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1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2.xml" ContentType="application/vnd.openxmlformats-officedocument.drawingml.chart+xml"/>
  <Override PartName="/ppt/tags/tag2.xml" ContentType="application/vnd.openxmlformats-officedocument.presentationml.tags+xml"/>
  <Override PartName="/ppt/notesSlides/notesSlide42.xml" ContentType="application/vnd.openxmlformats-officedocument.presentationml.notesSlide+xml"/>
  <Override PartName="/ppt/tags/tag3.xml" ContentType="application/vnd.openxmlformats-officedocument.presentationml.tags+xml"/>
  <Override PartName="/ppt/notesSlides/notesSlide43.xml" ContentType="application/vnd.openxmlformats-officedocument.presentationml.notesSlide+xml"/>
  <Override PartName="/ppt/charts/chart3.xml" ContentType="application/vnd.openxmlformats-officedocument.drawingml.chart+xml"/>
  <Override PartName="/ppt/tags/tag4.xml" ContentType="application/vnd.openxmlformats-officedocument.presentationml.tags+xml"/>
  <Override PartName="/ppt/notesSlides/notesSlide44.xml" ContentType="application/vnd.openxmlformats-officedocument.presentationml.notesSlide+xml"/>
  <Override PartName="/ppt/tags/tag5.xml" ContentType="application/vnd.openxmlformats-officedocument.presentationml.tags+xml"/>
  <Override PartName="/ppt/notesSlides/notesSlide45.xml" ContentType="application/vnd.openxmlformats-officedocument.presentationml.notesSlide+xml"/>
  <Override PartName="/ppt/tags/tag6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rts/chart4.xml" ContentType="application/vnd.openxmlformats-officedocument.drawingml.chart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harts/chart5.xml" ContentType="application/vnd.openxmlformats-officedocument.drawingml.chart+xml"/>
  <Override PartName="/ppt/notesSlides/notesSlide65.xml" ContentType="application/vnd.openxmlformats-officedocument.presentationml.notesSlide+xml"/>
  <Override PartName="/ppt/charts/chart6.xml" ContentType="application/vnd.openxmlformats-officedocument.drawingml.chart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6" r:id="rId2"/>
    <p:sldMasterId id="2147483690" r:id="rId3"/>
    <p:sldMasterId id="2147483702" r:id="rId4"/>
    <p:sldMasterId id="2147483714" r:id="rId5"/>
  </p:sldMasterIdLst>
  <p:notesMasterIdLst>
    <p:notesMasterId r:id="rId162"/>
  </p:notesMasterIdLst>
  <p:handoutMasterIdLst>
    <p:handoutMasterId r:id="rId163"/>
  </p:handoutMasterIdLst>
  <p:sldIdLst>
    <p:sldId id="256" r:id="rId6"/>
    <p:sldId id="651" r:id="rId7"/>
    <p:sldId id="685" r:id="rId8"/>
    <p:sldId id="703" r:id="rId9"/>
    <p:sldId id="684" r:id="rId10"/>
    <p:sldId id="647" r:id="rId11"/>
    <p:sldId id="661" r:id="rId12"/>
    <p:sldId id="662" r:id="rId13"/>
    <p:sldId id="654" r:id="rId14"/>
    <p:sldId id="659" r:id="rId15"/>
    <p:sldId id="660" r:id="rId16"/>
    <p:sldId id="426" r:id="rId17"/>
    <p:sldId id="427" r:id="rId18"/>
    <p:sldId id="665" r:id="rId19"/>
    <p:sldId id="655" r:id="rId20"/>
    <p:sldId id="445" r:id="rId21"/>
    <p:sldId id="666" r:id="rId22"/>
    <p:sldId id="424" r:id="rId23"/>
    <p:sldId id="664" r:id="rId24"/>
    <p:sldId id="327" r:id="rId25"/>
    <p:sldId id="330" r:id="rId26"/>
    <p:sldId id="447" r:id="rId27"/>
    <p:sldId id="262" r:id="rId28"/>
    <p:sldId id="448" r:id="rId29"/>
    <p:sldId id="459" r:id="rId30"/>
    <p:sldId id="460" r:id="rId31"/>
    <p:sldId id="455" r:id="rId32"/>
    <p:sldId id="456" r:id="rId33"/>
    <p:sldId id="457" r:id="rId34"/>
    <p:sldId id="458" r:id="rId35"/>
    <p:sldId id="467" r:id="rId36"/>
    <p:sldId id="465" r:id="rId37"/>
    <p:sldId id="466" r:id="rId38"/>
    <p:sldId id="472" r:id="rId39"/>
    <p:sldId id="462" r:id="rId40"/>
    <p:sldId id="451" r:id="rId41"/>
    <p:sldId id="471" r:id="rId42"/>
    <p:sldId id="470" r:id="rId43"/>
    <p:sldId id="285" r:id="rId44"/>
    <p:sldId id="572" r:id="rId45"/>
    <p:sldId id="474" r:id="rId46"/>
    <p:sldId id="695" r:id="rId47"/>
    <p:sldId id="475" r:id="rId48"/>
    <p:sldId id="477" r:id="rId49"/>
    <p:sldId id="485" r:id="rId50"/>
    <p:sldId id="486" r:id="rId51"/>
    <p:sldId id="490" r:id="rId52"/>
    <p:sldId id="492" r:id="rId53"/>
    <p:sldId id="487" r:id="rId54"/>
    <p:sldId id="489" r:id="rId55"/>
    <p:sldId id="491" r:id="rId56"/>
    <p:sldId id="493" r:id="rId57"/>
    <p:sldId id="573" r:id="rId58"/>
    <p:sldId id="575" r:id="rId59"/>
    <p:sldId id="496" r:id="rId60"/>
    <p:sldId id="696" r:id="rId61"/>
    <p:sldId id="697" r:id="rId62"/>
    <p:sldId id="494" r:id="rId63"/>
    <p:sldId id="497" r:id="rId64"/>
    <p:sldId id="498" r:id="rId65"/>
    <p:sldId id="503" r:id="rId66"/>
    <p:sldId id="611" r:id="rId67"/>
    <p:sldId id="669" r:id="rId68"/>
    <p:sldId id="668" r:id="rId69"/>
    <p:sldId id="588" r:id="rId70"/>
    <p:sldId id="578" r:id="rId71"/>
    <p:sldId id="678" r:id="rId72"/>
    <p:sldId id="670" r:id="rId73"/>
    <p:sldId id="582" r:id="rId74"/>
    <p:sldId id="585" r:id="rId75"/>
    <p:sldId id="586" r:id="rId76"/>
    <p:sldId id="587" r:id="rId77"/>
    <p:sldId id="679" r:id="rId78"/>
    <p:sldId id="680" r:id="rId79"/>
    <p:sldId id="589" r:id="rId80"/>
    <p:sldId id="592" r:id="rId81"/>
    <p:sldId id="681" r:id="rId82"/>
    <p:sldId id="594" r:id="rId83"/>
    <p:sldId id="596" r:id="rId84"/>
    <p:sldId id="606" r:id="rId85"/>
    <p:sldId id="608" r:id="rId86"/>
    <p:sldId id="609" r:id="rId87"/>
    <p:sldId id="690" r:id="rId88"/>
    <p:sldId id="604" r:id="rId89"/>
    <p:sldId id="691" r:id="rId90"/>
    <p:sldId id="692" r:id="rId91"/>
    <p:sldId id="693" r:id="rId92"/>
    <p:sldId id="688" r:id="rId93"/>
    <p:sldId id="620" r:id="rId94"/>
    <p:sldId id="625" r:id="rId95"/>
    <p:sldId id="671" r:id="rId96"/>
    <p:sldId id="622" r:id="rId97"/>
    <p:sldId id="631" r:id="rId98"/>
    <p:sldId id="677" r:id="rId99"/>
    <p:sldId id="698" r:id="rId100"/>
    <p:sldId id="672" r:id="rId101"/>
    <p:sldId id="548" r:id="rId102"/>
    <p:sldId id="507" r:id="rId103"/>
    <p:sldId id="508" r:id="rId104"/>
    <p:sldId id="509" r:id="rId105"/>
    <p:sldId id="510" r:id="rId106"/>
    <p:sldId id="511" r:id="rId107"/>
    <p:sldId id="512" r:id="rId108"/>
    <p:sldId id="562" r:id="rId109"/>
    <p:sldId id="514" r:id="rId110"/>
    <p:sldId id="515" r:id="rId111"/>
    <p:sldId id="516" r:id="rId112"/>
    <p:sldId id="517" r:id="rId113"/>
    <p:sldId id="561" r:id="rId114"/>
    <p:sldId id="701" r:id="rId115"/>
    <p:sldId id="700" r:id="rId116"/>
    <p:sldId id="699" r:id="rId117"/>
    <p:sldId id="554" r:id="rId118"/>
    <p:sldId id="555" r:id="rId119"/>
    <p:sldId id="556" r:id="rId120"/>
    <p:sldId id="557" r:id="rId121"/>
    <p:sldId id="558" r:id="rId122"/>
    <p:sldId id="702" r:id="rId123"/>
    <p:sldId id="519" r:id="rId124"/>
    <p:sldId id="520" r:id="rId125"/>
    <p:sldId id="521" r:id="rId126"/>
    <p:sldId id="522" r:id="rId127"/>
    <p:sldId id="523" r:id="rId128"/>
    <p:sldId id="524" r:id="rId129"/>
    <p:sldId id="525" r:id="rId130"/>
    <p:sldId id="526" r:id="rId131"/>
    <p:sldId id="527" r:id="rId132"/>
    <p:sldId id="528" r:id="rId133"/>
    <p:sldId id="529" r:id="rId134"/>
    <p:sldId id="530" r:id="rId135"/>
    <p:sldId id="531" r:id="rId136"/>
    <p:sldId id="532" r:id="rId137"/>
    <p:sldId id="533" r:id="rId138"/>
    <p:sldId id="534" r:id="rId139"/>
    <p:sldId id="564" r:id="rId140"/>
    <p:sldId id="565" r:id="rId141"/>
    <p:sldId id="566" r:id="rId142"/>
    <p:sldId id="537" r:id="rId143"/>
    <p:sldId id="540" r:id="rId144"/>
    <p:sldId id="543" r:id="rId145"/>
    <p:sldId id="544" r:id="rId146"/>
    <p:sldId id="545" r:id="rId147"/>
    <p:sldId id="547" r:id="rId148"/>
    <p:sldId id="639" r:id="rId149"/>
    <p:sldId id="686" r:id="rId150"/>
    <p:sldId id="687" r:id="rId151"/>
    <p:sldId id="624" r:id="rId152"/>
    <p:sldId id="632" r:id="rId153"/>
    <p:sldId id="673" r:id="rId154"/>
    <p:sldId id="635" r:id="rId155"/>
    <p:sldId id="674" r:id="rId156"/>
    <p:sldId id="682" r:id="rId157"/>
    <p:sldId id="683" r:id="rId158"/>
    <p:sldId id="638" r:id="rId159"/>
    <p:sldId id="663" r:id="rId160"/>
    <p:sldId id="667" r:id="rId1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A1CD"/>
    <a:srgbClr val="5F7C62"/>
    <a:srgbClr val="37569C"/>
    <a:srgbClr val="3F504C"/>
    <a:srgbClr val="DDF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29" autoAdjust="0"/>
    <p:restoredTop sz="86970" autoAdjust="0"/>
  </p:normalViewPr>
  <p:slideViewPr>
    <p:cSldViewPr snapToObjects="1">
      <p:cViewPr varScale="1">
        <p:scale>
          <a:sx n="128" d="100"/>
          <a:sy n="128" d="100"/>
        </p:scale>
        <p:origin x="-7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6" d="100"/>
        <a:sy n="10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63" Type="http://schemas.openxmlformats.org/officeDocument/2006/relationships/handoutMaster" Target="handoutMasters/handoutMaster1.xml"/><Relationship Id="rId164" Type="http://schemas.openxmlformats.org/officeDocument/2006/relationships/printerSettings" Target="printerSettings/printerSettings1.bin"/><Relationship Id="rId165" Type="http://schemas.openxmlformats.org/officeDocument/2006/relationships/presProps" Target="presProps.xml"/><Relationship Id="rId166" Type="http://schemas.openxmlformats.org/officeDocument/2006/relationships/viewProps" Target="viewProps.xml"/><Relationship Id="rId167" Type="http://schemas.openxmlformats.org/officeDocument/2006/relationships/theme" Target="theme/theme1.xml"/><Relationship Id="rId168" Type="http://schemas.openxmlformats.org/officeDocument/2006/relationships/tableStyles" Target="tableStyles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egonzal:Desktop:Old%20Desktop:NIPS%20Expenses:facebook_siz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8994323072683"/>
          <c:y val="0.0656129326326144"/>
          <c:w val="0.587781641485502"/>
          <c:h val="0.7036506699357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Hadoop</c:v>
                </c:pt>
              </c:strCache>
            </c:strRef>
          </c:tx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10.0</c:v>
                </c:pt>
                <c:pt idx="2">
                  <c:v>20.0</c:v>
                </c:pt>
                <c:pt idx="3">
                  <c:v>30.0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1.966666666666667</c:v>
                </c:pt>
                <c:pt idx="1">
                  <c:v>20.46666666666666</c:v>
                </c:pt>
                <c:pt idx="2">
                  <c:v>38.96666666666599</c:v>
                </c:pt>
                <c:pt idx="3">
                  <c:v>57.46666666666599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Spark</c:v>
                </c:pt>
              </c:strCache>
            </c:strRef>
          </c:tx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10.0</c:v>
                </c:pt>
                <c:pt idx="2">
                  <c:v>20.0</c:v>
                </c:pt>
                <c:pt idx="3">
                  <c:v>30.0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1.316666666666667</c:v>
                </c:pt>
                <c:pt idx="1">
                  <c:v>1.483333333333333</c:v>
                </c:pt>
                <c:pt idx="2">
                  <c:v>1.65</c:v>
                </c:pt>
                <c:pt idx="3">
                  <c:v>1.816666666666667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04297912"/>
        <c:axId val="1804191512"/>
      </c:barChart>
      <c:catAx>
        <c:axId val="18042979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Iterations</a:t>
                </a:r>
              </a:p>
            </c:rich>
          </c:tx>
          <c:layout>
            <c:manualLayout>
              <c:xMode val="edge"/>
              <c:yMode val="edge"/>
              <c:x val="0.323599252742854"/>
              <c:y val="0.87931933276673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804191512"/>
        <c:crosses val="autoZero"/>
        <c:auto val="1"/>
        <c:lblAlgn val="ctr"/>
        <c:lblOffset val="100"/>
        <c:noMultiLvlLbl val="0"/>
      </c:catAx>
      <c:valAx>
        <c:axId val="1804191512"/>
        <c:scaling>
          <c:orientation val="minMax"/>
          <c:max val="60.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Running Time </a:t>
                </a:r>
                <a:r>
                  <a:rPr lang="en-US" dirty="0" smtClean="0"/>
                  <a:t>(min)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0528650956644898"/>
              <c:y val="0.15866896400478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8042979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39490914067921"/>
          <c:y val="0.344625097963343"/>
          <c:w val="0.180050796000916"/>
          <c:h val="0.141493008510904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xVal>
            <c:numRef>
              <c:f>Sheet1!$A$2:$A$65</c:f>
              <c:numCache>
                <c:formatCode>General</c:formatCode>
                <c:ptCount val="6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</c:numCache>
            </c:numRef>
          </c:xVal>
          <c:yVal>
            <c:numRef>
              <c:f>Sheet1!$B$2:$B$65</c:f>
              <c:numCache>
                <c:formatCode>General</c:formatCode>
                <c:ptCount val="64"/>
                <c:pt idx="0">
                  <c:v>1.2862217E7</c:v>
                </c:pt>
                <c:pt idx="1">
                  <c:v>666804.0</c:v>
                </c:pt>
                <c:pt idx="2">
                  <c:v>159879.0</c:v>
                </c:pt>
                <c:pt idx="3">
                  <c:v>93991.0</c:v>
                </c:pt>
                <c:pt idx="4">
                  <c:v>111466.0</c:v>
                </c:pt>
                <c:pt idx="5">
                  <c:v>133899.0</c:v>
                </c:pt>
                <c:pt idx="6">
                  <c:v>137839.0</c:v>
                </c:pt>
                <c:pt idx="7">
                  <c:v>154630.0</c:v>
                </c:pt>
                <c:pt idx="8">
                  <c:v>173874.0</c:v>
                </c:pt>
                <c:pt idx="9">
                  <c:v>208319.0</c:v>
                </c:pt>
                <c:pt idx="10">
                  <c:v>272781.0</c:v>
                </c:pt>
                <c:pt idx="11">
                  <c:v>310416.0</c:v>
                </c:pt>
                <c:pt idx="12">
                  <c:v>372840.0</c:v>
                </c:pt>
                <c:pt idx="13">
                  <c:v>885289.0</c:v>
                </c:pt>
                <c:pt idx="14">
                  <c:v>676474.0</c:v>
                </c:pt>
                <c:pt idx="15">
                  <c:v>604419.0</c:v>
                </c:pt>
                <c:pt idx="16">
                  <c:v>633925.0</c:v>
                </c:pt>
                <c:pt idx="17">
                  <c:v>653573.0</c:v>
                </c:pt>
                <c:pt idx="18">
                  <c:v>662725.0</c:v>
                </c:pt>
                <c:pt idx="19">
                  <c:v>677578.0</c:v>
                </c:pt>
                <c:pt idx="20">
                  <c:v>685395.0</c:v>
                </c:pt>
                <c:pt idx="21">
                  <c:v>635978.0</c:v>
                </c:pt>
                <c:pt idx="22">
                  <c:v>603023.0</c:v>
                </c:pt>
                <c:pt idx="23">
                  <c:v>548655.0</c:v>
                </c:pt>
                <c:pt idx="24">
                  <c:v>556559.0</c:v>
                </c:pt>
                <c:pt idx="25">
                  <c:v>443679.0</c:v>
                </c:pt>
                <c:pt idx="26">
                  <c:v>396303.0</c:v>
                </c:pt>
                <c:pt idx="27">
                  <c:v>279793.0</c:v>
                </c:pt>
                <c:pt idx="28">
                  <c:v>245435.0</c:v>
                </c:pt>
                <c:pt idx="29">
                  <c:v>224772.0</c:v>
                </c:pt>
                <c:pt idx="30">
                  <c:v>174282.0</c:v>
                </c:pt>
                <c:pt idx="31">
                  <c:v>79238.0</c:v>
                </c:pt>
                <c:pt idx="32">
                  <c:v>89700.0</c:v>
                </c:pt>
                <c:pt idx="33">
                  <c:v>30371.0</c:v>
                </c:pt>
                <c:pt idx="34">
                  <c:v>17897.0</c:v>
                </c:pt>
                <c:pt idx="35">
                  <c:v>11786.0</c:v>
                </c:pt>
                <c:pt idx="36">
                  <c:v>8049.0</c:v>
                </c:pt>
                <c:pt idx="37">
                  <c:v>5281.0</c:v>
                </c:pt>
                <c:pt idx="38">
                  <c:v>3657.0</c:v>
                </c:pt>
                <c:pt idx="39">
                  <c:v>2312.0</c:v>
                </c:pt>
                <c:pt idx="40">
                  <c:v>1569.0</c:v>
                </c:pt>
                <c:pt idx="41">
                  <c:v>1069.0</c:v>
                </c:pt>
                <c:pt idx="42">
                  <c:v>805.0</c:v>
                </c:pt>
                <c:pt idx="43">
                  <c:v>571.0</c:v>
                </c:pt>
                <c:pt idx="44">
                  <c:v>396.0</c:v>
                </c:pt>
                <c:pt idx="45">
                  <c:v>261.0</c:v>
                </c:pt>
                <c:pt idx="46">
                  <c:v>161.0</c:v>
                </c:pt>
                <c:pt idx="47">
                  <c:v>127.0</c:v>
                </c:pt>
                <c:pt idx="48">
                  <c:v>89.0</c:v>
                </c:pt>
                <c:pt idx="49">
                  <c:v>62.0</c:v>
                </c:pt>
                <c:pt idx="50">
                  <c:v>40.0</c:v>
                </c:pt>
                <c:pt idx="51">
                  <c:v>28.0</c:v>
                </c:pt>
                <c:pt idx="52">
                  <c:v>21.0</c:v>
                </c:pt>
                <c:pt idx="53">
                  <c:v>16.0</c:v>
                </c:pt>
                <c:pt idx="54">
                  <c:v>9.0</c:v>
                </c:pt>
                <c:pt idx="55">
                  <c:v>4.0</c:v>
                </c:pt>
                <c:pt idx="56">
                  <c:v>2.0</c:v>
                </c:pt>
                <c:pt idx="57">
                  <c:v>4.0</c:v>
                </c:pt>
                <c:pt idx="58">
                  <c:v>3.0</c:v>
                </c:pt>
                <c:pt idx="59">
                  <c:v>3.0</c:v>
                </c:pt>
                <c:pt idx="60">
                  <c:v>0.0</c:v>
                </c:pt>
                <c:pt idx="61">
                  <c:v>1.0</c:v>
                </c:pt>
                <c:pt idx="62">
                  <c:v>0.0</c:v>
                </c:pt>
                <c:pt idx="63">
                  <c:v>1.0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3106408"/>
        <c:axId val="1833087304"/>
      </c:scatterChart>
      <c:valAx>
        <c:axId val="18331064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400">
                    <a:latin typeface="Gill Sans Light"/>
                    <a:cs typeface="Gill Sans Light"/>
                  </a:defRPr>
                </a:pPr>
                <a:r>
                  <a:rPr lang="en-US" sz="2400" dirty="0" smtClean="0">
                    <a:latin typeface="Gill Sans Light"/>
                    <a:cs typeface="Gill Sans Light"/>
                  </a:rPr>
                  <a:t>Number of Updates</a:t>
                </a:r>
                <a:endParaRPr lang="en-US" sz="2400" dirty="0">
                  <a:latin typeface="Gill Sans Light"/>
                  <a:cs typeface="Gill Sans Light"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Gill Sans Light"/>
                <a:cs typeface="Gill Sans Light"/>
              </a:defRPr>
            </a:pPr>
            <a:endParaRPr lang="en-US"/>
          </a:p>
        </c:txPr>
        <c:crossAx val="1833087304"/>
        <c:crosses val="autoZero"/>
        <c:crossBetween val="midCat"/>
      </c:valAx>
      <c:valAx>
        <c:axId val="1833087304"/>
        <c:scaling>
          <c:logBase val="10.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>
                    <a:latin typeface="Gill Sans Light"/>
                    <a:cs typeface="Gill Sans Light"/>
                  </a:defRPr>
                </a:pPr>
                <a:r>
                  <a:rPr lang="en-US" sz="2400" dirty="0" smtClean="0">
                    <a:latin typeface="Gill Sans Light"/>
                    <a:cs typeface="Gill Sans Light"/>
                  </a:rPr>
                  <a:t>Num</a:t>
                </a:r>
                <a:r>
                  <a:rPr lang="en-US" sz="2400" baseline="0" dirty="0" smtClean="0">
                    <a:latin typeface="Gill Sans Light"/>
                    <a:cs typeface="Gill Sans Light"/>
                  </a:rPr>
                  <a:t>-Vertices</a:t>
                </a:r>
                <a:endParaRPr lang="en-US" sz="2400" dirty="0">
                  <a:latin typeface="Gill Sans Light"/>
                  <a:cs typeface="Gill Sans Light"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>
                <a:latin typeface="Gill Sans Light"/>
                <a:cs typeface="Gill Sans Light"/>
              </a:defRPr>
            </a:pPr>
            <a:endParaRPr lang="en-US"/>
          </a:p>
        </c:txPr>
        <c:crossAx val="183310640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Facebook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Edges/Vertices</c:v>
                </c:pt>
              </c:strCache>
            </c:strRef>
          </c:tx>
          <c:xVal>
            <c:numRef>
              <c:f>Sheet1!$A$4:$A$8</c:f>
              <c:numCache>
                <c:formatCode>General</c:formatCode>
                <c:ptCount val="5"/>
                <c:pt idx="0">
                  <c:v>2008.0</c:v>
                </c:pt>
                <c:pt idx="1">
                  <c:v>2009.0</c:v>
                </c:pt>
                <c:pt idx="2">
                  <c:v>2010.0</c:v>
                </c:pt>
                <c:pt idx="3">
                  <c:v>2011.0</c:v>
                </c:pt>
                <c:pt idx="4">
                  <c:v>2012.0</c:v>
                </c:pt>
              </c:numCache>
            </c:numRef>
          </c:xVal>
          <c:yVal>
            <c:numRef>
              <c:f>Sheet1!$D$4:$D$8</c:f>
              <c:numCache>
                <c:formatCode>General</c:formatCode>
                <c:ptCount val="5"/>
                <c:pt idx="0">
                  <c:v>76.1459947807722</c:v>
                </c:pt>
                <c:pt idx="1">
                  <c:v>88.67880119278914</c:v>
                </c:pt>
                <c:pt idx="2">
                  <c:v>112.9988275079592</c:v>
                </c:pt>
                <c:pt idx="3">
                  <c:v>169.029874389064</c:v>
                </c:pt>
                <c:pt idx="4">
                  <c:v>190.43827794086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5004248"/>
        <c:axId val="-2095018808"/>
      </c:scatterChart>
      <c:valAx>
        <c:axId val="-2095004248"/>
        <c:scaling>
          <c:orientation val="minMax"/>
          <c:max val="2012.0"/>
          <c:min val="2008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Year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95018808"/>
        <c:crosses val="autoZero"/>
        <c:crossBetween val="midCat"/>
      </c:valAx>
      <c:valAx>
        <c:axId val="-209501880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Ratio of Edges to Vertices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9500424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6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763316350162"/>
          <c:y val="0.109570385865619"/>
          <c:w val="0.82334864391951"/>
          <c:h val="0.55857270469619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Sheet1!$E$28</c:f>
              <c:strCache>
                <c:ptCount val="1"/>
                <c:pt idx="0">
                  <c:v>Runtime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accent6">
                      <a:shade val="51000"/>
                      <a:satMod val="130000"/>
                    </a:schemeClr>
                  </a:gs>
                  <a:gs pos="80000">
                    <a:schemeClr val="accent6">
                      <a:shade val="93000"/>
                      <a:satMod val="130000"/>
                    </a:schemeClr>
                  </a:gs>
                  <a:gs pos="100000">
                    <a:schemeClr val="accent6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6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Lbls>
            <c:dLbl>
              <c:idx val="1"/>
              <c:layout>
                <c:manualLayout>
                  <c:x val="0.011437908496732"/>
                  <c:y val="-0.0041114949643007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Sheet1!$D$29:$D$31</c:f>
              <c:strCache>
                <c:ptCount val="3"/>
                <c:pt idx="0">
                  <c:v>GraphLab</c:v>
                </c:pt>
                <c:pt idx="1">
                  <c:v>Naïve Spark</c:v>
                </c:pt>
                <c:pt idx="2">
                  <c:v>Mahout/Hadoop</c:v>
                </c:pt>
              </c:strCache>
            </c:strRef>
          </c:cat>
          <c:val>
            <c:numRef>
              <c:f>Sheet1!$E$29:$E$31</c:f>
              <c:numCache>
                <c:formatCode>General</c:formatCode>
                <c:ptCount val="3"/>
                <c:pt idx="0">
                  <c:v>22.0</c:v>
                </c:pt>
                <c:pt idx="1">
                  <c:v>354.0</c:v>
                </c:pt>
                <c:pt idx="2">
                  <c:v>1340.0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-2059313960"/>
        <c:axId val="-2059267768"/>
      </c:barChart>
      <c:catAx>
        <c:axId val="-205931396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-2059267768"/>
        <c:crosses val="autoZero"/>
        <c:auto val="1"/>
        <c:lblAlgn val="ctr"/>
        <c:lblOffset val="100"/>
        <c:noMultiLvlLbl val="0"/>
      </c:catAx>
      <c:valAx>
        <c:axId val="-20592677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Runtime (in seconds, PageRank for 10</a:t>
                </a:r>
                <a:r>
                  <a:rPr lang="en-US" baseline="0" dirty="0" smtClean="0"/>
                  <a:t> iterations</a:t>
                </a:r>
                <a:r>
                  <a:rPr lang="en-US" dirty="0" smtClean="0"/>
                  <a:t>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2564898872935"/>
              <c:y val="0.85140576159609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-2059313960"/>
        <c:crosses val="autoZero"/>
        <c:crossBetween val="between"/>
        <c:majorUnit val="200.0"/>
        <c:minorUnit val="20.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763316350162"/>
          <c:y val="0.109570385865619"/>
          <c:w val="0.82334864391951"/>
          <c:h val="0.55857270469619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Runtime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Lbls>
            <c:dLbl>
              <c:idx val="1"/>
              <c:layout>
                <c:manualLayout>
                  <c:x val="0.011437908496732"/>
                  <c:y val="-0.0041114949643007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GraphLab</c:v>
                </c:pt>
                <c:pt idx="1">
                  <c:v>GraphX</c:v>
                </c:pt>
                <c:pt idx="2">
                  <c:v>Giraph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203.0</c:v>
                </c:pt>
                <c:pt idx="1">
                  <c:v>451.0</c:v>
                </c:pt>
                <c:pt idx="2">
                  <c:v>749.0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-2015389464"/>
        <c:axId val="-2015386632"/>
      </c:barChart>
      <c:catAx>
        <c:axId val="-2015389464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-2015386632"/>
        <c:crosses val="autoZero"/>
        <c:auto val="1"/>
        <c:lblAlgn val="ctr"/>
        <c:lblOffset val="100"/>
        <c:noMultiLvlLbl val="0"/>
      </c:catAx>
      <c:valAx>
        <c:axId val="-201538663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Runtime (in seconds, PageRank for 10</a:t>
                </a:r>
                <a:r>
                  <a:rPr lang="en-US" baseline="0" dirty="0" smtClean="0"/>
                  <a:t> iterations</a:t>
                </a:r>
                <a:r>
                  <a:rPr lang="en-US" dirty="0" smtClean="0"/>
                  <a:t>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2564898872935"/>
              <c:y val="0.85140576159609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-2015389464"/>
        <c:crosses val="autoZero"/>
        <c:crossBetween val="between"/>
        <c:majorUnit val="200.0"/>
        <c:minorUnit val="20.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4482270598528"/>
          <c:y val="0.163015709206175"/>
          <c:w val="0.692629689671144"/>
          <c:h val="0.50512763406302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Lbls>
            <c:dLbl>
              <c:idx val="1"/>
              <c:layout>
                <c:manualLayout>
                  <c:x val="0.0996732026143791"/>
                  <c:y val="-0.0041114212030020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0.357843137254902"/>
                  <c:y val="0.012613015251886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1">
                  <c:v>342.0</c:v>
                </c:pt>
                <c:pt idx="3">
                  <c:v>1492.0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Load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315.0</c:v>
                </c:pt>
                <c:pt idx="2">
                  <c:v>315.0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Cmpute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100000"/>
                    <a:shade val="100000"/>
                    <a:satMod val="13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delete val="1"/>
            </c:dLbl>
            <c:dLbl>
              <c:idx val="2"/>
              <c:delete val="1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43.0</c:v>
                </c:pt>
                <c:pt idx="2">
                  <c:v>275.0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Summarize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17.0</c:v>
                </c:pt>
                <c:pt idx="2">
                  <c:v>17.0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-2015702696"/>
        <c:axId val="-2015699544"/>
      </c:barChart>
      <c:catAx>
        <c:axId val="-2015702696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-2015699544"/>
        <c:crosses val="autoZero"/>
        <c:auto val="1"/>
        <c:lblAlgn val="ctr"/>
        <c:lblOffset val="100"/>
        <c:noMultiLvlLbl val="0"/>
      </c:catAx>
      <c:valAx>
        <c:axId val="-2015699544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Total Runtime (in Seconds)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343091194483042"/>
              <c:y val="0.81440522034583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-2015702696"/>
        <c:crosses val="autoZero"/>
        <c:crossBetween val="between"/>
        <c:majorUnit val="200.0"/>
        <c:minorUnit val="20.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0CEB6-9656-F442-95E1-D51F47EF706D}" type="datetimeFigureOut">
              <a:rPr lang="en-US" smtClean="0"/>
              <a:t>6/21/14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282E5-55FB-4044-ABFF-A22714602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552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C650D-1E4E-E04B-9864-876571B65F5B}" type="datetimeFigureOut">
              <a:rPr lang="en-US" smtClean="0"/>
              <a:t>6/21/14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815C1A-7619-F842-ADB3-2B982DE9A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437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33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Chu and several others (including me) have incorrectly attributed</a:t>
            </a:r>
            <a:r>
              <a:rPr lang="en-US" baseline="0" dirty="0" smtClean="0"/>
              <a:t> this pattern to the</a:t>
            </a:r>
            <a:r>
              <a:rPr lang="en-US" dirty="0" smtClean="0"/>
              <a:t> statistical query model of </a:t>
            </a:r>
            <a:r>
              <a:rPr lang="en-US" dirty="0" smtClean="0">
                <a:latin typeface="Gill Sans Light"/>
                <a:cs typeface="Gill Sans Light"/>
              </a:rPr>
              <a:t>M. Kearns, STOC’93.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05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36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5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5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5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36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 smtClean="0">
                <a:ea typeface="ＭＳ Ｐゴシック" charset="-128"/>
                <a:cs typeface="ＭＳ Ｐゴシック" charset="-128"/>
              </a:rPr>
              <a:t>Note that dataset is reused on each gradient computation</a:t>
            </a: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E76D692-9537-2146-850C-795FF5B11730}" type="slidenum">
              <a:rPr lang="en-US" smtClean="0"/>
              <a:pPr/>
              <a:t>42</a:t>
            </a:fld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56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 idea: add</a:t>
            </a:r>
            <a:r>
              <a:rPr lang="en-US" baseline="0" dirty="0" smtClean="0"/>
              <a:t> “variables” to the “functions” in functional programming</a:t>
            </a:r>
            <a:endParaRPr lang="en-US" dirty="0" smtClean="0"/>
          </a:p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AE12695-0717-744A-A738-2CC9BB29FA2B}" type="slidenum">
              <a:rPr lang="en-US" smtClean="0"/>
              <a:pPr/>
              <a:t>59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268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</a:t>
            </a:r>
            <a:r>
              <a:rPr lang="en-US" baseline="0" dirty="0" smtClean="0"/>
              <a:t> for a 29 GB dataset on 20 EC2 m1.xlarge machines (4 cores each)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 smtClean="0"/>
              <a:t>Hyracks</a:t>
            </a:r>
            <a:r>
              <a:rPr lang="en-US" b="0" baseline="0" dirty="0" smtClean="0"/>
              <a:t> from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Michael Carey’s group at UC Irvine</a:t>
            </a:r>
          </a:p>
          <a:p>
            <a:r>
              <a:rPr lang="en-US" b="0" dirty="0" smtClean="0"/>
              <a:t>Stratosphere is from Volker </a:t>
            </a:r>
            <a:r>
              <a:rPr lang="en-US" b="0" dirty="0" err="1" smtClean="0"/>
              <a:t>Markl’s</a:t>
            </a:r>
            <a:r>
              <a:rPr lang="en-US" b="0" dirty="0" smtClean="0"/>
              <a:t> group at TU Berlin</a:t>
            </a:r>
          </a:p>
          <a:p>
            <a:r>
              <a:rPr lang="en-US" b="0" dirty="0" err="1" smtClean="0"/>
              <a:t>MADLib</a:t>
            </a:r>
            <a:r>
              <a:rPr lang="en-US" b="0" dirty="0" smtClean="0"/>
              <a:t>: Joseph</a:t>
            </a:r>
            <a:r>
              <a:rPr lang="en-US" b="0" baseline="0" dirty="0" smtClean="0"/>
              <a:t> </a:t>
            </a:r>
            <a:r>
              <a:rPr lang="en-US" b="0" dirty="0" err="1" smtClean="0"/>
              <a:t>Hellerstein</a:t>
            </a:r>
            <a:r>
              <a:rPr lang="en-US" b="0" baseline="0" dirty="0" smtClean="0"/>
              <a:t>  at UC Berkeley and now owned by Pivotal</a:t>
            </a:r>
          </a:p>
          <a:p>
            <a:r>
              <a:rPr lang="en-US" b="0" dirty="0" err="1" smtClean="0"/>
              <a:t>Hadoop</a:t>
            </a:r>
            <a:r>
              <a:rPr lang="en-US" b="0" dirty="0" smtClean="0"/>
              <a:t> </a:t>
            </a:r>
            <a:r>
              <a:rPr lang="en-US" b="0" dirty="0" err="1" smtClean="0"/>
              <a:t>Tez</a:t>
            </a:r>
            <a:r>
              <a:rPr lang="en-US" b="0" dirty="0" smtClean="0"/>
              <a:t> is being developed at </a:t>
            </a:r>
            <a:r>
              <a:rPr lang="en-US" b="0" dirty="0" err="1" smtClean="0"/>
              <a:t>Horton</a:t>
            </a:r>
            <a:r>
              <a:rPr lang="en-US" b="0" baseline="0" dirty="0" err="1" smtClean="0"/>
              <a:t>Works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56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673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391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</a:t>
            </a:r>
            <a:r>
              <a:rPr lang="en-US" baseline="0" dirty="0" smtClean="0"/>
              <a:t> serial algorithm design pattern and delayed updates.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274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308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96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966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966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96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746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966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757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620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30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673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1289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5539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>
                <a:solidFill>
                  <a:prstClr val="black"/>
                </a:solidFill>
              </a:rPr>
              <a:pPr/>
              <a:t>105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7944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106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107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746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6890C-274A-9745-A028-AB26E00C1661}" type="slidenum">
              <a:rPr lang="en-US" smtClean="0">
                <a:solidFill>
                  <a:prstClr val="black"/>
                </a:solidFill>
              </a:rPr>
              <a:pPr/>
              <a:t>108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0883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539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111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B5BF8-25FD-433C-B671-01541186FB72}" type="slidenum">
              <a:rPr lang="en-US" smtClean="0"/>
              <a:pPr/>
              <a:t>112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Power-Law graphs do not have </a:t>
            </a:r>
            <a:r>
              <a:rPr lang="en-US" sz="1200" b="1" dirty="0" smtClean="0"/>
              <a:t>low-cost</a:t>
            </a:r>
            <a:r>
              <a:rPr lang="en-US" sz="1200" dirty="0" smtClean="0"/>
              <a:t> balanced cuts </a:t>
            </a:r>
            <a:r>
              <a:rPr lang="en-US" sz="1200" i="1" dirty="0" smtClean="0"/>
              <a:t>[</a:t>
            </a:r>
            <a:r>
              <a:rPr lang="en-US" sz="1200" i="1" dirty="0" err="1" smtClean="0"/>
              <a:t>Leskovec</a:t>
            </a:r>
            <a:r>
              <a:rPr lang="en-US" sz="1200" i="1" dirty="0" smtClean="0"/>
              <a:t> et al. 08, Lang 04]</a:t>
            </a:r>
            <a:endParaRPr lang="en-US" sz="1200" dirty="0" smtClean="0"/>
          </a:p>
          <a:p>
            <a:r>
              <a:rPr lang="en-US" sz="1200" dirty="0" smtClean="0"/>
              <a:t>Traditional graph-partitioning algorithms perform poorly on Power-Law Graphs.</a:t>
            </a:r>
            <a:br>
              <a:rPr lang="en-US" sz="1200" dirty="0" smtClean="0"/>
            </a:br>
            <a:r>
              <a:rPr lang="en-US" sz="1200" i="1" dirty="0" smtClean="0"/>
              <a:t>[</a:t>
            </a:r>
            <a:r>
              <a:rPr lang="en-US" sz="1200" i="1" dirty="0" err="1" smtClean="0"/>
              <a:t>Abou-Rjeili</a:t>
            </a:r>
            <a:r>
              <a:rPr lang="en-US" sz="1200" i="1" dirty="0" smtClean="0"/>
              <a:t> et al. 06]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92016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73196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903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Journal 5.4 Million V</a:t>
            </a:r>
            <a:r>
              <a:rPr lang="en-US" baseline="0" dirty="0" smtClean="0"/>
              <a:t> and 79 Million 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89AEB-C4A3-6646-B595-940E0655BE6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4325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128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738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1289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1289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9224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2471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2471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4625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2213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656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656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435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738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213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213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213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138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41 Million Vertices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faster in human time</a:t>
            </a:r>
            <a:r>
              <a:rPr lang="en-US" baseline="0" dirty="0" smtClean="0"/>
              <a:t> but it is hard to measure.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4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673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67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93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61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67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49055"/>
            <a:ext cx="7772400" cy="2221521"/>
          </a:xfrm>
        </p:spPr>
        <p:txBody>
          <a:bodyPr anchor="t"/>
          <a:lstStyle>
            <a:lvl1pPr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736975"/>
            <a:ext cx="7772400" cy="682625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5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9F4B6-8681-E04D-9255-0297A3D323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73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A3C13E-E4C7-D24A-8B56-ECE664E03A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03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2440E-5BFE-874C-9227-F4E3288434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02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5463FC-7912-AC48-B1D7-F0AD74BF43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18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0923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344168"/>
            <a:ext cx="8570912" cy="4965192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6548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1588"/>
            <a:ext cx="9339263" cy="12192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3000" dir="5400000" rotWithShape="0">
              <a:srgbClr val="000000">
                <a:alpha val="17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Gill Sans Ligh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7772400" cy="1066800"/>
          </a:xfrm>
        </p:spPr>
        <p:txBody>
          <a:bodyPr anchor="t"/>
          <a:lstStyle>
            <a:lvl1pPr>
              <a:defRPr sz="9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736975"/>
            <a:ext cx="6400800" cy="6826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676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8200"/>
            <a:ext cx="7772400" cy="1066800"/>
          </a:xfrm>
        </p:spPr>
        <p:txBody>
          <a:bodyPr anchor="t"/>
          <a:lstStyle>
            <a:lvl1pPr>
              <a:defRPr sz="9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2517775"/>
            <a:ext cx="6400800" cy="6826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698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38D69-7854-5743-8814-6FD6FB500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68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8055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1F212-E36A-6C44-B33E-3114748282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28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E3AE0-77FC-6A46-AAD7-7484B6419E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3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8200"/>
            <a:ext cx="7772400" cy="2573088"/>
          </a:xfrm>
        </p:spPr>
        <p:txBody>
          <a:bodyPr anchor="t"/>
          <a:lstStyle>
            <a:lvl1pPr algn="l">
              <a:defRPr sz="8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30380"/>
            <a:ext cx="6400800" cy="6826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4850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E49AE-0C71-C547-B6A5-EC281CCEE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81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C58E1-AD50-B54D-AB38-8CD397ACED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756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464161-BD14-6B44-8A5D-DA5F390B3F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260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83E74-89E2-C64C-9005-6CEB91907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108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9F4B6-8681-E04D-9255-0297A3D323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426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A3C13E-E4C7-D24A-8B56-ECE664E03A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506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2440E-5BFE-874C-9227-F4E3288434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031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5463FC-7912-AC48-B1D7-F0AD74BF43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65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3428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5150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38D69-7854-5743-8814-6FD6FB500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480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29936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111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3409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24189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11825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25997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54748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56682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83861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0776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8055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1F212-E36A-6C44-B33E-3114748282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841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14575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43513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23899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4653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881491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75226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13558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82099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52426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438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E3AE0-77FC-6A46-AAD7-7484B6419E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093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22290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34280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55256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58425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82826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771862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2283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35483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30115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618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E49AE-0C71-C547-B6A5-EC281CCEE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4635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1518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C58E1-AD50-B54D-AB38-8CD397ACED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66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464161-BD14-6B44-8A5D-DA5F390B3F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51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83E74-89E2-C64C-9005-6CEB91907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15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7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9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9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0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9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09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951038"/>
            <a:ext cx="82296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Gill Sans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Gill Sans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Gill Sans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EC0E81C-C778-DC40-90D0-8BC73B380437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123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5000" b="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0" indent="0" algn="l" defTabSz="457200" rtl="0" eaLnBrk="0" fontAlgn="base" hangingPunct="0">
        <a:spcBef>
          <a:spcPts val="2000"/>
        </a:spcBef>
        <a:spcAft>
          <a:spcPct val="0"/>
        </a:spcAft>
        <a:buNone/>
        <a:defRPr sz="32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1pPr>
      <a:lvl2pPr marL="457200" indent="-228600" algn="l" defTabSz="457200" rtl="0" eaLnBrk="0" fontAlgn="base" hangingPunct="0">
        <a:spcBef>
          <a:spcPct val="0"/>
        </a:spcBef>
        <a:spcAft>
          <a:spcPct val="0"/>
        </a:spcAft>
        <a:buSzPct val="100000"/>
        <a:buFont typeface="Lucida Grande" charset="0"/>
        <a:buChar char="»"/>
        <a:defRPr sz="27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2pPr>
      <a:lvl3pPr marL="77724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09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951038"/>
            <a:ext cx="82296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Gill Sans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Gill Sans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Gill Sans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EC0E81C-C778-DC40-90D0-8BC73B380437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356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5000" b="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0" indent="0" algn="l" defTabSz="457200" rtl="0" eaLnBrk="0" fontAlgn="base" hangingPunct="0">
        <a:spcBef>
          <a:spcPts val="2000"/>
        </a:spcBef>
        <a:spcAft>
          <a:spcPct val="0"/>
        </a:spcAft>
        <a:buNone/>
        <a:defRPr sz="32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1pPr>
      <a:lvl2pPr marL="457200" indent="-228600" algn="l" defTabSz="457200" rtl="0" eaLnBrk="0" fontAlgn="base" hangingPunct="0">
        <a:spcBef>
          <a:spcPct val="0"/>
        </a:spcBef>
        <a:spcAft>
          <a:spcPct val="0"/>
        </a:spcAft>
        <a:buSzPct val="100000"/>
        <a:buFont typeface="Lucida Grande" charset="0"/>
        <a:buChar char="»"/>
        <a:defRPr sz="27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2pPr>
      <a:lvl3pPr marL="77724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ＭＳ Ｐゴシック" charset="-128"/>
                <a:cs typeface="ＭＳ Ｐゴシック" charset="-128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414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ＭＳ Ｐゴシック" charset="-128"/>
                <a:cs typeface="ＭＳ Ｐゴシック" charset="-128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2206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ＭＳ Ｐゴシック" charset="-128"/>
                <a:cs typeface="ＭＳ Ｐゴシック" charset="-128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484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4.emf"/><Relationship Id="rId6" Type="http://schemas.openxmlformats.org/officeDocument/2006/relationships/image" Target="../media/image55.emf"/><Relationship Id="rId7" Type="http://schemas.openxmlformats.org/officeDocument/2006/relationships/image" Target="../media/image56.emf"/><Relationship Id="rId8" Type="http://schemas.openxmlformats.org/officeDocument/2006/relationships/image" Target="../media/image57.emf"/><Relationship Id="rId9" Type="http://schemas.openxmlformats.org/officeDocument/2006/relationships/image" Target="../media/image58.emf"/><Relationship Id="rId10" Type="http://schemas.openxmlformats.org/officeDocument/2006/relationships/image" Target="../media/image59.emf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5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0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3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2.w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chart" Target="../charts/char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4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video" Target="file://localhost/Users/jegonzal/Documents/svn/thesis/proposal_presentation/updates.avi" TargetMode="External"/><Relationship Id="rId4" Type="http://schemas.openxmlformats.org/officeDocument/2006/relationships/slideLayout" Target="../slideLayouts/slideLayout40.xml"/><Relationship Id="rId5" Type="http://schemas.openxmlformats.org/officeDocument/2006/relationships/notesSlide" Target="../notesSlides/notesSlide43.xml"/><Relationship Id="rId6" Type="http://schemas.openxmlformats.org/officeDocument/2006/relationships/image" Target="../media/image63.jpeg"/><Relationship Id="rId7" Type="http://schemas.openxmlformats.org/officeDocument/2006/relationships/image" Target="../media/image64.png"/><Relationship Id="rId1" Type="http://schemas.openxmlformats.org/officeDocument/2006/relationships/tags" Target="../tags/tag3.xml"/><Relationship Id="rId2" Type="http://schemas.microsoft.com/office/2007/relationships/media" Target="file://localhost/Users/jegonzal/Documents/svn/thesis/proposal_presentation/updates.avi" TargetMode="Externa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3.xml"/><Relationship Id="rId3" Type="http://schemas.openxmlformats.org/officeDocument/2006/relationships/image" Target="../media/image65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4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4" Type="http://schemas.openxmlformats.org/officeDocument/2006/relationships/image" Target="../media/image66.emf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7.xml"/><Relationship Id="rId3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8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49.png"/><Relationship Id="rId6" Type="http://schemas.openxmlformats.org/officeDocument/2006/relationships/image" Target="../media/image73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49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8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9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0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4.xml"/><Relationship Id="rId3" Type="http://schemas.openxmlformats.org/officeDocument/2006/relationships/chart" Target="../charts/chart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5.xml"/><Relationship Id="rId3" Type="http://schemas.openxmlformats.org/officeDocument/2006/relationships/chart" Target="../charts/chart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9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mailto:jegonzal@eecs.berkeley.edu" TargetMode="External"/><Relationship Id="rId3" Type="http://schemas.openxmlformats.org/officeDocument/2006/relationships/hyperlink" Target="http://eecs.berkeley.edu/~jegonzal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80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openxmlformats.org/officeDocument/2006/relationships/image" Target="../media/image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15.emf"/><Relationship Id="rId7" Type="http://schemas.openxmlformats.org/officeDocument/2006/relationships/image" Target="../media/image20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15.emf"/><Relationship Id="rId7" Type="http://schemas.openxmlformats.org/officeDocument/2006/relationships/image" Target="../media/image20.emf"/><Relationship Id="rId8" Type="http://schemas.openxmlformats.org/officeDocument/2006/relationships/image" Target="../media/image21.emf"/><Relationship Id="rId9" Type="http://schemas.openxmlformats.org/officeDocument/2006/relationships/image" Target="../media/image22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microsoft.com/office/2007/relationships/hdphoto" Target="../media/hdphoto1.wdp"/><Relationship Id="rId5" Type="http://schemas.microsoft.com/office/2007/relationships/hdphoto" Target="../media/hdphoto2.wdp"/><Relationship Id="rId6" Type="http://schemas.microsoft.com/office/2007/relationships/hdphoto" Target="../media/hdphoto3.wdp"/><Relationship Id="rId7" Type="http://schemas.microsoft.com/office/2007/relationships/hdphoto" Target="../media/hdphoto4.wdp"/><Relationship Id="rId8" Type="http://schemas.microsoft.com/office/2007/relationships/hdphoto" Target="../media/hdphoto5.wdp"/><Relationship Id="rId9" Type="http://schemas.microsoft.com/office/2007/relationships/hdphoto" Target="../media/hdphoto6.wdp"/><Relationship Id="rId10" Type="http://schemas.microsoft.com/office/2007/relationships/hdphoto" Target="../media/hdphoto7.wdp"/><Relationship Id="rId11" Type="http://schemas.microsoft.com/office/2007/relationships/hdphoto" Target="../media/hdphoto8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microsoft.com/office/2007/relationships/hdphoto" Target="../media/hdphoto4.wdp"/><Relationship Id="rId5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chart" Target="../charts/char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projects/dryad/" TargetMode="External"/><Relationship Id="rId4" Type="http://schemas.openxmlformats.org/officeDocument/2006/relationships/hyperlink" Target="http://research.microsoft.com/en-us/projects/naiad/" TargetMode="External"/><Relationship Id="rId5" Type="http://schemas.openxmlformats.org/officeDocument/2006/relationships/hyperlink" Target="http://hyracks.org" TargetMode="External"/><Relationship Id="rId6" Type="http://schemas.openxmlformats.org/officeDocument/2006/relationships/hyperlink" Target="http://stratosphere.eu" TargetMode="External"/><Relationship Id="rId7" Type="http://schemas.openxmlformats.org/officeDocument/2006/relationships/hyperlink" Target="http://madlib.net" TargetMode="External"/><Relationship Id="rId8" Type="http://schemas.openxmlformats.org/officeDocument/2006/relationships/hyperlink" Target="http://hortonworks.com/hadoop/tez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6" Type="http://schemas.openxmlformats.org/officeDocument/2006/relationships/image" Target="../media/image36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mli/parameter_server" TargetMode="External"/><Relationship Id="rId3" Type="http://schemas.openxmlformats.org/officeDocument/2006/relationships/hyperlink" Target="https://github.com/sailinglab/petuum" TargetMode="Externa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hunch.net/~vw/" TargetMode="Externa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10000"/>
            <a:ext cx="4343400" cy="2286000"/>
          </a:xfrm>
          <a:prstGeom prst="rect">
            <a:avLst/>
          </a:prstGeom>
          <a:solidFill>
            <a:srgbClr val="37569C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28800" y="838200"/>
            <a:ext cx="7315200" cy="838200"/>
          </a:xfrm>
          <a:prstGeom prst="rect">
            <a:avLst/>
          </a:prstGeom>
          <a:solidFill>
            <a:srgbClr val="37569C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838200"/>
            <a:ext cx="7919827" cy="2307259"/>
          </a:xfrm>
        </p:spPr>
        <p:txBody>
          <a:bodyPr/>
          <a:lstStyle/>
          <a:p>
            <a:pPr algn="r"/>
            <a:r>
              <a:rPr lang="en-US" sz="4800" b="1" dirty="0" smtClean="0">
                <a:solidFill>
                  <a:schemeClr val="bg1"/>
                </a:solidFill>
                <a:latin typeface="Avenir Black"/>
                <a:cs typeface="Avenir Black"/>
              </a:rPr>
              <a:t>EMERGING SYSTEMS </a:t>
            </a:r>
            <a:br>
              <a:rPr lang="en-US" sz="4800" b="1" dirty="0" smtClean="0">
                <a:solidFill>
                  <a:schemeClr val="bg1"/>
                </a:solidFill>
                <a:latin typeface="Avenir Black"/>
                <a:cs typeface="Avenir Black"/>
              </a:rPr>
            </a:br>
            <a:r>
              <a:rPr lang="en-US" sz="4800" b="1" dirty="0" smtClean="0">
                <a:solidFill>
                  <a:schemeClr val="bg1"/>
                </a:solidFill>
                <a:latin typeface="Avenir Black"/>
                <a:cs typeface="Avenir Black"/>
              </a:rPr>
              <a:t>FOR LARGE-SCALE </a:t>
            </a:r>
            <a:br>
              <a:rPr lang="en-US" sz="4800" b="1" dirty="0" smtClean="0">
                <a:solidFill>
                  <a:schemeClr val="bg1"/>
                </a:solidFill>
                <a:latin typeface="Avenir Black"/>
                <a:cs typeface="Avenir Black"/>
              </a:rPr>
            </a:br>
            <a:r>
              <a:rPr lang="en-US" sz="4800" b="1" dirty="0" smtClean="0">
                <a:solidFill>
                  <a:schemeClr val="bg1"/>
                </a:solidFill>
                <a:latin typeface="Avenir Black"/>
                <a:cs typeface="Avenir Black"/>
              </a:rPr>
              <a:t>MACHINE LEARNING</a:t>
            </a:r>
            <a:endParaRPr lang="en-US" sz="4800" b="1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810000"/>
            <a:ext cx="5638800" cy="2286000"/>
          </a:xfrm>
        </p:spPr>
        <p:txBody>
          <a:bodyPr anchor="ctr"/>
          <a:lstStyle/>
          <a:p>
            <a:pPr algn="l">
              <a:lnSpc>
                <a:spcPts val="2720"/>
              </a:lnSpc>
            </a:pPr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Joseph E. Gonzalez</a:t>
            </a:r>
          </a:p>
          <a:p>
            <a:pPr algn="l">
              <a:lnSpc>
                <a:spcPts val="2100"/>
              </a:lnSpc>
              <a:spcBef>
                <a:spcPts val="800"/>
              </a:spcBef>
            </a:pPr>
            <a:r>
              <a:rPr lang="en-US" sz="2000" dirty="0" smtClean="0">
                <a:solidFill>
                  <a:srgbClr val="FFFFFF"/>
                </a:solidFill>
                <a:latin typeface="Gill Sans"/>
                <a:cs typeface="Gill Sans"/>
              </a:rPr>
              <a:t>Postdoc, UC Berkeley AMPLab</a:t>
            </a:r>
          </a:p>
          <a:p>
            <a:pPr algn="l">
              <a:lnSpc>
                <a:spcPts val="2100"/>
              </a:lnSpc>
              <a:spcBef>
                <a:spcPts val="800"/>
              </a:spcBef>
            </a:pPr>
            <a:r>
              <a:rPr lang="en-US" sz="2000" dirty="0" smtClean="0">
                <a:solidFill>
                  <a:srgbClr val="FFFFFF"/>
                </a:solidFill>
                <a:latin typeface="Gill Sans"/>
                <a:cs typeface="Gill Sans"/>
              </a:rPr>
              <a:t>Co-founder, </a:t>
            </a:r>
            <a:r>
              <a:rPr lang="en-US" sz="2000" dirty="0" err="1" smtClean="0">
                <a:solidFill>
                  <a:srgbClr val="FFFFFF"/>
                </a:solidFill>
                <a:latin typeface="Gill Sans"/>
                <a:cs typeface="Gill Sans"/>
              </a:rPr>
              <a:t>GraphLab</a:t>
            </a:r>
            <a:r>
              <a:rPr lang="en-US" sz="2000" dirty="0" smtClean="0">
                <a:solidFill>
                  <a:srgbClr val="FFFFFF"/>
                </a:solidFill>
                <a:latin typeface="Gill Sans"/>
                <a:cs typeface="Gill Sans"/>
              </a:rPr>
              <a:t> Inc.</a:t>
            </a:r>
          </a:p>
          <a:p>
            <a:pPr algn="l">
              <a:lnSpc>
                <a:spcPts val="2100"/>
              </a:lnSpc>
              <a:spcBef>
                <a:spcPts val="800"/>
              </a:spcBef>
            </a:pPr>
            <a:r>
              <a:rPr lang="en-US" sz="2000" dirty="0" smtClean="0">
                <a:solidFill>
                  <a:srgbClr val="FFFFFF"/>
                </a:solidFill>
                <a:latin typeface="Gill Sans"/>
                <a:cs typeface="Gill Sans"/>
              </a:rPr>
              <a:t>Ph.D. 2012, CMU</a:t>
            </a:r>
          </a:p>
          <a:p>
            <a:pPr algn="l">
              <a:lnSpc>
                <a:spcPts val="2100"/>
              </a:lnSpc>
              <a:spcBef>
                <a:spcPts val="800"/>
              </a:spcBef>
            </a:pPr>
            <a:r>
              <a:rPr lang="en-US" sz="2000" dirty="0" err="1" smtClean="0">
                <a:solidFill>
                  <a:srgbClr val="FFFFFF"/>
                </a:solidFill>
                <a:latin typeface="Gill Sans"/>
                <a:cs typeface="Gill Sans"/>
              </a:rPr>
              <a:t>jegonzal</a:t>
            </a:r>
            <a:r>
              <a:rPr lang="en-US" sz="2000" dirty="0" err="1">
                <a:solidFill>
                  <a:srgbClr val="FFFFFF"/>
                </a:solidFill>
                <a:latin typeface="Gill Sans"/>
                <a:cs typeface="Gill Sans"/>
              </a:rPr>
              <a:t>@eecs.berkeley.edu</a:t>
            </a:r>
            <a:r>
              <a:rPr lang="en-US" sz="2000" dirty="0">
                <a:solidFill>
                  <a:srgbClr val="FFFFFF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6934200" y="6096000"/>
            <a:ext cx="2971800" cy="381000"/>
          </a:xfrm>
          <a:prstGeom prst="rect">
            <a:avLst/>
          </a:prstGeom>
          <a:ln>
            <a:noFill/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34200" y="6096000"/>
            <a:ext cx="16428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ICML’14 Tutorial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5181600"/>
            <a:ext cx="43830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Slides (draft):</a:t>
            </a:r>
          </a:p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http</a:t>
            </a:r>
            <a:r>
              <a:rPr lang="en-US" sz="2400" b="1" dirty="0">
                <a:solidFill>
                  <a:schemeClr val="bg1"/>
                </a:solidFill>
              </a:rPr>
              <a:t>://</a:t>
            </a:r>
            <a:r>
              <a:rPr lang="en-US" sz="2400" b="1" dirty="0" err="1">
                <a:solidFill>
                  <a:schemeClr val="bg1"/>
                </a:solidFill>
              </a:rPr>
              <a:t>tinyurl.com</a:t>
            </a:r>
            <a:r>
              <a:rPr lang="en-US" sz="2400" b="1" dirty="0">
                <a:solidFill>
                  <a:schemeClr val="bg1"/>
                </a:solidFill>
              </a:rPr>
              <a:t>/icml14-sysml</a:t>
            </a:r>
            <a:endParaRPr lang="en-US" sz="24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10517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7532"/>
            <a:ext cx="8229600" cy="1143000"/>
          </a:xfrm>
        </p:spPr>
        <p:txBody>
          <a:bodyPr/>
          <a:lstStyle/>
          <a:p>
            <a:r>
              <a:rPr lang="en-US" dirty="0" smtClean="0"/>
              <a:t>Advantages of the</a:t>
            </a:r>
            <a:br>
              <a:rPr lang="en-US" dirty="0" smtClean="0"/>
            </a:br>
            <a:r>
              <a:rPr lang="en-US" dirty="0" smtClean="0"/>
              <a:t>Low-Level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199"/>
            <a:ext cx="8229600" cy="3200401"/>
          </a:xfrm>
        </p:spPr>
        <p:txBody>
          <a:bodyPr/>
          <a:lstStyle/>
          <a:p>
            <a:r>
              <a:rPr lang="en-US" dirty="0" smtClean="0"/>
              <a:t>Extract </a:t>
            </a:r>
            <a:r>
              <a:rPr lang="en-US" dirty="0" smtClean="0">
                <a:solidFill>
                  <a:srgbClr val="3366FF"/>
                </a:solidFill>
              </a:rPr>
              <a:t>maximum performance </a:t>
            </a:r>
            <a:r>
              <a:rPr lang="en-US" dirty="0" smtClean="0"/>
              <a:t>from hardware</a:t>
            </a:r>
          </a:p>
          <a:p>
            <a:r>
              <a:rPr lang="en-US" dirty="0" smtClean="0"/>
              <a:t>Enable exploration of more </a:t>
            </a:r>
            <a:r>
              <a:rPr lang="en-US" dirty="0" smtClean="0">
                <a:solidFill>
                  <a:srgbClr val="3366FF"/>
                </a:solidFill>
              </a:rPr>
              <a:t>complex</a:t>
            </a:r>
            <a:r>
              <a:rPr lang="en-US" dirty="0" smtClean="0"/>
              <a:t> algorithms</a:t>
            </a:r>
          </a:p>
          <a:p>
            <a:pPr marL="914400" lvl="1" indent="-457200">
              <a:buFont typeface="Arial"/>
              <a:buChar char="•"/>
            </a:pPr>
            <a:r>
              <a:rPr lang="en-US" dirty="0" smtClean="0"/>
              <a:t>Fine grained locking</a:t>
            </a:r>
          </a:p>
          <a:p>
            <a:pPr marL="914400" lvl="1" indent="-457200">
              <a:buFont typeface="Arial"/>
              <a:buChar char="•"/>
            </a:pPr>
            <a:r>
              <a:rPr lang="en-US" dirty="0" smtClean="0"/>
              <a:t>Atomic data-structures</a:t>
            </a:r>
          </a:p>
          <a:p>
            <a:pPr marL="914400" lvl="1" indent="-457200">
              <a:buFont typeface="Arial"/>
              <a:buChar char="•"/>
            </a:pPr>
            <a:r>
              <a:rPr lang="en-US" dirty="0" smtClean="0"/>
              <a:t>Distributed coordination protocols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51816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smtClean="0">
                <a:latin typeface="Gill Sans Light"/>
                <a:cs typeface="Gill Sans Light"/>
              </a:rPr>
              <a:t>My </a:t>
            </a:r>
            <a:r>
              <a:rPr lang="en-US" sz="36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implementation</a:t>
            </a:r>
            <a:r>
              <a:rPr lang="en-US" sz="3600" i="1" dirty="0" smtClean="0">
                <a:latin typeface="Gill Sans Light"/>
                <a:cs typeface="Gill Sans Light"/>
              </a:rPr>
              <a:t> is better than your </a:t>
            </a:r>
            <a:r>
              <a:rPr lang="en-US" sz="36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implementation</a:t>
            </a:r>
            <a:r>
              <a:rPr lang="en-US" sz="3600" i="1" dirty="0" smtClean="0">
                <a:latin typeface="Gill Sans Light"/>
                <a:cs typeface="Gill Sans Light"/>
              </a:rPr>
              <a:t>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80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stCxn id="4" idx="4"/>
            <a:endCxn id="3" idx="0"/>
          </p:cNvCxnSpPr>
          <p:nvPr/>
        </p:nvCxnSpPr>
        <p:spPr>
          <a:xfrm>
            <a:off x="1240682" y="3124200"/>
            <a:ext cx="0" cy="9144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" idx="4"/>
            <a:endCxn id="11" idx="0"/>
          </p:cNvCxnSpPr>
          <p:nvPr/>
        </p:nvCxnSpPr>
        <p:spPr>
          <a:xfrm>
            <a:off x="4742419" y="2369127"/>
            <a:ext cx="0" cy="83127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9" idx="4"/>
            <a:endCxn id="10" idx="0"/>
          </p:cNvCxnSpPr>
          <p:nvPr/>
        </p:nvCxnSpPr>
        <p:spPr>
          <a:xfrm>
            <a:off x="3167179" y="4572000"/>
            <a:ext cx="0" cy="9906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5"/>
            <a:endCxn id="9" idx="1"/>
          </p:cNvCxnSpPr>
          <p:nvPr/>
        </p:nvCxnSpPr>
        <p:spPr>
          <a:xfrm>
            <a:off x="1537030" y="3001448"/>
            <a:ext cx="1306860" cy="79006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" idx="6"/>
            <a:endCxn id="8" idx="2"/>
          </p:cNvCxnSpPr>
          <p:nvPr/>
        </p:nvCxnSpPr>
        <p:spPr>
          <a:xfrm flipV="1">
            <a:off x="1659782" y="2022764"/>
            <a:ext cx="2736273" cy="68233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9" idx="7"/>
            <a:endCxn id="8" idx="3"/>
          </p:cNvCxnSpPr>
          <p:nvPr/>
        </p:nvCxnSpPr>
        <p:spPr>
          <a:xfrm flipV="1">
            <a:off x="3490468" y="2267679"/>
            <a:ext cx="1007035" cy="152383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982" y="1828800"/>
            <a:ext cx="1371600" cy="1371601"/>
          </a:xfrm>
          <a:prstGeom prst="rect">
            <a:avLst/>
          </a:prstGeom>
          <a:noFill/>
        </p:spPr>
      </p:pic>
      <p:sp>
        <p:nvSpPr>
          <p:cNvPr id="31" name="Folded Corner 30"/>
          <p:cNvSpPr/>
          <p:nvPr/>
        </p:nvSpPr>
        <p:spPr>
          <a:xfrm>
            <a:off x="707281" y="4037149"/>
            <a:ext cx="1219201" cy="611053"/>
          </a:xfrm>
          <a:prstGeom prst="foldedCorner">
            <a:avLst>
              <a:gd name="adj" fmla="val 38678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/>
            <a:r>
              <a:rPr lang="en-US" sz="3200" dirty="0" smtClean="0">
                <a:solidFill>
                  <a:prstClr val="black"/>
                </a:solidFill>
                <a:latin typeface="Gill Sans Light"/>
                <a:cs typeface="Gill Sans Light"/>
              </a:rPr>
              <a:t>Post</a:t>
            </a:r>
            <a:endParaRPr lang="en-US" sz="3200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pic>
        <p:nvPicPr>
          <p:cNvPr id="35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4397" y="1489369"/>
            <a:ext cx="1167764" cy="1167765"/>
          </a:xfrm>
          <a:prstGeom prst="rect">
            <a:avLst/>
          </a:prstGeom>
          <a:noFill/>
        </p:spPr>
      </p:pic>
      <p:sp>
        <p:nvSpPr>
          <p:cNvPr id="36" name="Folded Corner 35"/>
          <p:cNvSpPr/>
          <p:nvPr/>
        </p:nvSpPr>
        <p:spPr>
          <a:xfrm>
            <a:off x="4245352" y="3295857"/>
            <a:ext cx="1025838" cy="514143"/>
          </a:xfrm>
          <a:prstGeom prst="foldedCorner">
            <a:avLst>
              <a:gd name="adj" fmla="val 38678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/>
            <a:r>
              <a:rPr lang="en-US" sz="3200" dirty="0" smtClean="0">
                <a:solidFill>
                  <a:prstClr val="black"/>
                </a:solidFill>
                <a:latin typeface="Gill Sans Light"/>
                <a:cs typeface="Gill Sans Light"/>
              </a:rPr>
              <a:t>Post</a:t>
            </a:r>
            <a:endParaRPr lang="en-US" sz="3200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pic>
        <p:nvPicPr>
          <p:cNvPr id="3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4831" y="3295858"/>
            <a:ext cx="1630951" cy="1630952"/>
          </a:xfrm>
          <a:prstGeom prst="rect">
            <a:avLst/>
          </a:prstGeom>
          <a:noFill/>
        </p:spPr>
      </p:pic>
      <p:sp>
        <p:nvSpPr>
          <p:cNvPr id="39" name="Folded Corner 38"/>
          <p:cNvSpPr/>
          <p:nvPr/>
        </p:nvSpPr>
        <p:spPr>
          <a:xfrm>
            <a:off x="2574182" y="5569452"/>
            <a:ext cx="1354668" cy="678948"/>
          </a:xfrm>
          <a:prstGeom prst="foldedCorner">
            <a:avLst>
              <a:gd name="adj" fmla="val 38678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/>
            <a:r>
              <a:rPr lang="en-US" sz="3200" dirty="0" smtClean="0">
                <a:solidFill>
                  <a:prstClr val="black"/>
                </a:solidFill>
                <a:latin typeface="Gill Sans Light"/>
                <a:cs typeface="Gill Sans Light"/>
              </a:rPr>
              <a:t>Post</a:t>
            </a:r>
            <a:endParaRPr lang="en-US" sz="3200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229600" cy="838200"/>
          </a:xfrm>
        </p:spPr>
        <p:txBody>
          <a:bodyPr/>
          <a:lstStyle/>
          <a:p>
            <a:r>
              <a:rPr lang="en-US" dirty="0" smtClean="0"/>
              <a:t>Mean Field Algorithm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821582" y="4038600"/>
            <a:ext cx="838200" cy="838200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Corbel"/>
              </a:rPr>
              <a:t>Y</a:t>
            </a:r>
            <a:r>
              <a:rPr lang="en-US" sz="2400" baseline="-25000" dirty="0">
                <a:solidFill>
                  <a:prstClr val="white"/>
                </a:solidFill>
                <a:latin typeface="Corbel"/>
              </a:rPr>
              <a:t>2</a:t>
            </a:r>
            <a:endParaRPr lang="en-US" sz="2400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09979" y="5562600"/>
            <a:ext cx="914400" cy="914400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Corbel"/>
              </a:rPr>
              <a:t>Y</a:t>
            </a:r>
            <a:r>
              <a:rPr lang="en-US" sz="2400" baseline="-25000" dirty="0">
                <a:solidFill>
                  <a:prstClr val="white"/>
                </a:solidFill>
                <a:latin typeface="Corbel"/>
              </a:rPr>
              <a:t>1</a:t>
            </a:r>
            <a:endParaRPr lang="en-US" sz="2400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96055" y="3200400"/>
            <a:ext cx="692727" cy="692727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Corbel"/>
              </a:rPr>
              <a:t>Y</a:t>
            </a:r>
            <a:r>
              <a:rPr lang="en-US" sz="2400" baseline="-25000" dirty="0" smtClean="0">
                <a:solidFill>
                  <a:prstClr val="white"/>
                </a:solidFill>
                <a:latin typeface="Corbel"/>
              </a:rPr>
              <a:t>3</a:t>
            </a:r>
            <a:endParaRPr lang="en-US" sz="2400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4" name="Oval 3"/>
          <p:cNvSpPr/>
          <p:nvPr/>
        </p:nvSpPr>
        <p:spPr>
          <a:xfrm>
            <a:off x="821582" y="2286000"/>
            <a:ext cx="838200" cy="838200"/>
          </a:xfrm>
          <a:prstGeom prst="ellipse">
            <a:avLst/>
          </a:prstGeom>
          <a:solidFill>
            <a:srgbClr val="FFFFFF"/>
          </a:solidFill>
          <a:ln>
            <a:headEnd type="none" w="med" len="med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orbel"/>
              </a:rPr>
              <a:t>X</a:t>
            </a:r>
            <a:r>
              <a:rPr lang="en-US" sz="2400" baseline="-25000" dirty="0">
                <a:solidFill>
                  <a:prstClr val="black"/>
                </a:solidFill>
                <a:latin typeface="Corbel"/>
              </a:rPr>
              <a:t>2</a:t>
            </a:r>
            <a:endParaRPr lang="en-US" sz="240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8" name="Oval 7"/>
          <p:cNvSpPr/>
          <p:nvPr/>
        </p:nvSpPr>
        <p:spPr>
          <a:xfrm>
            <a:off x="4396055" y="1676400"/>
            <a:ext cx="692727" cy="692727"/>
          </a:xfrm>
          <a:prstGeom prst="ellipse">
            <a:avLst/>
          </a:prstGeom>
          <a:solidFill>
            <a:srgbClr val="FFFFFF"/>
          </a:solidFill>
          <a:ln>
            <a:headEnd type="none" w="med" len="med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orbel"/>
              </a:rPr>
              <a:t>X</a:t>
            </a:r>
            <a:r>
              <a:rPr lang="en-US" sz="2400" baseline="-25000" dirty="0">
                <a:solidFill>
                  <a:prstClr val="black"/>
                </a:solidFill>
                <a:latin typeface="Corbel"/>
              </a:rPr>
              <a:t>3</a:t>
            </a:r>
            <a:endParaRPr lang="en-US" sz="240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9" name="Oval 8"/>
          <p:cNvSpPr/>
          <p:nvPr/>
        </p:nvSpPr>
        <p:spPr>
          <a:xfrm>
            <a:off x="2709979" y="3657600"/>
            <a:ext cx="914400" cy="914400"/>
          </a:xfrm>
          <a:prstGeom prst="ellipse">
            <a:avLst/>
          </a:prstGeom>
          <a:solidFill>
            <a:srgbClr val="FFFFFF"/>
          </a:solidFill>
          <a:ln>
            <a:headEnd type="none" w="med" len="med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orbel"/>
              </a:rPr>
              <a:t>X</a:t>
            </a:r>
            <a:r>
              <a:rPr lang="en-US" sz="2400" baseline="-25000" dirty="0">
                <a:solidFill>
                  <a:prstClr val="black"/>
                </a:solidFill>
                <a:latin typeface="Corbel"/>
              </a:rPr>
              <a:t>1</a:t>
            </a:r>
            <a:endParaRPr lang="en-US" sz="2400" dirty="0">
              <a:solidFill>
                <a:prstClr val="black"/>
              </a:solidFill>
              <a:latin typeface="Corbel"/>
            </a:endParaRPr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505">
            <a:off x="3590517" y="2752826"/>
            <a:ext cx="482600" cy="3175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1085">
            <a:off x="2087125" y="3092695"/>
            <a:ext cx="482600" cy="3175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93644">
            <a:off x="2126341" y="1962875"/>
            <a:ext cx="1460500" cy="3302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2500" y="4876800"/>
            <a:ext cx="825500" cy="3175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31" y="3356954"/>
            <a:ext cx="825500" cy="3175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2590800"/>
            <a:ext cx="825500" cy="317500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6934200" y="3476188"/>
            <a:ext cx="1828800" cy="1172012"/>
            <a:chOff x="7086600" y="2721114"/>
            <a:chExt cx="1600200" cy="1172012"/>
          </a:xfrm>
        </p:grpSpPr>
        <p:sp>
          <p:nvSpPr>
            <p:cNvPr id="59" name="Left Brace 58"/>
            <p:cNvSpPr/>
            <p:nvPr/>
          </p:nvSpPr>
          <p:spPr>
            <a:xfrm rot="5400000">
              <a:off x="7673686" y="2880013"/>
              <a:ext cx="426027" cy="1600200"/>
            </a:xfrm>
            <a:prstGeom prst="leftBrace">
              <a:avLst/>
            </a:prstGeom>
            <a:ln>
              <a:solidFill>
                <a:srgbClr val="3366FF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239000" y="2721114"/>
              <a:ext cx="1244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srgbClr val="3366FF"/>
                  </a:solidFill>
                  <a:latin typeface="Gill Sans Light"/>
                  <a:ea typeface="ＭＳ Ｐゴシック" charset="-128"/>
                  <a:cs typeface="Gill Sans Light"/>
                </a:rPr>
                <a:t>Sum over </a:t>
              </a:r>
              <a:br>
                <a:rPr lang="en-US" sz="2000" dirty="0" smtClean="0">
                  <a:solidFill>
                    <a:srgbClr val="3366FF"/>
                  </a:solidFill>
                  <a:latin typeface="Gill Sans Light"/>
                  <a:ea typeface="ＭＳ Ｐゴシック" charset="-128"/>
                  <a:cs typeface="Gill Sans Light"/>
                </a:rPr>
              </a:br>
              <a:r>
                <a:rPr lang="en-US" sz="2000" dirty="0" smtClean="0">
                  <a:solidFill>
                    <a:srgbClr val="3366FF"/>
                  </a:solidFill>
                  <a:latin typeface="Gill Sans Light"/>
                  <a:ea typeface="ＭＳ Ｐゴシック" charset="-128"/>
                  <a:cs typeface="Gill Sans Light"/>
                </a:rPr>
                <a:t>Neighbors</a:t>
              </a:r>
            </a:p>
          </p:txBody>
        </p:sp>
      </p:grp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9228" y="4419600"/>
            <a:ext cx="5422900" cy="1282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728" y="5943600"/>
            <a:ext cx="4648200" cy="7112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64161-BD14-6B44-8A5D-DA5F390B3FBC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9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 animBg="1"/>
      <p:bldP spid="39" grpId="0" animBg="1"/>
      <p:bldP spid="3" grpId="0" animBg="1"/>
      <p:bldP spid="10" grpId="0" animBg="1"/>
      <p:bldP spid="11" grpId="0" animBg="1"/>
      <p:bldP spid="4" grpId="0" animBg="1"/>
      <p:bldP spid="8" grpId="0" animBg="1"/>
      <p:bldP spid="9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406"/>
            <a:ext cx="8229600" cy="120236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Low-Rank Matrix Factorization: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cs typeface="Gill Sans Light"/>
              </a:rPr>
              <a:pPr/>
              <a:t>101</a:t>
            </a:fld>
            <a:endParaRPr lang="en-US">
              <a:solidFill>
                <a:prstClr val="black">
                  <a:tint val="75000"/>
                </a:prstClr>
              </a:solidFill>
              <a:cs typeface="Gill Sans Light"/>
            </a:endParaRPr>
          </a:p>
        </p:txBody>
      </p:sp>
      <p:grpSp>
        <p:nvGrpSpPr>
          <p:cNvPr id="5" name="Group 177"/>
          <p:cNvGrpSpPr/>
          <p:nvPr/>
        </p:nvGrpSpPr>
        <p:grpSpPr>
          <a:xfrm>
            <a:off x="5591121" y="1905000"/>
            <a:ext cx="3360289" cy="2771000"/>
            <a:chOff x="4977705" y="4343400"/>
            <a:chExt cx="2910721" cy="2281535"/>
          </a:xfrm>
        </p:grpSpPr>
        <p:grpSp>
          <p:nvGrpSpPr>
            <p:cNvPr id="6" name="Group 39"/>
            <p:cNvGrpSpPr/>
            <p:nvPr/>
          </p:nvGrpSpPr>
          <p:grpSpPr>
            <a:xfrm>
              <a:off x="5369290" y="4343400"/>
              <a:ext cx="2242202" cy="2281535"/>
              <a:chOff x="838200" y="3890665"/>
              <a:chExt cx="2242202" cy="2281535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914400" y="4805065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2362200" y="4347865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2362200" y="5262265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2362200" y="6019800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914400" y="5715000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4" name="Straight Connector 13"/>
              <p:cNvCxnSpPr>
                <a:stCxn id="9" idx="3"/>
                <a:endCxn id="10" idx="1"/>
              </p:cNvCxnSpPr>
              <p:nvPr/>
            </p:nvCxnSpPr>
            <p:spPr bwMode="auto">
              <a:xfrm flipV="1">
                <a:off x="1447800" y="4424065"/>
                <a:ext cx="914400" cy="4572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/>
              <p:cNvCxnSpPr>
                <a:stCxn id="9" idx="3"/>
                <a:endCxn id="11" idx="1"/>
              </p:cNvCxnSpPr>
              <p:nvPr/>
            </p:nvCxnSpPr>
            <p:spPr bwMode="auto">
              <a:xfrm>
                <a:off x="1447800" y="4881265"/>
                <a:ext cx="914400" cy="4572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>
                <a:stCxn id="13" idx="3"/>
                <a:endCxn id="12" idx="1"/>
              </p:cNvCxnSpPr>
              <p:nvPr/>
            </p:nvCxnSpPr>
            <p:spPr bwMode="auto">
              <a:xfrm>
                <a:off x="1447800" y="5791200"/>
                <a:ext cx="914400" cy="3048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>
                <a:stCxn id="13" idx="3"/>
                <a:endCxn id="11" idx="1"/>
              </p:cNvCxnSpPr>
              <p:nvPr/>
            </p:nvCxnSpPr>
            <p:spPr bwMode="auto">
              <a:xfrm flipV="1">
                <a:off x="1447800" y="5338465"/>
                <a:ext cx="914400" cy="452735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" name="TextBox 17"/>
              <p:cNvSpPr txBox="1"/>
              <p:nvPr/>
            </p:nvSpPr>
            <p:spPr>
              <a:xfrm>
                <a:off x="1676400" y="4119265"/>
                <a:ext cx="449600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smtClean="0">
                    <a:solidFill>
                      <a:prstClr val="black"/>
                    </a:solidFill>
                    <a:latin typeface="Gill Sans Light"/>
                    <a:ea typeface="ＭＳ Ｐゴシック" charset="-128"/>
                    <a:cs typeface="Gill Sans Light"/>
                  </a:rPr>
                  <a:t>r</a:t>
                </a:r>
                <a:r>
                  <a:rPr lang="en-US" sz="2400" i="1" baseline="-25000" dirty="0" smtClean="0">
                    <a:solidFill>
                      <a:prstClr val="black"/>
                    </a:solidFill>
                    <a:latin typeface="Gill Sans Light"/>
                    <a:ea typeface="ＭＳ Ｐゴシック" charset="-128"/>
                    <a:cs typeface="Gill Sans Light"/>
                  </a:rPr>
                  <a:t>13</a:t>
                </a:r>
                <a:endParaRPr lang="en-US" sz="2400" i="1" baseline="-25000" dirty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752600" y="4652665"/>
                <a:ext cx="449600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smtClean="0">
                    <a:solidFill>
                      <a:prstClr val="black"/>
                    </a:solidFill>
                    <a:latin typeface="Gill Sans Light"/>
                    <a:ea typeface="ＭＳ Ｐゴシック" charset="-128"/>
                    <a:cs typeface="Gill Sans Light"/>
                  </a:rPr>
                  <a:t>r</a:t>
                </a:r>
                <a:r>
                  <a:rPr lang="en-US" sz="2400" i="1" baseline="-25000" dirty="0" smtClean="0">
                    <a:solidFill>
                      <a:prstClr val="black"/>
                    </a:solidFill>
                    <a:latin typeface="Gill Sans Light"/>
                    <a:ea typeface="ＭＳ Ｐゴシック" charset="-128"/>
                    <a:cs typeface="Gill Sans Light"/>
                  </a:rPr>
                  <a:t>14</a:t>
                </a:r>
                <a:endParaRPr lang="en-US" sz="2400" i="1" baseline="-25000" dirty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600200" y="5105400"/>
                <a:ext cx="449427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smtClean="0">
                    <a:solidFill>
                      <a:prstClr val="black"/>
                    </a:solidFill>
                    <a:latin typeface="Gill Sans Light"/>
                    <a:ea typeface="ＭＳ Ｐゴシック" charset="-128"/>
                    <a:cs typeface="Gill Sans Light"/>
                  </a:rPr>
                  <a:t>r</a:t>
                </a:r>
                <a:r>
                  <a:rPr lang="en-US" sz="2400" i="1" baseline="-25000" dirty="0" smtClean="0">
                    <a:solidFill>
                      <a:prstClr val="black"/>
                    </a:solidFill>
                    <a:latin typeface="Gill Sans Light"/>
                    <a:ea typeface="ＭＳ Ｐゴシック" charset="-128"/>
                    <a:cs typeface="Gill Sans Light"/>
                  </a:rPr>
                  <a:t>24</a:t>
                </a:r>
                <a:endParaRPr lang="en-US" sz="2400" i="1" baseline="-25000" dirty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752600" y="5562600"/>
                <a:ext cx="449427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smtClean="0">
                    <a:solidFill>
                      <a:prstClr val="black"/>
                    </a:solidFill>
                    <a:latin typeface="Gill Sans Light"/>
                    <a:ea typeface="ＭＳ Ｐゴシック" charset="-128"/>
                    <a:cs typeface="Gill Sans Light"/>
                  </a:rPr>
                  <a:t>r</a:t>
                </a:r>
                <a:r>
                  <a:rPr lang="en-US" sz="2400" i="1" baseline="-25000" dirty="0" smtClean="0">
                    <a:solidFill>
                      <a:prstClr val="black"/>
                    </a:solidFill>
                    <a:latin typeface="Gill Sans Light"/>
                    <a:ea typeface="ＭＳ Ｐゴシック" charset="-128"/>
                    <a:cs typeface="Gill Sans Light"/>
                  </a:rPr>
                  <a:t>25</a:t>
                </a:r>
                <a:endParaRPr lang="en-US" sz="2400" i="1" baseline="-25000" dirty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38200" y="4343400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smtClean="0">
                    <a:solidFill>
                      <a:prstClr val="black"/>
                    </a:solidFill>
                    <a:latin typeface="Gill Sans Light"/>
                    <a:ea typeface="ＭＳ Ｐゴシック" charset="-128"/>
                    <a:cs typeface="Gill Sans Light"/>
                  </a:rPr>
                  <a:t>f(1)</a:t>
                </a:r>
                <a:endParaRPr lang="en-US" sz="2400" i="1" baseline="-25000" dirty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838200" y="5257800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smtClean="0">
                    <a:solidFill>
                      <a:prstClr val="black"/>
                    </a:solidFill>
                    <a:latin typeface="Gill Sans Light"/>
                    <a:ea typeface="ＭＳ Ｐゴシック" charset="-128"/>
                    <a:cs typeface="Gill Sans Light"/>
                  </a:rPr>
                  <a:t>f(2)</a:t>
                </a:r>
                <a:endParaRPr lang="en-US" sz="2400" i="1" baseline="-25000" dirty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514600" y="3890665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smtClean="0">
                    <a:solidFill>
                      <a:prstClr val="black"/>
                    </a:solidFill>
                    <a:latin typeface="Gill Sans Light"/>
                    <a:ea typeface="ＭＳ Ｐゴシック" charset="-128"/>
                    <a:cs typeface="Gill Sans Light"/>
                  </a:rPr>
                  <a:t>f(3)</a:t>
                </a:r>
                <a:endParaRPr lang="en-US" sz="2400" i="1" baseline="-25000" dirty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514600" y="4805065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smtClean="0">
                    <a:solidFill>
                      <a:prstClr val="black"/>
                    </a:solidFill>
                    <a:latin typeface="Gill Sans Light"/>
                    <a:ea typeface="ＭＳ Ｐゴシック" charset="-128"/>
                    <a:cs typeface="Gill Sans Light"/>
                  </a:rPr>
                  <a:t>f(4)</a:t>
                </a:r>
                <a:endParaRPr lang="en-US" sz="2400" i="1" baseline="-25000" dirty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514600" y="5562600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smtClean="0">
                    <a:solidFill>
                      <a:prstClr val="black"/>
                    </a:solidFill>
                    <a:latin typeface="Gill Sans Light"/>
                    <a:ea typeface="ＭＳ Ｐゴシック" charset="-128"/>
                    <a:cs typeface="Gill Sans Light"/>
                  </a:rPr>
                  <a:t>f(5)</a:t>
                </a:r>
                <a:endParaRPr lang="en-US" sz="2400" i="1" baseline="-25000" dirty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 rot="16200000">
              <a:off x="4430959" y="5523258"/>
              <a:ext cx="1413412" cy="319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User Factors (U)</a:t>
              </a:r>
              <a:endParaRPr lang="en-US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6963341" y="5470778"/>
              <a:ext cx="1530250" cy="319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Movie Factors (M)</a:t>
              </a:r>
              <a:endParaRPr lang="en-US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endParaRPr>
            </a:p>
          </p:txBody>
        </p:sp>
      </p:grpSp>
      <p:grpSp>
        <p:nvGrpSpPr>
          <p:cNvPr id="27" name="Group 7"/>
          <p:cNvGrpSpPr/>
          <p:nvPr/>
        </p:nvGrpSpPr>
        <p:grpSpPr>
          <a:xfrm>
            <a:off x="381000" y="2403430"/>
            <a:ext cx="4972111" cy="1924110"/>
            <a:chOff x="666689" y="4648200"/>
            <a:chExt cx="4972111" cy="1924110"/>
          </a:xfrm>
        </p:grpSpPr>
        <p:sp>
          <p:nvSpPr>
            <p:cNvPr id="28" name="Cube 27"/>
            <p:cNvSpPr/>
            <p:nvPr/>
          </p:nvSpPr>
          <p:spPr bwMode="auto">
            <a:xfrm>
              <a:off x="1123889" y="4648200"/>
              <a:ext cx="1619311" cy="1505521"/>
            </a:xfrm>
            <a:prstGeom prst="cube">
              <a:avLst>
                <a:gd name="adj" fmla="val 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3200" dirty="0" smtClean="0">
                <a:solidFill>
                  <a:srgbClr val="000000"/>
                </a:solidFill>
                <a:latin typeface="Gill Sans Light"/>
                <a:ea typeface="ＭＳ Ｐゴシック" pitchFamily="-111" charset="-128"/>
                <a:cs typeface="Gill Sans Ligh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447644" y="4965903"/>
              <a:ext cx="838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0000"/>
                  </a:solidFill>
                  <a:latin typeface="Gill Sans Light"/>
                  <a:ea typeface="ＭＳ Ｐゴシック" charset="-128"/>
                  <a:cs typeface="Gill Sans Light"/>
                </a:rPr>
                <a:t>Users</a:t>
              </a:r>
              <a:endParaRPr lang="en-US" sz="2000" dirty="0">
                <a:solidFill>
                  <a:srgbClr val="000000"/>
                </a:solidFill>
                <a:latin typeface="Gill Sans Light"/>
                <a:ea typeface="ＭＳ Ｐゴシック" charset="-128"/>
                <a:cs typeface="Gill Sans Light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1123889" y="5674009"/>
              <a:ext cx="1619311" cy="63448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smtClean="0">
                <a:solidFill>
                  <a:srgbClr val="000000"/>
                </a:solidFill>
                <a:latin typeface="Gill Sans Light"/>
                <a:ea typeface="ＭＳ Ｐゴシック" pitchFamily="-111" charset="-128"/>
                <a:cs typeface="Gill Sans Light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458254" y="4648201"/>
              <a:ext cx="56989" cy="1505520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smtClean="0">
                <a:solidFill>
                  <a:srgbClr val="000000"/>
                </a:solidFill>
                <a:latin typeface="Gill Sans Light"/>
                <a:ea typeface="ＭＳ Ｐゴシック" pitchFamily="-111" charset="-128"/>
                <a:cs typeface="Gill Sans Light"/>
              </a:endParaRPr>
            </a:p>
          </p:txBody>
        </p:sp>
        <p:grpSp>
          <p:nvGrpSpPr>
            <p:cNvPr id="33" name="Group 181"/>
            <p:cNvGrpSpPr/>
            <p:nvPr/>
          </p:nvGrpSpPr>
          <p:grpSpPr>
            <a:xfrm>
              <a:off x="4019489" y="4648200"/>
              <a:ext cx="1619311" cy="400110"/>
              <a:chOff x="762000" y="6194657"/>
              <a:chExt cx="1619311" cy="400110"/>
            </a:xfrm>
          </p:grpSpPr>
          <p:sp>
            <p:nvSpPr>
              <p:cNvPr id="46" name="Rectangle 45"/>
              <p:cNvSpPr/>
              <p:nvPr/>
            </p:nvSpPr>
            <p:spPr bwMode="auto">
              <a:xfrm>
                <a:off x="762000" y="6243901"/>
                <a:ext cx="1619311" cy="3317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smtClean="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952465" y="6194657"/>
                <a:ext cx="952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ea typeface="ＭＳ Ｐゴシック" charset="-128"/>
                    <a:cs typeface="Gill Sans Light"/>
                  </a:rPr>
                  <a:t>Movies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ea typeface="ＭＳ Ｐゴシック" charset="-128"/>
                  <a:cs typeface="Gill Sans Light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 bwMode="auto">
              <a:xfrm>
                <a:off x="2096365" y="6243900"/>
                <a:ext cx="45719" cy="331757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smtClean="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</p:grpSp>
        <p:sp>
          <p:nvSpPr>
            <p:cNvPr id="34" name="Rectangle 33"/>
            <p:cNvSpPr/>
            <p:nvPr/>
          </p:nvSpPr>
          <p:spPr bwMode="auto">
            <a:xfrm>
              <a:off x="686585" y="5674008"/>
              <a:ext cx="366792" cy="56989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smtClean="0">
                <a:solidFill>
                  <a:srgbClr val="000000"/>
                </a:solidFill>
                <a:latin typeface="Gill Sans Light"/>
                <a:ea typeface="ＭＳ Ｐゴシック" pitchFamily="-111" charset="-128"/>
                <a:cs typeface="Gill Sans Ligh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123889" y="4899257"/>
              <a:ext cx="132318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prstClr val="white"/>
                  </a:solidFill>
                  <a:latin typeface="Gill Sans Light"/>
                  <a:ea typeface="ＭＳ Ｐゴシック" pitchFamily="-111" charset="-128"/>
                  <a:cs typeface="Gill Sans Light"/>
                </a:rPr>
                <a:t>Netflix</a:t>
              </a:r>
            </a:p>
          </p:txBody>
        </p:sp>
        <p:grpSp>
          <p:nvGrpSpPr>
            <p:cNvPr id="36" name="Group 182"/>
            <p:cNvGrpSpPr/>
            <p:nvPr/>
          </p:nvGrpSpPr>
          <p:grpSpPr>
            <a:xfrm>
              <a:off x="3314578" y="4724400"/>
              <a:ext cx="400110" cy="1488981"/>
              <a:chOff x="2952689" y="4724400"/>
              <a:chExt cx="400110" cy="1488981"/>
            </a:xfrm>
          </p:grpSpPr>
          <p:sp>
            <p:nvSpPr>
              <p:cNvPr id="43" name="Rectangle 42"/>
              <p:cNvSpPr/>
              <p:nvPr/>
            </p:nvSpPr>
            <p:spPr bwMode="auto">
              <a:xfrm rot="16200000">
                <a:off x="2409845" y="5286355"/>
                <a:ext cx="1488981" cy="365071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smtClean="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 rot="16200000">
                <a:off x="2733644" y="5032387"/>
                <a:ext cx="838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ea typeface="ＭＳ Ｐゴシック" charset="-128"/>
                    <a:cs typeface="Gill Sans Light"/>
                  </a:rPr>
                  <a:t>Users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ea typeface="ＭＳ Ｐゴシック" charset="-128"/>
                  <a:cs typeface="Gill Sans Light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 bwMode="auto">
              <a:xfrm>
                <a:off x="2972585" y="5740492"/>
                <a:ext cx="366792" cy="56989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smtClean="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2724089" y="4911804"/>
              <a:ext cx="53181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≈</a:t>
              </a:r>
              <a:endParaRPr lang="en-US" sz="66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714689" y="480060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x</a:t>
              </a:r>
              <a:endParaRPr lang="en-US" sz="20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endParaRPr>
            </a:p>
          </p:txBody>
        </p:sp>
        <p:grpSp>
          <p:nvGrpSpPr>
            <p:cNvPr id="39" name="Group 185"/>
            <p:cNvGrpSpPr/>
            <p:nvPr/>
          </p:nvGrpSpPr>
          <p:grpSpPr>
            <a:xfrm>
              <a:off x="1314354" y="6172200"/>
              <a:ext cx="1189619" cy="400110"/>
              <a:chOff x="952465" y="6194657"/>
              <a:chExt cx="1189619" cy="400110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952465" y="6194657"/>
                <a:ext cx="952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ea typeface="ＭＳ Ｐゴシック" charset="-128"/>
                    <a:cs typeface="Gill Sans Light"/>
                  </a:rPr>
                  <a:t>Movies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ea typeface="ＭＳ Ｐゴシック" charset="-128"/>
                  <a:cs typeface="Gill Sans Light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2096365" y="6243900"/>
                <a:ext cx="45719" cy="331757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smtClean="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</p:grpSp>
      </p:grpSp>
      <p:sp>
        <p:nvSpPr>
          <p:cNvPr id="49" name="TextBox 48"/>
          <p:cNvSpPr txBox="1"/>
          <p:nvPr/>
        </p:nvSpPr>
        <p:spPr>
          <a:xfrm>
            <a:off x="3429000" y="3241630"/>
            <a:ext cx="539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f(</a:t>
            </a:r>
            <a:r>
              <a:rPr lang="en-US" sz="2400" b="1" i="1" dirty="0" err="1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i</a:t>
            </a:r>
            <a:r>
              <a:rPr lang="en-US" sz="2400" b="1" i="1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)</a:t>
            </a:r>
            <a:endParaRPr lang="en-US" sz="2400" b="1" i="1" baseline="-25000" dirty="0">
              <a:solidFill>
                <a:prstClr val="black"/>
              </a:solidFill>
              <a:latin typeface="Gill Sans Light"/>
              <a:ea typeface="ＭＳ Ｐゴシック" charset="-128"/>
              <a:cs typeface="Gill Sans Ligh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957525" y="2703765"/>
            <a:ext cx="539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f(j)</a:t>
            </a:r>
            <a:endParaRPr lang="en-US" sz="2400" b="1" i="1" baseline="-25000" dirty="0">
              <a:solidFill>
                <a:prstClr val="black"/>
              </a:solidFill>
              <a:latin typeface="Gill Sans Light"/>
              <a:ea typeface="ＭＳ Ｐゴシック" charset="-128"/>
              <a:cs typeface="Gill Sans Ligh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5511" y="4812268"/>
            <a:ext cx="8357806" cy="1512332"/>
            <a:chOff x="325511" y="4812268"/>
            <a:chExt cx="8357806" cy="1512332"/>
          </a:xfrm>
        </p:grpSpPr>
        <p:sp>
          <p:nvSpPr>
            <p:cNvPr id="52" name="TextBox 51"/>
            <p:cNvSpPr txBox="1"/>
            <p:nvPr/>
          </p:nvSpPr>
          <p:spPr bwMode="auto">
            <a:xfrm>
              <a:off x="325511" y="4812268"/>
              <a:ext cx="396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Iterate:</a:t>
              </a:r>
              <a:endParaRPr lang="en-US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endParaRPr>
            </a:p>
          </p:txBody>
        </p:sp>
        <p:pic>
          <p:nvPicPr>
            <p:cNvPr id="54" name="Picture 5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117" y="5337744"/>
              <a:ext cx="8077200" cy="986856"/>
            </a:xfrm>
            <a:prstGeom prst="rect">
              <a:avLst/>
            </a:prstGeom>
          </p:spPr>
        </p:pic>
      </p:grpSp>
      <p:sp>
        <p:nvSpPr>
          <p:cNvPr id="56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i="1" dirty="0" smtClean="0"/>
              <a:t>Recommending Products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9157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248302" y="1350627"/>
            <a:ext cx="3704539" cy="2797900"/>
            <a:chOff x="5248302" y="1198227"/>
            <a:chExt cx="3704539" cy="2797900"/>
          </a:xfrm>
        </p:grpSpPr>
        <p:sp>
          <p:nvSpPr>
            <p:cNvPr id="3" name="Freeform 2"/>
            <p:cNvSpPr/>
            <p:nvPr/>
          </p:nvSpPr>
          <p:spPr>
            <a:xfrm>
              <a:off x="5248302" y="1198227"/>
              <a:ext cx="3704539" cy="2797900"/>
            </a:xfrm>
            <a:custGeom>
              <a:avLst/>
              <a:gdLst>
                <a:gd name="connsiteX0" fmla="*/ 2766001 w 3581805"/>
                <a:gd name="connsiteY0" fmla="*/ 1006 h 2685790"/>
                <a:gd name="connsiteX1" fmla="*/ 1434474 w 3581805"/>
                <a:gd name="connsiteY1" fmla="*/ 246803 h 2685790"/>
                <a:gd name="connsiteX2" fmla="*/ 277071 w 3581805"/>
                <a:gd name="connsiteY2" fmla="*/ 349219 h 2685790"/>
                <a:gd name="connsiteX3" fmla="*/ 21008 w 3581805"/>
                <a:gd name="connsiteY3" fmla="*/ 973953 h 2685790"/>
                <a:gd name="connsiteX4" fmla="*/ 666286 w 3581805"/>
                <a:gd name="connsiteY4" fmla="*/ 1373374 h 2685790"/>
                <a:gd name="connsiteX5" fmla="*/ 2223148 w 3581805"/>
                <a:gd name="connsiteY5" fmla="*/ 963712 h 2685790"/>
                <a:gd name="connsiteX6" fmla="*/ 2602120 w 3581805"/>
                <a:gd name="connsiteY6" fmla="*/ 1885451 h 2685790"/>
                <a:gd name="connsiteX7" fmla="*/ 3196186 w 3581805"/>
                <a:gd name="connsiteY7" fmla="*/ 2684293 h 2685790"/>
                <a:gd name="connsiteX8" fmla="*/ 3564916 w 3581805"/>
                <a:gd name="connsiteY8" fmla="*/ 2059558 h 2685790"/>
                <a:gd name="connsiteX9" fmla="*/ 3319096 w 3581805"/>
                <a:gd name="connsiteY9" fmla="*/ 1158301 h 2685790"/>
                <a:gd name="connsiteX10" fmla="*/ 3564916 w 3581805"/>
                <a:gd name="connsiteY10" fmla="*/ 349219 h 2685790"/>
                <a:gd name="connsiteX11" fmla="*/ 2766001 w 3581805"/>
                <a:gd name="connsiteY11" fmla="*/ 1006 h 2685790"/>
                <a:gd name="connsiteX0" fmla="*/ 2766001 w 3637508"/>
                <a:gd name="connsiteY0" fmla="*/ 1006 h 2686228"/>
                <a:gd name="connsiteX1" fmla="*/ 1434474 w 3637508"/>
                <a:gd name="connsiteY1" fmla="*/ 246803 h 2686228"/>
                <a:gd name="connsiteX2" fmla="*/ 277071 w 3637508"/>
                <a:gd name="connsiteY2" fmla="*/ 349219 h 2686228"/>
                <a:gd name="connsiteX3" fmla="*/ 21008 w 3637508"/>
                <a:gd name="connsiteY3" fmla="*/ 973953 h 2686228"/>
                <a:gd name="connsiteX4" fmla="*/ 666286 w 3637508"/>
                <a:gd name="connsiteY4" fmla="*/ 1373374 h 2686228"/>
                <a:gd name="connsiteX5" fmla="*/ 2223148 w 3637508"/>
                <a:gd name="connsiteY5" fmla="*/ 963712 h 2686228"/>
                <a:gd name="connsiteX6" fmla="*/ 2602120 w 3637508"/>
                <a:gd name="connsiteY6" fmla="*/ 1885451 h 2686228"/>
                <a:gd name="connsiteX7" fmla="*/ 3196186 w 3637508"/>
                <a:gd name="connsiteY7" fmla="*/ 2684293 h 2686228"/>
                <a:gd name="connsiteX8" fmla="*/ 3636614 w 3637508"/>
                <a:gd name="connsiteY8" fmla="*/ 2080041 h 2686228"/>
                <a:gd name="connsiteX9" fmla="*/ 3319096 w 3637508"/>
                <a:gd name="connsiteY9" fmla="*/ 1158301 h 2686228"/>
                <a:gd name="connsiteX10" fmla="*/ 3564916 w 3637508"/>
                <a:gd name="connsiteY10" fmla="*/ 349219 h 2686228"/>
                <a:gd name="connsiteX11" fmla="*/ 2766001 w 3637508"/>
                <a:gd name="connsiteY11" fmla="*/ 1006 h 2686228"/>
                <a:gd name="connsiteX0" fmla="*/ 2766001 w 3637508"/>
                <a:gd name="connsiteY0" fmla="*/ 1006 h 2692438"/>
                <a:gd name="connsiteX1" fmla="*/ 1434474 w 3637508"/>
                <a:gd name="connsiteY1" fmla="*/ 246803 h 2692438"/>
                <a:gd name="connsiteX2" fmla="*/ 277071 w 3637508"/>
                <a:gd name="connsiteY2" fmla="*/ 349219 h 2692438"/>
                <a:gd name="connsiteX3" fmla="*/ 21008 w 3637508"/>
                <a:gd name="connsiteY3" fmla="*/ 973953 h 2692438"/>
                <a:gd name="connsiteX4" fmla="*/ 666286 w 3637508"/>
                <a:gd name="connsiteY4" fmla="*/ 1373374 h 2692438"/>
                <a:gd name="connsiteX5" fmla="*/ 2223148 w 3637508"/>
                <a:gd name="connsiteY5" fmla="*/ 963712 h 2692438"/>
                <a:gd name="connsiteX6" fmla="*/ 2694303 w 3637508"/>
                <a:gd name="connsiteY6" fmla="*/ 2325838 h 2692438"/>
                <a:gd name="connsiteX7" fmla="*/ 3196186 w 3637508"/>
                <a:gd name="connsiteY7" fmla="*/ 2684293 h 2692438"/>
                <a:gd name="connsiteX8" fmla="*/ 3636614 w 3637508"/>
                <a:gd name="connsiteY8" fmla="*/ 2080041 h 2692438"/>
                <a:gd name="connsiteX9" fmla="*/ 3319096 w 3637508"/>
                <a:gd name="connsiteY9" fmla="*/ 1158301 h 2692438"/>
                <a:gd name="connsiteX10" fmla="*/ 3564916 w 3637508"/>
                <a:gd name="connsiteY10" fmla="*/ 349219 h 2692438"/>
                <a:gd name="connsiteX11" fmla="*/ 2766001 w 3637508"/>
                <a:gd name="connsiteY11" fmla="*/ 1006 h 2692438"/>
                <a:gd name="connsiteX0" fmla="*/ 2766001 w 3637508"/>
                <a:gd name="connsiteY0" fmla="*/ 1006 h 2691924"/>
                <a:gd name="connsiteX1" fmla="*/ 1434474 w 3637508"/>
                <a:gd name="connsiteY1" fmla="*/ 246803 h 2691924"/>
                <a:gd name="connsiteX2" fmla="*/ 277071 w 3637508"/>
                <a:gd name="connsiteY2" fmla="*/ 349219 h 2691924"/>
                <a:gd name="connsiteX3" fmla="*/ 21008 w 3637508"/>
                <a:gd name="connsiteY3" fmla="*/ 973953 h 2691924"/>
                <a:gd name="connsiteX4" fmla="*/ 666286 w 3637508"/>
                <a:gd name="connsiteY4" fmla="*/ 1373374 h 2691924"/>
                <a:gd name="connsiteX5" fmla="*/ 2335815 w 3637508"/>
                <a:gd name="connsiteY5" fmla="*/ 1035403 h 2691924"/>
                <a:gd name="connsiteX6" fmla="*/ 2694303 w 3637508"/>
                <a:gd name="connsiteY6" fmla="*/ 2325838 h 2691924"/>
                <a:gd name="connsiteX7" fmla="*/ 3196186 w 3637508"/>
                <a:gd name="connsiteY7" fmla="*/ 2684293 h 2691924"/>
                <a:gd name="connsiteX8" fmla="*/ 3636614 w 3637508"/>
                <a:gd name="connsiteY8" fmla="*/ 2080041 h 2691924"/>
                <a:gd name="connsiteX9" fmla="*/ 3319096 w 3637508"/>
                <a:gd name="connsiteY9" fmla="*/ 1158301 h 2691924"/>
                <a:gd name="connsiteX10" fmla="*/ 3564916 w 3637508"/>
                <a:gd name="connsiteY10" fmla="*/ 349219 h 2691924"/>
                <a:gd name="connsiteX11" fmla="*/ 2766001 w 3637508"/>
                <a:gd name="connsiteY11" fmla="*/ 1006 h 2691924"/>
                <a:gd name="connsiteX0" fmla="*/ 2763302 w 3634809"/>
                <a:gd name="connsiteY0" fmla="*/ 1006 h 2691924"/>
                <a:gd name="connsiteX1" fmla="*/ 1431775 w 3634809"/>
                <a:gd name="connsiteY1" fmla="*/ 246803 h 2691924"/>
                <a:gd name="connsiteX2" fmla="*/ 274372 w 3634809"/>
                <a:gd name="connsiteY2" fmla="*/ 349219 h 2691924"/>
                <a:gd name="connsiteX3" fmla="*/ 18309 w 3634809"/>
                <a:gd name="connsiteY3" fmla="*/ 973953 h 2691924"/>
                <a:gd name="connsiteX4" fmla="*/ 622617 w 3634809"/>
                <a:gd name="connsiteY4" fmla="*/ 1270958 h 2691924"/>
                <a:gd name="connsiteX5" fmla="*/ 2333116 w 3634809"/>
                <a:gd name="connsiteY5" fmla="*/ 1035403 h 2691924"/>
                <a:gd name="connsiteX6" fmla="*/ 2691604 w 3634809"/>
                <a:gd name="connsiteY6" fmla="*/ 2325838 h 2691924"/>
                <a:gd name="connsiteX7" fmla="*/ 3193487 w 3634809"/>
                <a:gd name="connsiteY7" fmla="*/ 2684293 h 2691924"/>
                <a:gd name="connsiteX8" fmla="*/ 3633915 w 3634809"/>
                <a:gd name="connsiteY8" fmla="*/ 2080041 h 2691924"/>
                <a:gd name="connsiteX9" fmla="*/ 3316397 w 3634809"/>
                <a:gd name="connsiteY9" fmla="*/ 1158301 h 2691924"/>
                <a:gd name="connsiteX10" fmla="*/ 3562217 w 3634809"/>
                <a:gd name="connsiteY10" fmla="*/ 349219 h 2691924"/>
                <a:gd name="connsiteX11" fmla="*/ 2763302 w 3634809"/>
                <a:gd name="connsiteY11" fmla="*/ 1006 h 2691924"/>
                <a:gd name="connsiteX0" fmla="*/ 2771584 w 3643091"/>
                <a:gd name="connsiteY0" fmla="*/ 604 h 2691522"/>
                <a:gd name="connsiteX1" fmla="*/ 1808787 w 3643091"/>
                <a:gd name="connsiteY1" fmla="*/ 266884 h 2691522"/>
                <a:gd name="connsiteX2" fmla="*/ 282654 w 3643091"/>
                <a:gd name="connsiteY2" fmla="*/ 348817 h 2691522"/>
                <a:gd name="connsiteX3" fmla="*/ 26591 w 3643091"/>
                <a:gd name="connsiteY3" fmla="*/ 973551 h 2691522"/>
                <a:gd name="connsiteX4" fmla="*/ 630899 w 3643091"/>
                <a:gd name="connsiteY4" fmla="*/ 1270556 h 2691522"/>
                <a:gd name="connsiteX5" fmla="*/ 2341398 w 3643091"/>
                <a:gd name="connsiteY5" fmla="*/ 1035001 h 2691522"/>
                <a:gd name="connsiteX6" fmla="*/ 2699886 w 3643091"/>
                <a:gd name="connsiteY6" fmla="*/ 2325436 h 2691522"/>
                <a:gd name="connsiteX7" fmla="*/ 3201769 w 3643091"/>
                <a:gd name="connsiteY7" fmla="*/ 2683891 h 2691522"/>
                <a:gd name="connsiteX8" fmla="*/ 3642197 w 3643091"/>
                <a:gd name="connsiteY8" fmla="*/ 2079639 h 2691522"/>
                <a:gd name="connsiteX9" fmla="*/ 3324679 w 3643091"/>
                <a:gd name="connsiteY9" fmla="*/ 1157899 h 2691522"/>
                <a:gd name="connsiteX10" fmla="*/ 3570499 w 3643091"/>
                <a:gd name="connsiteY10" fmla="*/ 348817 h 2691522"/>
                <a:gd name="connsiteX11" fmla="*/ 2771584 w 3643091"/>
                <a:gd name="connsiteY11" fmla="*/ 604 h 2691522"/>
                <a:gd name="connsiteX0" fmla="*/ 2771584 w 3643091"/>
                <a:gd name="connsiteY0" fmla="*/ 35 h 2690953"/>
                <a:gd name="connsiteX1" fmla="*/ 1808787 w 3643091"/>
                <a:gd name="connsiteY1" fmla="*/ 266315 h 2690953"/>
                <a:gd name="connsiteX2" fmla="*/ 282654 w 3643091"/>
                <a:gd name="connsiteY2" fmla="*/ 348248 h 2690953"/>
                <a:gd name="connsiteX3" fmla="*/ 26591 w 3643091"/>
                <a:gd name="connsiteY3" fmla="*/ 972982 h 2690953"/>
                <a:gd name="connsiteX4" fmla="*/ 630899 w 3643091"/>
                <a:gd name="connsiteY4" fmla="*/ 1269987 h 2690953"/>
                <a:gd name="connsiteX5" fmla="*/ 2341398 w 3643091"/>
                <a:gd name="connsiteY5" fmla="*/ 1034432 h 2690953"/>
                <a:gd name="connsiteX6" fmla="*/ 2699886 w 3643091"/>
                <a:gd name="connsiteY6" fmla="*/ 2324867 h 2690953"/>
                <a:gd name="connsiteX7" fmla="*/ 3201769 w 3643091"/>
                <a:gd name="connsiteY7" fmla="*/ 2683322 h 2690953"/>
                <a:gd name="connsiteX8" fmla="*/ 3642197 w 3643091"/>
                <a:gd name="connsiteY8" fmla="*/ 2079070 h 2690953"/>
                <a:gd name="connsiteX9" fmla="*/ 3324679 w 3643091"/>
                <a:gd name="connsiteY9" fmla="*/ 1157330 h 2690953"/>
                <a:gd name="connsiteX10" fmla="*/ 3416862 w 3643091"/>
                <a:gd name="connsiteY10" fmla="*/ 256074 h 2690953"/>
                <a:gd name="connsiteX11" fmla="*/ 2771584 w 3643091"/>
                <a:gd name="connsiteY11" fmla="*/ 35 h 2690953"/>
                <a:gd name="connsiteX0" fmla="*/ 2771584 w 3704413"/>
                <a:gd name="connsiteY0" fmla="*/ 35 h 2686554"/>
                <a:gd name="connsiteX1" fmla="*/ 1808787 w 3704413"/>
                <a:gd name="connsiteY1" fmla="*/ 266315 h 2686554"/>
                <a:gd name="connsiteX2" fmla="*/ 282654 w 3704413"/>
                <a:gd name="connsiteY2" fmla="*/ 348248 h 2686554"/>
                <a:gd name="connsiteX3" fmla="*/ 26591 w 3704413"/>
                <a:gd name="connsiteY3" fmla="*/ 972982 h 2686554"/>
                <a:gd name="connsiteX4" fmla="*/ 630899 w 3704413"/>
                <a:gd name="connsiteY4" fmla="*/ 1269987 h 2686554"/>
                <a:gd name="connsiteX5" fmla="*/ 2341398 w 3704413"/>
                <a:gd name="connsiteY5" fmla="*/ 1034432 h 2686554"/>
                <a:gd name="connsiteX6" fmla="*/ 2699886 w 3704413"/>
                <a:gd name="connsiteY6" fmla="*/ 2324867 h 2686554"/>
                <a:gd name="connsiteX7" fmla="*/ 3201769 w 3704413"/>
                <a:gd name="connsiteY7" fmla="*/ 2683322 h 2686554"/>
                <a:gd name="connsiteX8" fmla="*/ 3703652 w 3704413"/>
                <a:gd name="connsiteY8" fmla="*/ 2181486 h 2686554"/>
                <a:gd name="connsiteX9" fmla="*/ 3324679 w 3704413"/>
                <a:gd name="connsiteY9" fmla="*/ 1157330 h 2686554"/>
                <a:gd name="connsiteX10" fmla="*/ 3416862 w 3704413"/>
                <a:gd name="connsiteY10" fmla="*/ 256074 h 2686554"/>
                <a:gd name="connsiteX11" fmla="*/ 2771584 w 3704413"/>
                <a:gd name="connsiteY11" fmla="*/ 35 h 2686554"/>
                <a:gd name="connsiteX0" fmla="*/ 2771584 w 3704539"/>
                <a:gd name="connsiteY0" fmla="*/ 35 h 2797900"/>
                <a:gd name="connsiteX1" fmla="*/ 1808787 w 3704539"/>
                <a:gd name="connsiteY1" fmla="*/ 266315 h 2797900"/>
                <a:gd name="connsiteX2" fmla="*/ 282654 w 3704539"/>
                <a:gd name="connsiteY2" fmla="*/ 348248 h 2797900"/>
                <a:gd name="connsiteX3" fmla="*/ 26591 w 3704539"/>
                <a:gd name="connsiteY3" fmla="*/ 972982 h 2797900"/>
                <a:gd name="connsiteX4" fmla="*/ 630899 w 3704539"/>
                <a:gd name="connsiteY4" fmla="*/ 1269987 h 2797900"/>
                <a:gd name="connsiteX5" fmla="*/ 2341398 w 3704539"/>
                <a:gd name="connsiteY5" fmla="*/ 1034432 h 2797900"/>
                <a:gd name="connsiteX6" fmla="*/ 2699886 w 3704539"/>
                <a:gd name="connsiteY6" fmla="*/ 2324867 h 2797900"/>
                <a:gd name="connsiteX7" fmla="*/ 3191526 w 3704539"/>
                <a:gd name="connsiteY7" fmla="*/ 2795979 h 2797900"/>
                <a:gd name="connsiteX8" fmla="*/ 3703652 w 3704539"/>
                <a:gd name="connsiteY8" fmla="*/ 2181486 h 2797900"/>
                <a:gd name="connsiteX9" fmla="*/ 3324679 w 3704539"/>
                <a:gd name="connsiteY9" fmla="*/ 1157330 h 2797900"/>
                <a:gd name="connsiteX10" fmla="*/ 3416862 w 3704539"/>
                <a:gd name="connsiteY10" fmla="*/ 256074 h 2797900"/>
                <a:gd name="connsiteX11" fmla="*/ 2771584 w 3704539"/>
                <a:gd name="connsiteY11" fmla="*/ 35 h 2797900"/>
                <a:gd name="connsiteX0" fmla="*/ 2771584 w 3704539"/>
                <a:gd name="connsiteY0" fmla="*/ 35 h 2797900"/>
                <a:gd name="connsiteX1" fmla="*/ 1808787 w 3704539"/>
                <a:gd name="connsiteY1" fmla="*/ 266315 h 2797900"/>
                <a:gd name="connsiteX2" fmla="*/ 282654 w 3704539"/>
                <a:gd name="connsiteY2" fmla="*/ 276557 h 2797900"/>
                <a:gd name="connsiteX3" fmla="*/ 26591 w 3704539"/>
                <a:gd name="connsiteY3" fmla="*/ 972982 h 2797900"/>
                <a:gd name="connsiteX4" fmla="*/ 630899 w 3704539"/>
                <a:gd name="connsiteY4" fmla="*/ 1269987 h 2797900"/>
                <a:gd name="connsiteX5" fmla="*/ 2341398 w 3704539"/>
                <a:gd name="connsiteY5" fmla="*/ 1034432 h 2797900"/>
                <a:gd name="connsiteX6" fmla="*/ 2699886 w 3704539"/>
                <a:gd name="connsiteY6" fmla="*/ 2324867 h 2797900"/>
                <a:gd name="connsiteX7" fmla="*/ 3191526 w 3704539"/>
                <a:gd name="connsiteY7" fmla="*/ 2795979 h 2797900"/>
                <a:gd name="connsiteX8" fmla="*/ 3703652 w 3704539"/>
                <a:gd name="connsiteY8" fmla="*/ 2181486 h 2797900"/>
                <a:gd name="connsiteX9" fmla="*/ 3324679 w 3704539"/>
                <a:gd name="connsiteY9" fmla="*/ 1157330 h 2797900"/>
                <a:gd name="connsiteX10" fmla="*/ 3416862 w 3704539"/>
                <a:gd name="connsiteY10" fmla="*/ 256074 h 2797900"/>
                <a:gd name="connsiteX11" fmla="*/ 2771584 w 3704539"/>
                <a:gd name="connsiteY11" fmla="*/ 35 h 279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4539" h="2797900">
                  <a:moveTo>
                    <a:pt x="2771584" y="35"/>
                  </a:moveTo>
                  <a:cubicBezTo>
                    <a:pt x="2503572" y="1742"/>
                    <a:pt x="2223608" y="220228"/>
                    <a:pt x="1808787" y="266315"/>
                  </a:cubicBezTo>
                  <a:cubicBezTo>
                    <a:pt x="1393966" y="312402"/>
                    <a:pt x="579687" y="158779"/>
                    <a:pt x="282654" y="276557"/>
                  </a:cubicBezTo>
                  <a:cubicBezTo>
                    <a:pt x="-14379" y="394335"/>
                    <a:pt x="-31450" y="807410"/>
                    <a:pt x="26591" y="972982"/>
                  </a:cubicBezTo>
                  <a:cubicBezTo>
                    <a:pt x="84632" y="1138554"/>
                    <a:pt x="245098" y="1259745"/>
                    <a:pt x="630899" y="1269987"/>
                  </a:cubicBezTo>
                  <a:cubicBezTo>
                    <a:pt x="1016700" y="1280229"/>
                    <a:pt x="1996567" y="858619"/>
                    <a:pt x="2341398" y="1034432"/>
                  </a:cubicBezTo>
                  <a:cubicBezTo>
                    <a:pt x="2686229" y="1210245"/>
                    <a:pt x="2558198" y="2031276"/>
                    <a:pt x="2699886" y="2324867"/>
                  </a:cubicBezTo>
                  <a:cubicBezTo>
                    <a:pt x="2841574" y="2618458"/>
                    <a:pt x="3024232" y="2819876"/>
                    <a:pt x="3191526" y="2795979"/>
                  </a:cubicBezTo>
                  <a:cubicBezTo>
                    <a:pt x="3358820" y="2772082"/>
                    <a:pt x="3681460" y="2454594"/>
                    <a:pt x="3703652" y="2181486"/>
                  </a:cubicBezTo>
                  <a:cubicBezTo>
                    <a:pt x="3725844" y="1908378"/>
                    <a:pt x="3324679" y="1442386"/>
                    <a:pt x="3324679" y="1157330"/>
                  </a:cubicBezTo>
                  <a:cubicBezTo>
                    <a:pt x="3324679" y="872274"/>
                    <a:pt x="3512459" y="452370"/>
                    <a:pt x="3416862" y="256074"/>
                  </a:cubicBezTo>
                  <a:cubicBezTo>
                    <a:pt x="3321265" y="59778"/>
                    <a:pt x="3039596" y="-1672"/>
                    <a:pt x="2771584" y="35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7487841" y="1394677"/>
              <a:ext cx="1079306" cy="997974"/>
              <a:chOff x="5387451" y="3459726"/>
              <a:chExt cx="1079306" cy="997974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617864" y="3459726"/>
                <a:ext cx="848893" cy="848893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54" name="Straight Arrow Connector 53"/>
              <p:cNvCxnSpPr>
                <a:endCxn id="53" idx="3"/>
              </p:cNvCxnSpPr>
              <p:nvPr/>
            </p:nvCxnSpPr>
            <p:spPr>
              <a:xfrm flipV="1">
                <a:off x="5387451" y="4184301"/>
                <a:ext cx="354731" cy="2733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38" name="Freeform 237"/>
          <p:cNvSpPr/>
          <p:nvPr/>
        </p:nvSpPr>
        <p:spPr>
          <a:xfrm>
            <a:off x="2773715" y="1636287"/>
            <a:ext cx="6108472" cy="4579515"/>
          </a:xfrm>
          <a:custGeom>
            <a:avLst/>
            <a:gdLst>
              <a:gd name="connsiteX0" fmla="*/ 2849422 w 6108472"/>
              <a:gd name="connsiteY0" fmla="*/ 2100409 h 4579267"/>
              <a:gd name="connsiteX1" fmla="*/ 2665057 w 6108472"/>
              <a:gd name="connsiteY1" fmla="*/ 564176 h 4579267"/>
              <a:gd name="connsiteX2" fmla="*/ 3033788 w 6108472"/>
              <a:gd name="connsiteY2" fmla="*/ 890 h 4579267"/>
              <a:gd name="connsiteX3" fmla="*/ 3443488 w 6108472"/>
              <a:gd name="connsiteY3" fmla="*/ 472002 h 4579267"/>
              <a:gd name="connsiteX4" fmla="*/ 3627853 w 6108472"/>
              <a:gd name="connsiteY4" fmla="*/ 1813645 h 4579267"/>
              <a:gd name="connsiteX5" fmla="*/ 5430535 w 6108472"/>
              <a:gd name="connsiteY5" fmla="*/ 1414225 h 4579267"/>
              <a:gd name="connsiteX6" fmla="*/ 6096298 w 6108472"/>
              <a:gd name="connsiteY6" fmla="*/ 1680505 h 4579267"/>
              <a:gd name="connsiteX7" fmla="*/ 5727568 w 6108472"/>
              <a:gd name="connsiteY7" fmla="*/ 2335964 h 4579267"/>
              <a:gd name="connsiteX8" fmla="*/ 4170706 w 6108472"/>
              <a:gd name="connsiteY8" fmla="*/ 2540795 h 4579267"/>
              <a:gd name="connsiteX9" fmla="*/ 5696840 w 6108472"/>
              <a:gd name="connsiteY9" fmla="*/ 3718574 h 4579267"/>
              <a:gd name="connsiteX10" fmla="*/ 5512475 w 6108472"/>
              <a:gd name="connsiteY10" fmla="*/ 4527657 h 4579267"/>
              <a:gd name="connsiteX11" fmla="*/ 4775014 w 6108472"/>
              <a:gd name="connsiteY11" fmla="*/ 4343309 h 4579267"/>
              <a:gd name="connsiteX12" fmla="*/ 3423003 w 6108472"/>
              <a:gd name="connsiteY12" fmla="*/ 3093839 h 4579267"/>
              <a:gd name="connsiteX13" fmla="*/ 637041 w 6108472"/>
              <a:gd name="connsiteY13" fmla="*/ 2919733 h 4579267"/>
              <a:gd name="connsiteX14" fmla="*/ 2005 w 6108472"/>
              <a:gd name="connsiteY14" fmla="*/ 2387172 h 4579267"/>
              <a:gd name="connsiteX15" fmla="*/ 739466 w 6108472"/>
              <a:gd name="connsiteY15" fmla="*/ 2028718 h 4579267"/>
              <a:gd name="connsiteX16" fmla="*/ 2849422 w 6108472"/>
              <a:gd name="connsiteY16" fmla="*/ 2100409 h 4579267"/>
              <a:gd name="connsiteX0" fmla="*/ 2849422 w 6108472"/>
              <a:gd name="connsiteY0" fmla="*/ 2100409 h 4579267"/>
              <a:gd name="connsiteX1" fmla="*/ 2583117 w 6108472"/>
              <a:gd name="connsiteY1" fmla="*/ 564176 h 4579267"/>
              <a:gd name="connsiteX2" fmla="*/ 3033788 w 6108472"/>
              <a:gd name="connsiteY2" fmla="*/ 890 h 4579267"/>
              <a:gd name="connsiteX3" fmla="*/ 3443488 w 6108472"/>
              <a:gd name="connsiteY3" fmla="*/ 472002 h 4579267"/>
              <a:gd name="connsiteX4" fmla="*/ 3627853 w 6108472"/>
              <a:gd name="connsiteY4" fmla="*/ 1813645 h 4579267"/>
              <a:gd name="connsiteX5" fmla="*/ 5430535 w 6108472"/>
              <a:gd name="connsiteY5" fmla="*/ 1414225 h 4579267"/>
              <a:gd name="connsiteX6" fmla="*/ 6096298 w 6108472"/>
              <a:gd name="connsiteY6" fmla="*/ 1680505 h 4579267"/>
              <a:gd name="connsiteX7" fmla="*/ 5727568 w 6108472"/>
              <a:gd name="connsiteY7" fmla="*/ 2335964 h 4579267"/>
              <a:gd name="connsiteX8" fmla="*/ 4170706 w 6108472"/>
              <a:gd name="connsiteY8" fmla="*/ 2540795 h 4579267"/>
              <a:gd name="connsiteX9" fmla="*/ 5696840 w 6108472"/>
              <a:gd name="connsiteY9" fmla="*/ 3718574 h 4579267"/>
              <a:gd name="connsiteX10" fmla="*/ 5512475 w 6108472"/>
              <a:gd name="connsiteY10" fmla="*/ 4527657 h 4579267"/>
              <a:gd name="connsiteX11" fmla="*/ 4775014 w 6108472"/>
              <a:gd name="connsiteY11" fmla="*/ 4343309 h 4579267"/>
              <a:gd name="connsiteX12" fmla="*/ 3423003 w 6108472"/>
              <a:gd name="connsiteY12" fmla="*/ 3093839 h 4579267"/>
              <a:gd name="connsiteX13" fmla="*/ 637041 w 6108472"/>
              <a:gd name="connsiteY13" fmla="*/ 2919733 h 4579267"/>
              <a:gd name="connsiteX14" fmla="*/ 2005 w 6108472"/>
              <a:gd name="connsiteY14" fmla="*/ 2387172 h 4579267"/>
              <a:gd name="connsiteX15" fmla="*/ 739466 w 6108472"/>
              <a:gd name="connsiteY15" fmla="*/ 2028718 h 4579267"/>
              <a:gd name="connsiteX16" fmla="*/ 2849422 w 6108472"/>
              <a:gd name="connsiteY16" fmla="*/ 2100409 h 4579267"/>
              <a:gd name="connsiteX0" fmla="*/ 2849422 w 6108472"/>
              <a:gd name="connsiteY0" fmla="*/ 2100657 h 4579515"/>
              <a:gd name="connsiteX1" fmla="*/ 2583117 w 6108472"/>
              <a:gd name="connsiteY1" fmla="*/ 564424 h 4579515"/>
              <a:gd name="connsiteX2" fmla="*/ 3033788 w 6108472"/>
              <a:gd name="connsiteY2" fmla="*/ 1138 h 4579515"/>
              <a:gd name="connsiteX3" fmla="*/ 3525428 w 6108472"/>
              <a:gd name="connsiteY3" fmla="*/ 462008 h 4579515"/>
              <a:gd name="connsiteX4" fmla="*/ 3627853 w 6108472"/>
              <a:gd name="connsiteY4" fmla="*/ 1813893 h 4579515"/>
              <a:gd name="connsiteX5" fmla="*/ 5430535 w 6108472"/>
              <a:gd name="connsiteY5" fmla="*/ 1414473 h 4579515"/>
              <a:gd name="connsiteX6" fmla="*/ 6096298 w 6108472"/>
              <a:gd name="connsiteY6" fmla="*/ 1680753 h 4579515"/>
              <a:gd name="connsiteX7" fmla="*/ 5727568 w 6108472"/>
              <a:gd name="connsiteY7" fmla="*/ 2336212 h 4579515"/>
              <a:gd name="connsiteX8" fmla="*/ 4170706 w 6108472"/>
              <a:gd name="connsiteY8" fmla="*/ 2541043 h 4579515"/>
              <a:gd name="connsiteX9" fmla="*/ 5696840 w 6108472"/>
              <a:gd name="connsiteY9" fmla="*/ 3718822 h 4579515"/>
              <a:gd name="connsiteX10" fmla="*/ 5512475 w 6108472"/>
              <a:gd name="connsiteY10" fmla="*/ 4527905 h 4579515"/>
              <a:gd name="connsiteX11" fmla="*/ 4775014 w 6108472"/>
              <a:gd name="connsiteY11" fmla="*/ 4343557 h 4579515"/>
              <a:gd name="connsiteX12" fmla="*/ 3423003 w 6108472"/>
              <a:gd name="connsiteY12" fmla="*/ 3094087 h 4579515"/>
              <a:gd name="connsiteX13" fmla="*/ 637041 w 6108472"/>
              <a:gd name="connsiteY13" fmla="*/ 2919981 h 4579515"/>
              <a:gd name="connsiteX14" fmla="*/ 2005 w 6108472"/>
              <a:gd name="connsiteY14" fmla="*/ 2387420 h 4579515"/>
              <a:gd name="connsiteX15" fmla="*/ 739466 w 6108472"/>
              <a:gd name="connsiteY15" fmla="*/ 2028966 h 4579515"/>
              <a:gd name="connsiteX16" fmla="*/ 2849422 w 6108472"/>
              <a:gd name="connsiteY16" fmla="*/ 2100657 h 4579515"/>
              <a:gd name="connsiteX0" fmla="*/ 2726512 w 6108472"/>
              <a:gd name="connsiteY0" fmla="*/ 2018725 h 4579515"/>
              <a:gd name="connsiteX1" fmla="*/ 2583117 w 6108472"/>
              <a:gd name="connsiteY1" fmla="*/ 564424 h 4579515"/>
              <a:gd name="connsiteX2" fmla="*/ 3033788 w 6108472"/>
              <a:gd name="connsiteY2" fmla="*/ 1138 h 4579515"/>
              <a:gd name="connsiteX3" fmla="*/ 3525428 w 6108472"/>
              <a:gd name="connsiteY3" fmla="*/ 462008 h 4579515"/>
              <a:gd name="connsiteX4" fmla="*/ 3627853 w 6108472"/>
              <a:gd name="connsiteY4" fmla="*/ 1813893 h 4579515"/>
              <a:gd name="connsiteX5" fmla="*/ 5430535 w 6108472"/>
              <a:gd name="connsiteY5" fmla="*/ 1414473 h 4579515"/>
              <a:gd name="connsiteX6" fmla="*/ 6096298 w 6108472"/>
              <a:gd name="connsiteY6" fmla="*/ 1680753 h 4579515"/>
              <a:gd name="connsiteX7" fmla="*/ 5727568 w 6108472"/>
              <a:gd name="connsiteY7" fmla="*/ 2336212 h 4579515"/>
              <a:gd name="connsiteX8" fmla="*/ 4170706 w 6108472"/>
              <a:gd name="connsiteY8" fmla="*/ 2541043 h 4579515"/>
              <a:gd name="connsiteX9" fmla="*/ 5696840 w 6108472"/>
              <a:gd name="connsiteY9" fmla="*/ 3718822 h 4579515"/>
              <a:gd name="connsiteX10" fmla="*/ 5512475 w 6108472"/>
              <a:gd name="connsiteY10" fmla="*/ 4527905 h 4579515"/>
              <a:gd name="connsiteX11" fmla="*/ 4775014 w 6108472"/>
              <a:gd name="connsiteY11" fmla="*/ 4343557 h 4579515"/>
              <a:gd name="connsiteX12" fmla="*/ 3423003 w 6108472"/>
              <a:gd name="connsiteY12" fmla="*/ 3094087 h 4579515"/>
              <a:gd name="connsiteX13" fmla="*/ 637041 w 6108472"/>
              <a:gd name="connsiteY13" fmla="*/ 2919981 h 4579515"/>
              <a:gd name="connsiteX14" fmla="*/ 2005 w 6108472"/>
              <a:gd name="connsiteY14" fmla="*/ 2387420 h 4579515"/>
              <a:gd name="connsiteX15" fmla="*/ 739466 w 6108472"/>
              <a:gd name="connsiteY15" fmla="*/ 2028966 h 4579515"/>
              <a:gd name="connsiteX16" fmla="*/ 2726512 w 6108472"/>
              <a:gd name="connsiteY16" fmla="*/ 2018725 h 457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08472" h="4579515">
                <a:moveTo>
                  <a:pt x="2726512" y="2018725"/>
                </a:moveTo>
                <a:cubicBezTo>
                  <a:pt x="3033787" y="1774635"/>
                  <a:pt x="2531904" y="900688"/>
                  <a:pt x="2583117" y="564424"/>
                </a:cubicBezTo>
                <a:cubicBezTo>
                  <a:pt x="2634330" y="228160"/>
                  <a:pt x="2876736" y="18207"/>
                  <a:pt x="3033788" y="1138"/>
                </a:cubicBezTo>
                <a:cubicBezTo>
                  <a:pt x="3190840" y="-15931"/>
                  <a:pt x="3426417" y="159882"/>
                  <a:pt x="3525428" y="462008"/>
                </a:cubicBezTo>
                <a:cubicBezTo>
                  <a:pt x="3624439" y="764134"/>
                  <a:pt x="3310335" y="1655149"/>
                  <a:pt x="3627853" y="1813893"/>
                </a:cubicBezTo>
                <a:cubicBezTo>
                  <a:pt x="3945371" y="1972637"/>
                  <a:pt x="5019128" y="1436663"/>
                  <a:pt x="5430535" y="1414473"/>
                </a:cubicBezTo>
                <a:cubicBezTo>
                  <a:pt x="5841943" y="1392283"/>
                  <a:pt x="6046793" y="1527130"/>
                  <a:pt x="6096298" y="1680753"/>
                </a:cubicBezTo>
                <a:cubicBezTo>
                  <a:pt x="6145803" y="1834376"/>
                  <a:pt x="6048500" y="2192830"/>
                  <a:pt x="5727568" y="2336212"/>
                </a:cubicBezTo>
                <a:cubicBezTo>
                  <a:pt x="5406636" y="2479594"/>
                  <a:pt x="4175827" y="2310608"/>
                  <a:pt x="4170706" y="2541043"/>
                </a:cubicBezTo>
                <a:cubicBezTo>
                  <a:pt x="4165585" y="2771478"/>
                  <a:pt x="5473212" y="3387678"/>
                  <a:pt x="5696840" y="3718822"/>
                </a:cubicBezTo>
                <a:cubicBezTo>
                  <a:pt x="5920468" y="4049966"/>
                  <a:pt x="5666113" y="4423782"/>
                  <a:pt x="5512475" y="4527905"/>
                </a:cubicBezTo>
                <a:cubicBezTo>
                  <a:pt x="5358837" y="4632028"/>
                  <a:pt x="5123259" y="4582527"/>
                  <a:pt x="4775014" y="4343557"/>
                </a:cubicBezTo>
                <a:cubicBezTo>
                  <a:pt x="4426769" y="4104587"/>
                  <a:pt x="4112665" y="3331350"/>
                  <a:pt x="3423003" y="3094087"/>
                </a:cubicBezTo>
                <a:cubicBezTo>
                  <a:pt x="2733341" y="2856824"/>
                  <a:pt x="1207207" y="3037759"/>
                  <a:pt x="637041" y="2919981"/>
                </a:cubicBezTo>
                <a:cubicBezTo>
                  <a:pt x="66875" y="2802203"/>
                  <a:pt x="-15066" y="2535922"/>
                  <a:pt x="2005" y="2387420"/>
                </a:cubicBezTo>
                <a:cubicBezTo>
                  <a:pt x="19076" y="2238918"/>
                  <a:pt x="285382" y="2090415"/>
                  <a:pt x="739466" y="2028966"/>
                </a:cubicBezTo>
                <a:cubicBezTo>
                  <a:pt x="1193550" y="1967517"/>
                  <a:pt x="2419237" y="2262815"/>
                  <a:pt x="2726512" y="2018725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44" name="Group 243"/>
          <p:cNvGrpSpPr/>
          <p:nvPr/>
        </p:nvGrpSpPr>
        <p:grpSpPr>
          <a:xfrm>
            <a:off x="5387451" y="3612126"/>
            <a:ext cx="1079306" cy="997974"/>
            <a:chOff x="5387451" y="3459726"/>
            <a:chExt cx="1079306" cy="997974"/>
          </a:xfrm>
        </p:grpSpPr>
        <p:sp>
          <p:nvSpPr>
            <p:cNvPr id="239" name="Oval 238"/>
            <p:cNvSpPr/>
            <p:nvPr/>
          </p:nvSpPr>
          <p:spPr>
            <a:xfrm>
              <a:off x="5617864" y="3459726"/>
              <a:ext cx="848893" cy="84889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41" name="Straight Arrow Connector 240"/>
            <p:cNvCxnSpPr>
              <a:endCxn id="239" idx="3"/>
            </p:cNvCxnSpPr>
            <p:nvPr/>
          </p:nvCxnSpPr>
          <p:spPr>
            <a:xfrm flipV="1">
              <a:off x="5387451" y="4184301"/>
              <a:ext cx="354731" cy="27339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>
            <a:stCxn id="9" idx="0"/>
            <a:endCxn id="8" idx="4"/>
          </p:cNvCxnSpPr>
          <p:nvPr/>
        </p:nvCxnSpPr>
        <p:spPr>
          <a:xfrm flipH="1" flipV="1">
            <a:off x="5818607" y="2354551"/>
            <a:ext cx="216458" cy="14928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6"/>
            <a:endCxn id="9" idx="2"/>
          </p:cNvCxnSpPr>
          <p:nvPr/>
        </p:nvCxnSpPr>
        <p:spPr>
          <a:xfrm flipV="1">
            <a:off x="3628609" y="4037864"/>
            <a:ext cx="2215956" cy="557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6"/>
            <a:endCxn id="5" idx="2"/>
          </p:cNvCxnSpPr>
          <p:nvPr/>
        </p:nvCxnSpPr>
        <p:spPr>
          <a:xfrm flipV="1">
            <a:off x="6225565" y="3469508"/>
            <a:ext cx="1936318" cy="56835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9" idx="5"/>
            <a:endCxn id="11" idx="1"/>
          </p:cNvCxnSpPr>
          <p:nvPr/>
        </p:nvCxnSpPr>
        <p:spPr>
          <a:xfrm>
            <a:off x="6169769" y="4172568"/>
            <a:ext cx="1644538" cy="13771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The Graph-Parallel Pattern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Oval 4"/>
          <p:cNvSpPr/>
          <p:nvPr/>
        </p:nvSpPr>
        <p:spPr>
          <a:xfrm>
            <a:off x="8161883" y="3279008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3247609" y="3903160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28107" y="1973551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5844565" y="3847364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758511" y="5493915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2" name="Straight Connector 21"/>
          <p:cNvCxnSpPr>
            <a:stCxn id="10" idx="6"/>
            <a:endCxn id="11" idx="2"/>
          </p:cNvCxnSpPr>
          <p:nvPr/>
        </p:nvCxnSpPr>
        <p:spPr>
          <a:xfrm>
            <a:off x="5273151" y="5549711"/>
            <a:ext cx="2485360" cy="1347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2"/>
            <a:endCxn id="6" idx="7"/>
          </p:cNvCxnSpPr>
          <p:nvPr/>
        </p:nvCxnSpPr>
        <p:spPr>
          <a:xfrm flipH="1">
            <a:off x="4205742" y="2164051"/>
            <a:ext cx="1422365" cy="2462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1"/>
            <a:endCxn id="7" idx="4"/>
          </p:cNvCxnSpPr>
          <p:nvPr/>
        </p:nvCxnSpPr>
        <p:spPr>
          <a:xfrm flipH="1" flipV="1">
            <a:off x="3438109" y="4284160"/>
            <a:ext cx="1509838" cy="113084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6" idx="3"/>
            <a:endCxn id="7" idx="0"/>
          </p:cNvCxnSpPr>
          <p:nvPr/>
        </p:nvCxnSpPr>
        <p:spPr>
          <a:xfrm flipH="1">
            <a:off x="3438109" y="2679755"/>
            <a:ext cx="498225" cy="12234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1" idx="0"/>
            <a:endCxn id="5" idx="4"/>
          </p:cNvCxnSpPr>
          <p:nvPr/>
        </p:nvCxnSpPr>
        <p:spPr>
          <a:xfrm flipV="1">
            <a:off x="7949011" y="3660008"/>
            <a:ext cx="403372" cy="18339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2" idx="2"/>
            <a:endCxn id="8" idx="6"/>
          </p:cNvCxnSpPr>
          <p:nvPr/>
        </p:nvCxnSpPr>
        <p:spPr>
          <a:xfrm flipH="1">
            <a:off x="6009107" y="1943100"/>
            <a:ext cx="1947662" cy="2209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2" idx="4"/>
            <a:endCxn id="5" idx="0"/>
          </p:cNvCxnSpPr>
          <p:nvPr/>
        </p:nvCxnSpPr>
        <p:spPr>
          <a:xfrm>
            <a:off x="8147269" y="2133600"/>
            <a:ext cx="205114" cy="1145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stCxn id="8" idx="5"/>
            <a:endCxn id="5" idx="1"/>
          </p:cNvCxnSpPr>
          <p:nvPr/>
        </p:nvCxnSpPr>
        <p:spPr>
          <a:xfrm>
            <a:off x="5953311" y="2298755"/>
            <a:ext cx="2264368" cy="10360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880538" y="2354551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92151" y="5359211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956769" y="1752600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4" name="Can 213"/>
          <p:cNvSpPr/>
          <p:nvPr/>
        </p:nvSpPr>
        <p:spPr>
          <a:xfrm>
            <a:off x="762000" y="2377577"/>
            <a:ext cx="1822558" cy="134295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Helvetica Neue Light"/>
                <a:cs typeface="Helvetica Neue Light"/>
              </a:rPr>
              <a:t>Model / Alg.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Helvetica Neue Light"/>
                <a:cs typeface="Helvetica Neue Light"/>
              </a:rPr>
              <a:t>State</a:t>
            </a:r>
            <a:endParaRPr lang="en-US" sz="2400" dirty="0">
              <a:solidFill>
                <a:prstClr val="white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237" name="Group 236"/>
          <p:cNvGrpSpPr/>
          <p:nvPr/>
        </p:nvGrpSpPr>
        <p:grpSpPr>
          <a:xfrm>
            <a:off x="3514309" y="2219847"/>
            <a:ext cx="5096291" cy="3663286"/>
            <a:chOff x="3514309" y="2067447"/>
            <a:chExt cx="5096291" cy="3663286"/>
          </a:xfrm>
        </p:grpSpPr>
        <p:sp>
          <p:nvSpPr>
            <p:cNvPr id="216" name="Can 215"/>
            <p:cNvSpPr/>
            <p:nvPr/>
          </p:nvSpPr>
          <p:spPr>
            <a:xfrm>
              <a:off x="3514309" y="4020168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7" name="Can 216"/>
            <p:cNvSpPr/>
            <p:nvPr/>
          </p:nvSpPr>
          <p:spPr>
            <a:xfrm>
              <a:off x="5844565" y="2067447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8" name="Can 217"/>
            <p:cNvSpPr/>
            <p:nvPr/>
          </p:nvSpPr>
          <p:spPr>
            <a:xfrm>
              <a:off x="6055469" y="3980714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0" name="Can 219"/>
            <p:cNvSpPr/>
            <p:nvPr/>
          </p:nvSpPr>
          <p:spPr>
            <a:xfrm>
              <a:off x="7989079" y="5540233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2" name="Can 221"/>
            <p:cNvSpPr/>
            <p:nvPr/>
          </p:nvSpPr>
          <p:spPr>
            <a:xfrm>
              <a:off x="8382000" y="3261312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6" name="Can 225"/>
            <p:cNvSpPr/>
            <p:nvPr/>
          </p:nvSpPr>
          <p:spPr>
            <a:xfrm>
              <a:off x="4663551" y="3811967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8" name="Can 227"/>
            <p:cNvSpPr/>
            <p:nvPr/>
          </p:nvSpPr>
          <p:spPr>
            <a:xfrm>
              <a:off x="5816153" y="2896654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1" name="Can 230"/>
            <p:cNvSpPr/>
            <p:nvPr/>
          </p:nvSpPr>
          <p:spPr>
            <a:xfrm>
              <a:off x="7048500" y="3507889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3" name="Can 232"/>
            <p:cNvSpPr/>
            <p:nvPr/>
          </p:nvSpPr>
          <p:spPr>
            <a:xfrm>
              <a:off x="6858000" y="457200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3591533" y="1916401"/>
            <a:ext cx="4798950" cy="3863264"/>
            <a:chOff x="3591533" y="1764001"/>
            <a:chExt cx="4798950" cy="3863264"/>
          </a:xfrm>
        </p:grpSpPr>
        <p:sp>
          <p:nvSpPr>
            <p:cNvPr id="215" name="Can 214"/>
            <p:cNvSpPr/>
            <p:nvPr/>
          </p:nvSpPr>
          <p:spPr>
            <a:xfrm>
              <a:off x="4147238" y="2439516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9" name="Can 218"/>
            <p:cNvSpPr/>
            <p:nvPr/>
          </p:nvSpPr>
          <p:spPr>
            <a:xfrm>
              <a:off x="5158851" y="5436765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3" name="Can 222"/>
            <p:cNvSpPr/>
            <p:nvPr/>
          </p:nvSpPr>
          <p:spPr>
            <a:xfrm>
              <a:off x="8161883" y="1764001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4" name="Can 223"/>
            <p:cNvSpPr/>
            <p:nvPr/>
          </p:nvSpPr>
          <p:spPr>
            <a:xfrm>
              <a:off x="4777851" y="203835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5" name="Can 224"/>
            <p:cNvSpPr/>
            <p:nvPr/>
          </p:nvSpPr>
          <p:spPr>
            <a:xfrm>
              <a:off x="3591533" y="2991904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7" name="Can 226"/>
            <p:cNvSpPr/>
            <p:nvPr/>
          </p:nvSpPr>
          <p:spPr>
            <a:xfrm>
              <a:off x="6934200" y="1781246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9" name="Can 228"/>
            <p:cNvSpPr/>
            <p:nvPr/>
          </p:nvSpPr>
          <p:spPr>
            <a:xfrm>
              <a:off x="6972300" y="2534766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0" name="Can 229"/>
            <p:cNvSpPr/>
            <p:nvPr/>
          </p:nvSpPr>
          <p:spPr>
            <a:xfrm>
              <a:off x="8103379" y="2392651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2" name="Can 231"/>
            <p:cNvSpPr/>
            <p:nvPr/>
          </p:nvSpPr>
          <p:spPr>
            <a:xfrm>
              <a:off x="8047583" y="426720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4" name="Can 233"/>
            <p:cNvSpPr/>
            <p:nvPr/>
          </p:nvSpPr>
          <p:spPr>
            <a:xfrm>
              <a:off x="6324600" y="5341515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5" name="Can 234"/>
            <p:cNvSpPr/>
            <p:nvPr/>
          </p:nvSpPr>
          <p:spPr>
            <a:xfrm>
              <a:off x="4157897" y="466725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49" name="Rounded Rectangle 248"/>
          <p:cNvSpPr/>
          <p:nvPr/>
        </p:nvSpPr>
        <p:spPr>
          <a:xfrm>
            <a:off x="462863" y="5111561"/>
            <a:ext cx="3575737" cy="136543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Helvetica Neue Light"/>
                <a:cs typeface="Helvetica Neue Light"/>
              </a:rPr>
              <a:t>Computation depends only on the </a:t>
            </a:r>
            <a:r>
              <a:rPr lang="en-US" sz="2400" b="1" dirty="0" smtClean="0">
                <a:solidFill>
                  <a:prstClr val="black"/>
                </a:solidFill>
                <a:latin typeface="Helvetica Neue Light"/>
                <a:cs typeface="Helvetica Neue Light"/>
              </a:rPr>
              <a:t>neighbors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011317" y="1752600"/>
            <a:ext cx="2370683" cy="1526408"/>
            <a:chOff x="6019800" y="1600200"/>
            <a:chExt cx="2370683" cy="1526408"/>
          </a:xfrm>
        </p:grpSpPr>
        <p:grpSp>
          <p:nvGrpSpPr>
            <p:cNvPr id="14" name="Group 13"/>
            <p:cNvGrpSpPr/>
            <p:nvPr/>
          </p:nvGrpSpPr>
          <p:grpSpPr>
            <a:xfrm>
              <a:off x="6019800" y="1600200"/>
              <a:ext cx="2343276" cy="1526408"/>
              <a:chOff x="6019800" y="1600200"/>
              <a:chExt cx="2343276" cy="1526408"/>
            </a:xfrm>
          </p:grpSpPr>
          <p:cxnSp>
            <p:nvCxnSpPr>
              <p:cNvPr id="57" name="Straight Connector 56"/>
              <p:cNvCxnSpPr>
                <a:stCxn id="59" idx="2"/>
              </p:cNvCxnSpPr>
              <p:nvPr/>
            </p:nvCxnSpPr>
            <p:spPr>
              <a:xfrm flipH="1">
                <a:off x="6019800" y="1790700"/>
                <a:ext cx="1947662" cy="22095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59" idx="4"/>
              </p:cNvCxnSpPr>
              <p:nvPr/>
            </p:nvCxnSpPr>
            <p:spPr>
              <a:xfrm>
                <a:off x="8157962" y="1981200"/>
                <a:ext cx="205114" cy="114540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7967462" y="1600200"/>
                <a:ext cx="381000" cy="38100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1" name="Can 60"/>
            <p:cNvSpPr/>
            <p:nvPr/>
          </p:nvSpPr>
          <p:spPr>
            <a:xfrm>
              <a:off x="8161883" y="175260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2" name="Can 61"/>
            <p:cNvSpPr/>
            <p:nvPr/>
          </p:nvSpPr>
          <p:spPr>
            <a:xfrm>
              <a:off x="6934200" y="1769845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3" name="Can 62"/>
            <p:cNvSpPr/>
            <p:nvPr/>
          </p:nvSpPr>
          <p:spPr>
            <a:xfrm>
              <a:off x="8103379" y="238125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5539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2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 animBg="1"/>
      <p:bldP spid="214" grpId="0" animBg="1"/>
      <p:bldP spid="249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Many Graph-Parallel Algorithms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" y="1371600"/>
            <a:ext cx="8991600" cy="5257800"/>
          </a:xfrm>
        </p:spPr>
        <p:txBody>
          <a:bodyPr numCol="2">
            <a:no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Collaborative Filtering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Alternating Least Squares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Stochastic Gradient Descent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Tensor Factorization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Structured Prediction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Loopy Belief Propagation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Max-Product Linear Programs</a:t>
            </a:r>
            <a:endParaRPr lang="en-US" sz="2400" dirty="0">
              <a:latin typeface="Gill Sans Light"/>
              <a:cs typeface="Gill Sans Light"/>
            </a:endParaRP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Gibbs Sampling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Semi-supervised M</a:t>
            </a:r>
            <a:r>
              <a:rPr lang="en-US" dirty="0" smtClean="0">
                <a:latin typeface="Gill Sans Light"/>
                <a:cs typeface="Gill Sans Light"/>
              </a:rPr>
              <a:t>L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Graph SSL </a:t>
            </a:r>
          </a:p>
          <a:p>
            <a:pPr lvl="1"/>
            <a:r>
              <a:rPr lang="en-US" sz="2400" dirty="0" err="1" smtClean="0">
                <a:latin typeface="Gill Sans Light"/>
                <a:cs typeface="Gill Sans Light"/>
              </a:rPr>
              <a:t>CoEM</a:t>
            </a:r>
            <a:endParaRPr lang="en-US" sz="2400" dirty="0">
              <a:latin typeface="Gill Sans Light"/>
              <a:cs typeface="Gill Sans Light"/>
            </a:endParaRPr>
          </a:p>
          <a:p>
            <a:r>
              <a:rPr lang="en-US" sz="2800" dirty="0" smtClean="0">
                <a:latin typeface="Gill Sans Light"/>
                <a:cs typeface="Gill Sans Light"/>
              </a:rPr>
              <a:t>Community Detection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Triangle-Counting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K</a:t>
            </a:r>
            <a:r>
              <a:rPr lang="en-US" sz="2400" dirty="0">
                <a:latin typeface="Gill Sans Light"/>
                <a:cs typeface="Gill Sans Light"/>
              </a:rPr>
              <a:t>-core </a:t>
            </a:r>
            <a:r>
              <a:rPr lang="en-US" sz="2400" dirty="0" smtClean="0">
                <a:latin typeface="Gill Sans Light"/>
                <a:cs typeface="Gill Sans Light"/>
              </a:rPr>
              <a:t>Decomposition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K-Truss</a:t>
            </a:r>
            <a:endParaRPr lang="en-US" sz="2400" dirty="0">
              <a:latin typeface="Gill Sans Light"/>
              <a:cs typeface="Gill Sans Light"/>
            </a:endParaRPr>
          </a:p>
          <a:p>
            <a:r>
              <a:rPr lang="en-US" sz="2800" dirty="0" smtClean="0">
                <a:latin typeface="Gill Sans Light"/>
                <a:cs typeface="Gill Sans Light"/>
              </a:rPr>
              <a:t>Graph Analytics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PageRank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Personalized </a:t>
            </a:r>
            <a:r>
              <a:rPr lang="en-US" sz="2400" dirty="0" smtClean="0">
                <a:latin typeface="Gill Sans Light"/>
                <a:cs typeface="Gill Sans Light"/>
              </a:rPr>
              <a:t>PageRank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Shortest Path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Graph Coloring</a:t>
            </a:r>
            <a:endParaRPr lang="en-US" sz="2400" dirty="0">
              <a:latin typeface="Gill Sans Light"/>
              <a:cs typeface="Gill Sans Light"/>
            </a:endParaRPr>
          </a:p>
          <a:p>
            <a:r>
              <a:rPr lang="en-US" sz="2800" dirty="0" smtClean="0">
                <a:latin typeface="Gill Sans Light"/>
                <a:cs typeface="Gill Sans Light"/>
              </a:rPr>
              <a:t>Classification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Neural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Gill Sans Light"/>
                <a:cs typeface="Gill Sans Light"/>
              </a:rPr>
              <a:pPr/>
              <a:t>103</a:t>
            </a:fld>
            <a:endParaRPr lang="en-US">
              <a:solidFill>
                <a:prstClr val="black">
                  <a:tint val="75000"/>
                </a:prstClr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1295400"/>
            <a:ext cx="4343400" cy="52578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7000" b="1" dirty="0" smtClean="0">
                <a:solidFill>
                  <a:srgbClr val="D10000"/>
                </a:solidFill>
                <a:latin typeface="Calibri"/>
              </a:rPr>
              <a:t>MACHINE LEARNING</a:t>
            </a:r>
            <a:endParaRPr lang="en-US" sz="7000" b="1" dirty="0">
              <a:solidFill>
                <a:srgbClr val="D10000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43400" y="1359568"/>
            <a:ext cx="4724400" cy="1840832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dirty="0" smtClean="0">
                <a:solidFill>
                  <a:srgbClr val="D10000"/>
                </a:solidFill>
                <a:latin typeface="Calibri"/>
              </a:rPr>
              <a:t>SOCIAL NETWORK ANALYSIS</a:t>
            </a:r>
            <a:endParaRPr lang="en-US" sz="4000" b="1" dirty="0">
              <a:solidFill>
                <a:srgbClr val="D10000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0" y="3340768"/>
            <a:ext cx="4114800" cy="3015582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dirty="0" smtClean="0">
                <a:solidFill>
                  <a:srgbClr val="D10000"/>
                </a:solidFill>
                <a:latin typeface="Calibri"/>
              </a:rPr>
              <a:t>GRAPH ALGORITHMS</a:t>
            </a:r>
            <a:endParaRPr lang="en-US" sz="4000" b="1" dirty="0">
              <a:solidFill>
                <a:srgbClr val="D1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3746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7800"/>
          </a:xfrm>
        </p:spPr>
        <p:txBody>
          <a:bodyPr>
            <a:noAutofit/>
          </a:bodyPr>
          <a:lstStyle/>
          <a:p>
            <a:r>
              <a:rPr lang="en-US" sz="6000" dirty="0" smtClean="0">
                <a:latin typeface="Gill Sans Light"/>
                <a:cs typeface="Gill Sans Light"/>
              </a:rPr>
              <a:t>Graph-Parallel Systems</a:t>
            </a:r>
            <a:endParaRPr lang="en-US" sz="6000" dirty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Gill Sans Light"/>
                <a:cs typeface="Gill Sans Light"/>
              </a:rPr>
              <a:pPr/>
              <a:t>104</a:t>
            </a:fld>
            <a:endParaRPr lang="en-US" dirty="0">
              <a:solidFill>
                <a:prstClr val="black">
                  <a:tint val="75000"/>
                </a:prstClr>
              </a:solidFill>
              <a:latin typeface="Gill Sans Light"/>
              <a:cs typeface="Gill Sans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426845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400" i="1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Expose </a:t>
            </a:r>
            <a:r>
              <a:rPr lang="en-US" sz="4400" i="1" dirty="0" smtClean="0">
                <a:solidFill>
                  <a:srgbClr val="3366FF"/>
                </a:solidFill>
                <a:latin typeface="Gill Sans Light"/>
                <a:ea typeface="ＭＳ Ｐゴシック" charset="-128"/>
                <a:cs typeface="Gill Sans Light"/>
              </a:rPr>
              <a:t>specialized APIs</a:t>
            </a:r>
            <a:r>
              <a:rPr lang="en-US" sz="4400" i="1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 to simplify </a:t>
            </a:r>
            <a:br>
              <a:rPr lang="en-US" sz="4400" i="1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</a:br>
            <a:r>
              <a:rPr lang="en-US" sz="4400" i="1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graph programming.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123047"/>
            <a:ext cx="3657600" cy="1338146"/>
          </a:xfrm>
          <a:prstGeom prst="rect">
            <a:avLst/>
          </a:prstGeom>
        </p:spPr>
      </p:pic>
      <p:pic>
        <p:nvPicPr>
          <p:cNvPr id="11" name="Picture 10" descr="ApacheGiraph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800" y="1828800"/>
            <a:ext cx="1600200" cy="19266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26488" y="2460040"/>
            <a:ext cx="2408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3366FF"/>
                </a:solidFill>
              </a:rPr>
              <a:t>P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F0000"/>
                </a:solidFill>
              </a:rPr>
              <a:t>r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ADA2C"/>
                </a:solidFill>
              </a:rPr>
              <a:t>e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3366FF"/>
                </a:solidFill>
              </a:rPr>
              <a:t>g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F0000"/>
                </a:solidFill>
              </a:rPr>
              <a:t>e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6B656"/>
                </a:solidFill>
              </a:rPr>
              <a:t>l</a:t>
            </a:r>
            <a:endParaRPr lang="en-US" sz="60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41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04800" y="2247900"/>
            <a:ext cx="8382000" cy="1752600"/>
          </a:xfrm>
        </p:spPr>
        <p:txBody>
          <a:bodyPr>
            <a:noAutofit/>
          </a:bodyPr>
          <a:lstStyle/>
          <a:p>
            <a:r>
              <a:rPr lang="en-US" sz="7200" i="1" dirty="0" smtClean="0">
                <a:solidFill>
                  <a:schemeClr val="tx2"/>
                </a:solidFill>
                <a:latin typeface="Gill Sans Light"/>
                <a:cs typeface="Gill Sans Light"/>
              </a:rPr>
              <a:t>“Think like a Vertex.”</a:t>
            </a:r>
          </a:p>
          <a:p>
            <a:pPr algn="r"/>
            <a:r>
              <a:rPr lang="en-US" sz="3600" dirty="0" smtClean="0">
                <a:latin typeface="Gill Sans Light"/>
                <a:cs typeface="Gill Sans Light"/>
              </a:rPr>
              <a:t>- </a:t>
            </a:r>
            <a:r>
              <a:rPr lang="en-US" sz="3600" dirty="0" err="1" smtClean="0">
                <a:latin typeface="Gill Sans Light"/>
                <a:cs typeface="Gill Sans Light"/>
              </a:rPr>
              <a:t>Pregel</a:t>
            </a:r>
            <a:r>
              <a:rPr lang="en-US" sz="3600" dirty="0" smtClean="0">
                <a:latin typeface="Gill Sans Light"/>
                <a:cs typeface="Gill Sans Light"/>
              </a:rPr>
              <a:t> [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Light"/>
                <a:cs typeface="Gill Sans Light"/>
              </a:rPr>
              <a:t>SIGMOD’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Gill Sans Light"/>
                <a:cs typeface="Gill Sans Light"/>
              </a:rPr>
              <a:t>10]</a:t>
            </a:r>
            <a:endParaRPr lang="en-US" sz="3600" dirty="0" smtClean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15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457200" y="3733800"/>
            <a:ext cx="5181600" cy="762000"/>
          </a:xfrm>
          <a:prstGeom prst="roundRect">
            <a:avLst>
              <a:gd name="adj" fmla="val 1103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57200" y="4648200"/>
            <a:ext cx="5181600" cy="990600"/>
          </a:xfrm>
          <a:prstGeom prst="roundRect">
            <a:avLst>
              <a:gd name="adj" fmla="val 1103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57200" y="2286000"/>
            <a:ext cx="5181600" cy="1295400"/>
          </a:xfrm>
          <a:prstGeom prst="roundRect">
            <a:avLst>
              <a:gd name="adj" fmla="val 1103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The </a:t>
            </a:r>
            <a:r>
              <a:rPr lang="en-US" dirty="0" err="1" smtClean="0">
                <a:latin typeface="Gill Sans Light"/>
                <a:cs typeface="Gill Sans Light"/>
              </a:rPr>
              <a:t>Pregel</a:t>
            </a:r>
            <a:r>
              <a:rPr lang="en-US" dirty="0" smtClean="0">
                <a:latin typeface="Gill Sans Light"/>
                <a:cs typeface="Gill Sans Light"/>
              </a:rPr>
              <a:t> (Push) Abstraction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8600" y="1164848"/>
            <a:ext cx="84581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600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Vertex-Programs interact by sending </a:t>
            </a:r>
            <a:r>
              <a:rPr lang="en-US" sz="2600" b="1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messages</a:t>
            </a:r>
            <a:r>
              <a:rPr lang="en-US" sz="2600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.</a:t>
            </a:r>
            <a:endParaRPr lang="en-US" sz="2600" b="1" dirty="0">
              <a:solidFill>
                <a:prstClr val="black"/>
              </a:solidFill>
              <a:latin typeface="Gill Sans Light"/>
              <a:ea typeface="ＭＳ Ｐゴシック" charset="-128"/>
              <a:cs typeface="Gill Sans Light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7690986" y="1862460"/>
            <a:ext cx="644548" cy="64454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smtClean="0">
              <a:solidFill>
                <a:prstClr val="black"/>
              </a:solidFill>
              <a:latin typeface="Tahoma" pitchFamily="-64" charset="0"/>
            </a:endParaRPr>
          </a:p>
        </p:txBody>
      </p:sp>
      <p:cxnSp>
        <p:nvCxnSpPr>
          <p:cNvPr id="91" name="Straight Arrow Connector 90"/>
          <p:cNvCxnSpPr>
            <a:stCxn id="97" idx="6"/>
            <a:endCxn id="98" idx="2"/>
          </p:cNvCxnSpPr>
          <p:nvPr/>
        </p:nvCxnSpPr>
        <p:spPr bwMode="auto">
          <a:xfrm>
            <a:off x="6813697" y="2190132"/>
            <a:ext cx="1027832" cy="149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02" idx="0"/>
            <a:endCxn id="97" idx="3"/>
          </p:cNvCxnSpPr>
          <p:nvPr/>
        </p:nvCxnSpPr>
        <p:spPr bwMode="auto">
          <a:xfrm flipV="1">
            <a:off x="6279219" y="2320549"/>
            <a:ext cx="219620" cy="100324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3" name="Straight Arrow Connector 92"/>
          <p:cNvCxnSpPr>
            <a:stCxn id="104" idx="1"/>
            <a:endCxn id="98" idx="5"/>
          </p:cNvCxnSpPr>
          <p:nvPr/>
        </p:nvCxnSpPr>
        <p:spPr bwMode="auto">
          <a:xfrm rot="16200000" flipV="1">
            <a:off x="7849834" y="2627102"/>
            <a:ext cx="1057262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4" name="Straight Arrow Connector 93"/>
          <p:cNvCxnSpPr>
            <a:stCxn id="103" idx="7"/>
            <a:endCxn id="98" idx="3"/>
          </p:cNvCxnSpPr>
          <p:nvPr/>
        </p:nvCxnSpPr>
        <p:spPr bwMode="auto">
          <a:xfrm rot="5400000" flipH="1" flipV="1">
            <a:off x="7151478" y="2633741"/>
            <a:ext cx="1057262" cy="430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5" name="Straight Arrow Connector 94"/>
          <p:cNvCxnSpPr>
            <a:stCxn id="103" idx="1"/>
            <a:endCxn id="97" idx="5"/>
          </p:cNvCxnSpPr>
          <p:nvPr/>
        </p:nvCxnSpPr>
        <p:spPr bwMode="auto">
          <a:xfrm rot="16200000" flipV="1">
            <a:off x="6453124" y="2627102"/>
            <a:ext cx="1057262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97" name="Oval 96"/>
          <p:cNvSpPr/>
          <p:nvPr/>
        </p:nvSpPr>
        <p:spPr bwMode="auto">
          <a:xfrm>
            <a:off x="6444819" y="2005693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7841529" y="2005693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i</a:t>
            </a:r>
            <a:endParaRPr lang="en-US" sz="2400" dirty="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0" name="Oval 99"/>
          <p:cNvSpPr/>
          <p:nvPr/>
        </p:nvSpPr>
        <p:spPr bwMode="auto">
          <a:xfrm>
            <a:off x="6444818" y="4507923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1" name="Oval 100"/>
          <p:cNvSpPr/>
          <p:nvPr/>
        </p:nvSpPr>
        <p:spPr bwMode="auto">
          <a:xfrm>
            <a:off x="7841529" y="4507923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2" name="Oval 4"/>
          <p:cNvSpPr/>
          <p:nvPr/>
        </p:nvSpPr>
        <p:spPr bwMode="auto">
          <a:xfrm>
            <a:off x="6094780" y="3323791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7149812" y="3323791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8546522" y="3323791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cxnSp>
        <p:nvCxnSpPr>
          <p:cNvPr id="106" name="Straight Arrow Connector 105"/>
          <p:cNvCxnSpPr>
            <a:stCxn id="100" idx="6"/>
            <a:endCxn id="101" idx="2"/>
          </p:cNvCxnSpPr>
          <p:nvPr/>
        </p:nvCxnSpPr>
        <p:spPr bwMode="auto">
          <a:xfrm>
            <a:off x="6813696" y="4692362"/>
            <a:ext cx="1027833" cy="134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106"/>
          <p:cNvCxnSpPr>
            <a:stCxn id="100" idx="1"/>
            <a:endCxn id="102" idx="4"/>
          </p:cNvCxnSpPr>
          <p:nvPr/>
        </p:nvCxnSpPr>
        <p:spPr bwMode="auto">
          <a:xfrm flipH="1" flipV="1">
            <a:off x="6279219" y="3692668"/>
            <a:ext cx="219620" cy="86927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8" name="Straight Arrow Connector 107"/>
          <p:cNvCxnSpPr>
            <a:stCxn id="101" idx="7"/>
            <a:endCxn id="104" idx="3"/>
          </p:cNvCxnSpPr>
          <p:nvPr/>
        </p:nvCxnSpPr>
        <p:spPr bwMode="auto">
          <a:xfrm rot="5400000" flipH="1" flipV="1">
            <a:off x="7916817" y="3878218"/>
            <a:ext cx="923296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9" name="Straight Arrow Connector 108"/>
          <p:cNvCxnSpPr>
            <a:stCxn id="101" idx="1"/>
            <a:endCxn id="103" idx="5"/>
          </p:cNvCxnSpPr>
          <p:nvPr/>
        </p:nvCxnSpPr>
        <p:spPr bwMode="auto">
          <a:xfrm rot="16200000" flipV="1">
            <a:off x="7218462" y="3884856"/>
            <a:ext cx="923296" cy="430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0" name="Straight Arrow Connector 109"/>
          <p:cNvCxnSpPr>
            <a:stCxn id="100" idx="7"/>
            <a:endCxn id="103" idx="3"/>
          </p:cNvCxnSpPr>
          <p:nvPr/>
        </p:nvCxnSpPr>
        <p:spPr bwMode="auto">
          <a:xfrm rot="5400000" flipH="1" flipV="1">
            <a:off x="6520106" y="3878217"/>
            <a:ext cx="923296" cy="44415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9" name="TextBox 48"/>
          <p:cNvSpPr txBox="1"/>
          <p:nvPr/>
        </p:nvSpPr>
        <p:spPr>
          <a:xfrm>
            <a:off x="228600" y="1842968"/>
            <a:ext cx="5638800" cy="3877985"/>
          </a:xfrm>
          <a:prstGeom prst="rect">
            <a:avLst/>
          </a:prstGeom>
          <a:noFill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 smtClean="0">
                <a:solidFill>
                  <a:prstClr val="black"/>
                </a:solidFill>
                <a:latin typeface="Consolas"/>
                <a:cs typeface="Consolas"/>
              </a:rPr>
              <a:t>Pregel_PageRank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(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, </a:t>
            </a:r>
            <a:r>
              <a:rPr lang="en-US" sz="2000" b="1" dirty="0" smtClean="0">
                <a:solidFill>
                  <a:prstClr val="black"/>
                </a:solidFill>
                <a:latin typeface="Consolas"/>
                <a:cs typeface="Consolas"/>
              </a:rPr>
              <a:t>messages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) 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: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// Receive all the messages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total 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=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sz="2000" i="1" dirty="0" err="1" smtClean="0">
                <a:solidFill>
                  <a:prstClr val="black"/>
                </a:solidFill>
                <a:latin typeface="Consolas"/>
                <a:cs typeface="Consolas"/>
              </a:rPr>
              <a:t>foreach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( 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msg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in </a:t>
            </a:r>
            <a:r>
              <a:rPr lang="en-US" sz="2000" b="1" dirty="0" smtClean="0">
                <a:solidFill>
                  <a:prstClr val="black"/>
                </a:solidFill>
                <a:latin typeface="Consolas"/>
                <a:cs typeface="Consolas"/>
              </a:rPr>
              <a:t>messages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) 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 total = total + 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msg</a:t>
            </a:r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// Update the rank of this vertex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R[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] =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0.15 + total</a:t>
            </a:r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// Send </a:t>
            </a:r>
            <a:r>
              <a:rPr lang="en-US" sz="2000" dirty="0" smtClean="0">
                <a:solidFill>
                  <a:srgbClr val="008000"/>
                </a:solidFill>
                <a:latin typeface="Consolas"/>
                <a:cs typeface="Consolas"/>
              </a:rPr>
              <a:t>new messages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to neighbors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i="1" dirty="0" err="1">
                <a:solidFill>
                  <a:prstClr val="black"/>
                </a:solidFill>
                <a:latin typeface="Consolas"/>
                <a:cs typeface="Consolas"/>
              </a:rPr>
              <a:t>foreach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(j in 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out_neighbors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[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]) 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  </a:t>
            </a:r>
            <a:r>
              <a:rPr lang="en-US" sz="2000" b="1" dirty="0" smtClean="0">
                <a:solidFill>
                  <a:prstClr val="black"/>
                </a:solidFill>
                <a:latin typeface="Consolas"/>
                <a:cs typeface="Consolas"/>
              </a:rPr>
              <a:t>Send  </a:t>
            </a:r>
            <a:r>
              <a:rPr lang="en-US" sz="2000" b="1" dirty="0" err="1" smtClean="0">
                <a:solidFill>
                  <a:prstClr val="black"/>
                </a:solidFill>
                <a:latin typeface="Consolas"/>
                <a:cs typeface="Consolas"/>
              </a:rPr>
              <a:t>msg</a:t>
            </a:r>
            <a:r>
              <a:rPr lang="en-US" sz="2000" b="1" dirty="0" smtClean="0">
                <a:solidFill>
                  <a:prstClr val="black"/>
                </a:solidFill>
                <a:latin typeface="Consolas"/>
                <a:cs typeface="Consolas"/>
              </a:rPr>
              <a:t>(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R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[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]</a:t>
            </a:r>
            <a:r>
              <a:rPr lang="en-US" sz="2000" b="1" dirty="0" smtClean="0">
                <a:solidFill>
                  <a:prstClr val="black"/>
                </a:solidFill>
                <a:latin typeface="Consolas"/>
                <a:cs typeface="Consolas"/>
              </a:rPr>
              <a:t>) to vertex j</a:t>
            </a:r>
            <a:endParaRPr lang="en-US" sz="2000" b="1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886828" y="1981200"/>
            <a:ext cx="1420706" cy="1305851"/>
            <a:chOff x="6705600" y="2286000"/>
            <a:chExt cx="1420706" cy="1305851"/>
          </a:xfrm>
        </p:grpSpPr>
        <p:grpSp>
          <p:nvGrpSpPr>
            <p:cNvPr id="30" name="Group 29"/>
            <p:cNvGrpSpPr/>
            <p:nvPr/>
          </p:nvGrpSpPr>
          <p:grpSpPr>
            <a:xfrm>
              <a:off x="6705600" y="2286000"/>
              <a:ext cx="838200" cy="190500"/>
              <a:chOff x="838200" y="4800600"/>
              <a:chExt cx="838200" cy="190500"/>
            </a:xfrm>
          </p:grpSpPr>
          <p:cxnSp>
            <p:nvCxnSpPr>
              <p:cNvPr id="42" name="Straight Arrow Connector 41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3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44" name="Rectangle 43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  <p:sp>
              <p:nvSpPr>
                <p:cNvPr id="45" name="Isosceles Triangle 44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p:grpSp>
        </p:grpSp>
        <p:grpSp>
          <p:nvGrpSpPr>
            <p:cNvPr id="31" name="Group 30"/>
            <p:cNvGrpSpPr/>
            <p:nvPr/>
          </p:nvGrpSpPr>
          <p:grpSpPr>
            <a:xfrm rot="17509780">
              <a:off x="6958118" y="2982894"/>
              <a:ext cx="838200" cy="190500"/>
              <a:chOff x="838200" y="4800600"/>
              <a:chExt cx="838200" cy="190500"/>
            </a:xfrm>
          </p:grpSpPr>
          <p:cxnSp>
            <p:nvCxnSpPr>
              <p:cNvPr id="38" name="Straight Arrow Connector 37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9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40" name="Rectangle 39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  <p:sp>
              <p:nvSpPr>
                <p:cNvPr id="41" name="Isosceles Triangle 40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 rot="14940104">
              <a:off x="7611956" y="3077501"/>
              <a:ext cx="838200" cy="190500"/>
              <a:chOff x="838200" y="4800600"/>
              <a:chExt cx="838200" cy="190500"/>
            </a:xfrm>
          </p:grpSpPr>
          <p:cxnSp>
            <p:nvCxnSpPr>
              <p:cNvPr id="33" name="Straight Arrow Connector 32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5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36" name="Rectangle 35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  <p:sp>
              <p:nvSpPr>
                <p:cNvPr id="37" name="Isosceles Triangle 36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p:grpSp>
        </p:grpSp>
      </p:grpSp>
      <p:grpSp>
        <p:nvGrpSpPr>
          <p:cNvPr id="6" name="Group 5"/>
          <p:cNvGrpSpPr/>
          <p:nvPr/>
        </p:nvGrpSpPr>
        <p:grpSpPr>
          <a:xfrm>
            <a:off x="6886828" y="2286000"/>
            <a:ext cx="1749545" cy="1138430"/>
            <a:chOff x="6705600" y="2590800"/>
            <a:chExt cx="1749545" cy="1138430"/>
          </a:xfrm>
        </p:grpSpPr>
        <p:grpSp>
          <p:nvGrpSpPr>
            <p:cNvPr id="65" name="Group 64"/>
            <p:cNvGrpSpPr/>
            <p:nvPr/>
          </p:nvGrpSpPr>
          <p:grpSpPr>
            <a:xfrm flipH="1">
              <a:off x="6705600" y="2590800"/>
              <a:ext cx="838200" cy="190500"/>
              <a:chOff x="838200" y="4800600"/>
              <a:chExt cx="838200" cy="190500"/>
            </a:xfrm>
          </p:grpSpPr>
          <p:cxnSp>
            <p:nvCxnSpPr>
              <p:cNvPr id="76" name="Straight Arrow Connector 75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7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78" name="Rectangle 77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  <p:sp>
              <p:nvSpPr>
                <p:cNvPr id="79" name="Isosceles Triangle 78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p:grpSp>
        </p:grpSp>
        <p:grpSp>
          <p:nvGrpSpPr>
            <p:cNvPr id="67" name="Group 66"/>
            <p:cNvGrpSpPr/>
            <p:nvPr/>
          </p:nvGrpSpPr>
          <p:grpSpPr>
            <a:xfrm rot="4027185">
              <a:off x="7940795" y="2994909"/>
              <a:ext cx="838200" cy="190500"/>
              <a:chOff x="838200" y="4800600"/>
              <a:chExt cx="838200" cy="190500"/>
            </a:xfrm>
          </p:grpSpPr>
          <p:cxnSp>
            <p:nvCxnSpPr>
              <p:cNvPr id="68" name="Straight Arrow Connector 67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9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70" name="Rectangle 69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  <p:sp>
              <p:nvSpPr>
                <p:cNvPr id="71" name="Isosceles Triangle 70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p:grpSp>
        </p:grpSp>
        <p:grpSp>
          <p:nvGrpSpPr>
            <p:cNvPr id="80" name="Group 79"/>
            <p:cNvGrpSpPr/>
            <p:nvPr/>
          </p:nvGrpSpPr>
          <p:grpSpPr>
            <a:xfrm rot="17445069" flipH="1">
              <a:off x="7177618" y="3214880"/>
              <a:ext cx="838200" cy="190500"/>
              <a:chOff x="838200" y="4800600"/>
              <a:chExt cx="838200" cy="190500"/>
            </a:xfrm>
          </p:grpSpPr>
          <p:cxnSp>
            <p:nvCxnSpPr>
              <p:cNvPr id="81" name="Straight Arrow Connector 80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2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83" name="Rectangle 82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  <p:sp>
              <p:nvSpPr>
                <p:cNvPr id="84" name="Isosceles Triangle 83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</p:grpSp>
        </p:grpSp>
      </p:grpSp>
      <p:sp>
        <p:nvSpPr>
          <p:cNvPr id="9" name="Rectangle 8"/>
          <p:cNvSpPr/>
          <p:nvPr/>
        </p:nvSpPr>
        <p:spPr>
          <a:xfrm>
            <a:off x="74715" y="6320135"/>
            <a:ext cx="64241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Gill Sans Light"/>
                <a:ea typeface="ＭＳ Ｐゴシック" charset="-128"/>
                <a:cs typeface="Gill Sans Light"/>
              </a:rPr>
              <a:t>Malewicz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Gill Sans Light"/>
                <a:ea typeface="ＭＳ Ｐゴシック" charset="-128"/>
                <a:cs typeface="Gill Sans Light"/>
              </a:rPr>
              <a:t> </a:t>
            </a:r>
            <a:r>
              <a:rPr 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Gill Sans Light"/>
                <a:ea typeface="ＭＳ Ｐゴシック" charset="-128"/>
                <a:cs typeface="Gill Sans Light"/>
              </a:rPr>
              <a:t>et al. </a:t>
            </a:r>
            <a:r>
              <a:rPr lang="fr-FR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Gill Sans Light"/>
                <a:ea typeface="ＭＳ Ｐゴシック" charset="-128"/>
                <a:cs typeface="Gill Sans Light"/>
              </a:rPr>
              <a:t>[</a:t>
            </a:r>
            <a:r>
              <a:rPr lang="fr-FR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Gill Sans Light"/>
                <a:ea typeface="ＭＳ Ｐゴシック" charset="-128"/>
                <a:cs typeface="Gill Sans Light"/>
              </a:rPr>
              <a:t>PODC’09, SIGMOD’10]</a:t>
            </a:r>
          </a:p>
        </p:txBody>
      </p:sp>
    </p:spTree>
    <p:extLst>
      <p:ext uri="{BB962C8B-B14F-4D97-AF65-F5344CB8AC3E}">
        <p14:creationId xmlns:p14="http://schemas.microsoft.com/office/powerpoint/2010/main" val="2047554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3" grpId="0" animBg="1"/>
      <p:bldP spid="3" grpId="1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457200" y="3801071"/>
            <a:ext cx="5257800" cy="762000"/>
          </a:xfrm>
          <a:prstGeom prst="roundRect">
            <a:avLst>
              <a:gd name="adj" fmla="val 1103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457200" y="2353271"/>
            <a:ext cx="5257800" cy="1295400"/>
          </a:xfrm>
          <a:prstGeom prst="roundRect">
            <a:avLst>
              <a:gd name="adj" fmla="val 1103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Gill Sans Light"/>
                <a:cs typeface="Gill Sans Light"/>
              </a:rPr>
              <a:t>The </a:t>
            </a:r>
            <a:r>
              <a:rPr lang="en-US" sz="4800" dirty="0" err="1" smtClean="0">
                <a:latin typeface="Gill Sans Light"/>
                <a:cs typeface="Gill Sans Light"/>
              </a:rPr>
              <a:t>GraphLab</a:t>
            </a:r>
            <a:r>
              <a:rPr lang="en-US" sz="4800" dirty="0" smtClean="0">
                <a:latin typeface="Gill Sans Light"/>
                <a:cs typeface="Gill Sans Light"/>
              </a:rPr>
              <a:t> (Pull) Abstraction</a:t>
            </a:r>
            <a:endParaRPr lang="en-US" sz="4800" dirty="0"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8600" y="1143000"/>
            <a:ext cx="84581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600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Vertex Programs directly </a:t>
            </a:r>
            <a:r>
              <a:rPr lang="en-US" sz="2600" b="1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access</a:t>
            </a:r>
            <a:r>
              <a:rPr lang="en-US" sz="2600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 adjacent vertices and edges</a:t>
            </a:r>
            <a:endParaRPr lang="en-US" sz="2600" b="1" dirty="0">
              <a:solidFill>
                <a:prstClr val="black"/>
              </a:solidFill>
              <a:latin typeface="Gill Sans Light"/>
              <a:ea typeface="ＭＳ Ｐゴシック" charset="-128"/>
              <a:cs typeface="Gill Sans Light"/>
            </a:endParaRPr>
          </a:p>
        </p:txBody>
      </p:sp>
      <p:sp>
        <p:nvSpPr>
          <p:cNvPr id="88" name="Freeform 87"/>
          <p:cNvSpPr/>
          <p:nvPr/>
        </p:nvSpPr>
        <p:spPr bwMode="auto">
          <a:xfrm>
            <a:off x="6110084" y="2012151"/>
            <a:ext cx="2957716" cy="2157334"/>
          </a:xfrm>
          <a:custGeom>
            <a:avLst/>
            <a:gdLst>
              <a:gd name="connsiteX0" fmla="*/ 1930400 w 3149600"/>
              <a:gd name="connsiteY0" fmla="*/ 159926 h 2455333"/>
              <a:gd name="connsiteX1" fmla="*/ 237067 w 3149600"/>
              <a:gd name="connsiteY1" fmla="*/ 193793 h 2455333"/>
              <a:gd name="connsiteX2" fmla="*/ 508000 w 3149600"/>
              <a:gd name="connsiteY2" fmla="*/ 1322682 h 2455333"/>
              <a:gd name="connsiteX3" fmla="*/ 993423 w 3149600"/>
              <a:gd name="connsiteY3" fmla="*/ 2304815 h 2455333"/>
              <a:gd name="connsiteX4" fmla="*/ 1569156 w 3149600"/>
              <a:gd name="connsiteY4" fmla="*/ 2225793 h 2455333"/>
              <a:gd name="connsiteX5" fmla="*/ 1919111 w 3149600"/>
              <a:gd name="connsiteY5" fmla="*/ 1175926 h 2455333"/>
              <a:gd name="connsiteX6" fmla="*/ 2291645 w 3149600"/>
              <a:gd name="connsiteY6" fmla="*/ 2135482 h 2455333"/>
              <a:gd name="connsiteX7" fmla="*/ 2889956 w 3149600"/>
              <a:gd name="connsiteY7" fmla="*/ 2304815 h 2455333"/>
              <a:gd name="connsiteX8" fmla="*/ 3081867 w 3149600"/>
              <a:gd name="connsiteY8" fmla="*/ 1841970 h 2455333"/>
              <a:gd name="connsiteX9" fmla="*/ 2483556 w 3149600"/>
              <a:gd name="connsiteY9" fmla="*/ 600193 h 2455333"/>
              <a:gd name="connsiteX10" fmla="*/ 1930400 w 3149600"/>
              <a:gd name="connsiteY10" fmla="*/ 159926 h 2455333"/>
              <a:gd name="connsiteX0" fmla="*/ 1969911 w 3155244"/>
              <a:gd name="connsiteY0" fmla="*/ 96426 h 2468033"/>
              <a:gd name="connsiteX1" fmla="*/ 242711 w 3155244"/>
              <a:gd name="connsiteY1" fmla="*/ 206493 h 2468033"/>
              <a:gd name="connsiteX2" fmla="*/ 513644 w 3155244"/>
              <a:gd name="connsiteY2" fmla="*/ 1335382 h 2468033"/>
              <a:gd name="connsiteX3" fmla="*/ 999067 w 3155244"/>
              <a:gd name="connsiteY3" fmla="*/ 2317515 h 2468033"/>
              <a:gd name="connsiteX4" fmla="*/ 1574800 w 3155244"/>
              <a:gd name="connsiteY4" fmla="*/ 2238493 h 2468033"/>
              <a:gd name="connsiteX5" fmla="*/ 1924755 w 3155244"/>
              <a:gd name="connsiteY5" fmla="*/ 1188626 h 2468033"/>
              <a:gd name="connsiteX6" fmla="*/ 2297289 w 3155244"/>
              <a:gd name="connsiteY6" fmla="*/ 2148182 h 2468033"/>
              <a:gd name="connsiteX7" fmla="*/ 2895600 w 3155244"/>
              <a:gd name="connsiteY7" fmla="*/ 2317515 h 2468033"/>
              <a:gd name="connsiteX8" fmla="*/ 3087511 w 3155244"/>
              <a:gd name="connsiteY8" fmla="*/ 1854670 h 2468033"/>
              <a:gd name="connsiteX9" fmla="*/ 2489200 w 3155244"/>
              <a:gd name="connsiteY9" fmla="*/ 612893 h 2468033"/>
              <a:gd name="connsiteX10" fmla="*/ 1969911 w 3155244"/>
              <a:gd name="connsiteY10" fmla="*/ 96426 h 2468033"/>
              <a:gd name="connsiteX0" fmla="*/ 1969911 w 3165592"/>
              <a:gd name="connsiteY0" fmla="*/ 96426 h 2468033"/>
              <a:gd name="connsiteX1" fmla="*/ 242711 w 3165592"/>
              <a:gd name="connsiteY1" fmla="*/ 206493 h 2468033"/>
              <a:gd name="connsiteX2" fmla="*/ 513644 w 3165592"/>
              <a:gd name="connsiteY2" fmla="*/ 1335382 h 2468033"/>
              <a:gd name="connsiteX3" fmla="*/ 999067 w 3165592"/>
              <a:gd name="connsiteY3" fmla="*/ 2317515 h 2468033"/>
              <a:gd name="connsiteX4" fmla="*/ 1574800 w 3165592"/>
              <a:gd name="connsiteY4" fmla="*/ 2238493 h 2468033"/>
              <a:gd name="connsiteX5" fmla="*/ 1924755 w 3165592"/>
              <a:gd name="connsiteY5" fmla="*/ 1188626 h 2468033"/>
              <a:gd name="connsiteX6" fmla="*/ 2297289 w 3165592"/>
              <a:gd name="connsiteY6" fmla="*/ 2148182 h 2468033"/>
              <a:gd name="connsiteX7" fmla="*/ 2895600 w 3165592"/>
              <a:gd name="connsiteY7" fmla="*/ 2317515 h 2468033"/>
              <a:gd name="connsiteX8" fmla="*/ 3087511 w 3165592"/>
              <a:gd name="connsiteY8" fmla="*/ 1854670 h 2468033"/>
              <a:gd name="connsiteX9" fmla="*/ 2427111 w 3165592"/>
              <a:gd name="connsiteY9" fmla="*/ 477426 h 2468033"/>
              <a:gd name="connsiteX10" fmla="*/ 1969911 w 3165592"/>
              <a:gd name="connsiteY10" fmla="*/ 96426 h 2468033"/>
              <a:gd name="connsiteX0" fmla="*/ 1881011 w 3152892"/>
              <a:gd name="connsiteY0" fmla="*/ 96426 h 2468033"/>
              <a:gd name="connsiteX1" fmla="*/ 230011 w 3152892"/>
              <a:gd name="connsiteY1" fmla="*/ 206493 h 2468033"/>
              <a:gd name="connsiteX2" fmla="*/ 500944 w 3152892"/>
              <a:gd name="connsiteY2" fmla="*/ 1335382 h 2468033"/>
              <a:gd name="connsiteX3" fmla="*/ 986367 w 3152892"/>
              <a:gd name="connsiteY3" fmla="*/ 2317515 h 2468033"/>
              <a:gd name="connsiteX4" fmla="*/ 1562100 w 3152892"/>
              <a:gd name="connsiteY4" fmla="*/ 2238493 h 2468033"/>
              <a:gd name="connsiteX5" fmla="*/ 1912055 w 3152892"/>
              <a:gd name="connsiteY5" fmla="*/ 1188626 h 2468033"/>
              <a:gd name="connsiteX6" fmla="*/ 2284589 w 3152892"/>
              <a:gd name="connsiteY6" fmla="*/ 2148182 h 2468033"/>
              <a:gd name="connsiteX7" fmla="*/ 2882900 w 3152892"/>
              <a:gd name="connsiteY7" fmla="*/ 2317515 h 2468033"/>
              <a:gd name="connsiteX8" fmla="*/ 3074811 w 3152892"/>
              <a:gd name="connsiteY8" fmla="*/ 1854670 h 2468033"/>
              <a:gd name="connsiteX9" fmla="*/ 2414411 w 3152892"/>
              <a:gd name="connsiteY9" fmla="*/ 477426 h 2468033"/>
              <a:gd name="connsiteX10" fmla="*/ 1881011 w 3152892"/>
              <a:gd name="connsiteY10" fmla="*/ 96426 h 2468033"/>
              <a:gd name="connsiteX0" fmla="*/ 1690511 w 2962392"/>
              <a:gd name="connsiteY0" fmla="*/ 83726 h 2455333"/>
              <a:gd name="connsiteX1" fmla="*/ 547511 w 2962392"/>
              <a:gd name="connsiteY1" fmla="*/ 159926 h 2455333"/>
              <a:gd name="connsiteX2" fmla="*/ 39511 w 2962392"/>
              <a:gd name="connsiteY2" fmla="*/ 193793 h 2455333"/>
              <a:gd name="connsiteX3" fmla="*/ 310444 w 2962392"/>
              <a:gd name="connsiteY3" fmla="*/ 1322682 h 2455333"/>
              <a:gd name="connsiteX4" fmla="*/ 795867 w 2962392"/>
              <a:gd name="connsiteY4" fmla="*/ 2304815 h 2455333"/>
              <a:gd name="connsiteX5" fmla="*/ 1371600 w 2962392"/>
              <a:gd name="connsiteY5" fmla="*/ 2225793 h 2455333"/>
              <a:gd name="connsiteX6" fmla="*/ 1721555 w 2962392"/>
              <a:gd name="connsiteY6" fmla="*/ 1175926 h 2455333"/>
              <a:gd name="connsiteX7" fmla="*/ 2094089 w 2962392"/>
              <a:gd name="connsiteY7" fmla="*/ 2135482 h 2455333"/>
              <a:gd name="connsiteX8" fmla="*/ 2692400 w 2962392"/>
              <a:gd name="connsiteY8" fmla="*/ 2304815 h 2455333"/>
              <a:gd name="connsiteX9" fmla="*/ 2884311 w 2962392"/>
              <a:gd name="connsiteY9" fmla="*/ 1841970 h 2455333"/>
              <a:gd name="connsiteX10" fmla="*/ 2223911 w 2962392"/>
              <a:gd name="connsiteY10" fmla="*/ 464726 h 2455333"/>
              <a:gd name="connsiteX11" fmla="*/ 1690511 w 2962392"/>
              <a:gd name="connsiteY11" fmla="*/ 83726 h 2455333"/>
              <a:gd name="connsiteX0" fmla="*/ 1690511 w 2962392"/>
              <a:gd name="connsiteY0" fmla="*/ 83726 h 2455333"/>
              <a:gd name="connsiteX1" fmla="*/ 547511 w 2962392"/>
              <a:gd name="connsiteY1" fmla="*/ 159926 h 2455333"/>
              <a:gd name="connsiteX2" fmla="*/ 39511 w 2962392"/>
              <a:gd name="connsiteY2" fmla="*/ 193793 h 2455333"/>
              <a:gd name="connsiteX3" fmla="*/ 310444 w 2962392"/>
              <a:gd name="connsiteY3" fmla="*/ 1322682 h 2455333"/>
              <a:gd name="connsiteX4" fmla="*/ 795867 w 2962392"/>
              <a:gd name="connsiteY4" fmla="*/ 2304815 h 2455333"/>
              <a:gd name="connsiteX5" fmla="*/ 1371600 w 2962392"/>
              <a:gd name="connsiteY5" fmla="*/ 2225793 h 2455333"/>
              <a:gd name="connsiteX6" fmla="*/ 1721555 w 2962392"/>
              <a:gd name="connsiteY6" fmla="*/ 1175926 h 2455333"/>
              <a:gd name="connsiteX7" fmla="*/ 2094089 w 2962392"/>
              <a:gd name="connsiteY7" fmla="*/ 2135482 h 2455333"/>
              <a:gd name="connsiteX8" fmla="*/ 2692400 w 2962392"/>
              <a:gd name="connsiteY8" fmla="*/ 2304815 h 2455333"/>
              <a:gd name="connsiteX9" fmla="*/ 2884311 w 2962392"/>
              <a:gd name="connsiteY9" fmla="*/ 1841970 h 2455333"/>
              <a:gd name="connsiteX10" fmla="*/ 2223911 w 2962392"/>
              <a:gd name="connsiteY10" fmla="*/ 464726 h 2455333"/>
              <a:gd name="connsiteX11" fmla="*/ 1690511 w 2962392"/>
              <a:gd name="connsiteY11" fmla="*/ 83726 h 2455333"/>
              <a:gd name="connsiteX0" fmla="*/ 1792111 w 3063992"/>
              <a:gd name="connsiteY0" fmla="*/ 50800 h 2422407"/>
              <a:gd name="connsiteX1" fmla="*/ 649111 w 3063992"/>
              <a:gd name="connsiteY1" fmla="*/ 127000 h 2422407"/>
              <a:gd name="connsiteX2" fmla="*/ 39511 w 3063992"/>
              <a:gd name="connsiteY2" fmla="*/ 279400 h 2422407"/>
              <a:gd name="connsiteX3" fmla="*/ 412044 w 3063992"/>
              <a:gd name="connsiteY3" fmla="*/ 1289756 h 2422407"/>
              <a:gd name="connsiteX4" fmla="*/ 897467 w 3063992"/>
              <a:gd name="connsiteY4" fmla="*/ 2271889 h 2422407"/>
              <a:gd name="connsiteX5" fmla="*/ 1473200 w 3063992"/>
              <a:gd name="connsiteY5" fmla="*/ 2192867 h 2422407"/>
              <a:gd name="connsiteX6" fmla="*/ 1823155 w 3063992"/>
              <a:gd name="connsiteY6" fmla="*/ 1143000 h 2422407"/>
              <a:gd name="connsiteX7" fmla="*/ 2195689 w 3063992"/>
              <a:gd name="connsiteY7" fmla="*/ 2102556 h 2422407"/>
              <a:gd name="connsiteX8" fmla="*/ 2794000 w 3063992"/>
              <a:gd name="connsiteY8" fmla="*/ 2271889 h 2422407"/>
              <a:gd name="connsiteX9" fmla="*/ 2985911 w 3063992"/>
              <a:gd name="connsiteY9" fmla="*/ 1809044 h 2422407"/>
              <a:gd name="connsiteX10" fmla="*/ 2325511 w 3063992"/>
              <a:gd name="connsiteY10" fmla="*/ 431800 h 2422407"/>
              <a:gd name="connsiteX11" fmla="*/ 1792111 w 3063992"/>
              <a:gd name="connsiteY11" fmla="*/ 50800 h 2422407"/>
              <a:gd name="connsiteX0" fmla="*/ 1715911 w 3063992"/>
              <a:gd name="connsiteY0" fmla="*/ 50800 h 2422407"/>
              <a:gd name="connsiteX1" fmla="*/ 649111 w 3063992"/>
              <a:gd name="connsiteY1" fmla="*/ 127000 h 2422407"/>
              <a:gd name="connsiteX2" fmla="*/ 39511 w 3063992"/>
              <a:gd name="connsiteY2" fmla="*/ 279400 h 2422407"/>
              <a:gd name="connsiteX3" fmla="*/ 412044 w 3063992"/>
              <a:gd name="connsiteY3" fmla="*/ 1289756 h 2422407"/>
              <a:gd name="connsiteX4" fmla="*/ 897467 w 3063992"/>
              <a:gd name="connsiteY4" fmla="*/ 2271889 h 2422407"/>
              <a:gd name="connsiteX5" fmla="*/ 1473200 w 3063992"/>
              <a:gd name="connsiteY5" fmla="*/ 2192867 h 2422407"/>
              <a:gd name="connsiteX6" fmla="*/ 1823155 w 3063992"/>
              <a:gd name="connsiteY6" fmla="*/ 1143000 h 2422407"/>
              <a:gd name="connsiteX7" fmla="*/ 2195689 w 3063992"/>
              <a:gd name="connsiteY7" fmla="*/ 2102556 h 2422407"/>
              <a:gd name="connsiteX8" fmla="*/ 2794000 w 3063992"/>
              <a:gd name="connsiteY8" fmla="*/ 2271889 h 2422407"/>
              <a:gd name="connsiteX9" fmla="*/ 2985911 w 3063992"/>
              <a:gd name="connsiteY9" fmla="*/ 1809044 h 2422407"/>
              <a:gd name="connsiteX10" fmla="*/ 2325511 w 3063992"/>
              <a:gd name="connsiteY10" fmla="*/ 431800 h 2422407"/>
              <a:gd name="connsiteX11" fmla="*/ 1715911 w 3063992"/>
              <a:gd name="connsiteY11" fmla="*/ 50800 h 2422407"/>
              <a:gd name="connsiteX0" fmla="*/ 1779411 w 3127492"/>
              <a:gd name="connsiteY0" fmla="*/ 38100 h 2409707"/>
              <a:gd name="connsiteX1" fmla="*/ 1093611 w 3127492"/>
              <a:gd name="connsiteY1" fmla="*/ 190500 h 2409707"/>
              <a:gd name="connsiteX2" fmla="*/ 103011 w 3127492"/>
              <a:gd name="connsiteY2" fmla="*/ 266700 h 2409707"/>
              <a:gd name="connsiteX3" fmla="*/ 475544 w 3127492"/>
              <a:gd name="connsiteY3" fmla="*/ 1277056 h 2409707"/>
              <a:gd name="connsiteX4" fmla="*/ 960967 w 3127492"/>
              <a:gd name="connsiteY4" fmla="*/ 2259189 h 2409707"/>
              <a:gd name="connsiteX5" fmla="*/ 1536700 w 3127492"/>
              <a:gd name="connsiteY5" fmla="*/ 2180167 h 2409707"/>
              <a:gd name="connsiteX6" fmla="*/ 1886655 w 3127492"/>
              <a:gd name="connsiteY6" fmla="*/ 1130300 h 2409707"/>
              <a:gd name="connsiteX7" fmla="*/ 2259189 w 3127492"/>
              <a:gd name="connsiteY7" fmla="*/ 2089856 h 2409707"/>
              <a:gd name="connsiteX8" fmla="*/ 2857500 w 3127492"/>
              <a:gd name="connsiteY8" fmla="*/ 2259189 h 2409707"/>
              <a:gd name="connsiteX9" fmla="*/ 3049411 w 3127492"/>
              <a:gd name="connsiteY9" fmla="*/ 1796344 h 2409707"/>
              <a:gd name="connsiteX10" fmla="*/ 2389011 w 3127492"/>
              <a:gd name="connsiteY10" fmla="*/ 419100 h 2409707"/>
              <a:gd name="connsiteX11" fmla="*/ 1779411 w 3127492"/>
              <a:gd name="connsiteY11" fmla="*/ 38100 h 2409707"/>
              <a:gd name="connsiteX0" fmla="*/ 1855611 w 3127492"/>
              <a:gd name="connsiteY0" fmla="*/ 38100 h 2333507"/>
              <a:gd name="connsiteX1" fmla="*/ 1093611 w 3127492"/>
              <a:gd name="connsiteY1" fmla="*/ 114300 h 2333507"/>
              <a:gd name="connsiteX2" fmla="*/ 103011 w 3127492"/>
              <a:gd name="connsiteY2" fmla="*/ 190500 h 2333507"/>
              <a:gd name="connsiteX3" fmla="*/ 475544 w 3127492"/>
              <a:gd name="connsiteY3" fmla="*/ 1200856 h 2333507"/>
              <a:gd name="connsiteX4" fmla="*/ 960967 w 3127492"/>
              <a:gd name="connsiteY4" fmla="*/ 2182989 h 2333507"/>
              <a:gd name="connsiteX5" fmla="*/ 1536700 w 3127492"/>
              <a:gd name="connsiteY5" fmla="*/ 2103967 h 2333507"/>
              <a:gd name="connsiteX6" fmla="*/ 1886655 w 3127492"/>
              <a:gd name="connsiteY6" fmla="*/ 1054100 h 2333507"/>
              <a:gd name="connsiteX7" fmla="*/ 2259189 w 3127492"/>
              <a:gd name="connsiteY7" fmla="*/ 2013656 h 2333507"/>
              <a:gd name="connsiteX8" fmla="*/ 2857500 w 3127492"/>
              <a:gd name="connsiteY8" fmla="*/ 2182989 h 2333507"/>
              <a:gd name="connsiteX9" fmla="*/ 3049411 w 3127492"/>
              <a:gd name="connsiteY9" fmla="*/ 1720144 h 2333507"/>
              <a:gd name="connsiteX10" fmla="*/ 2389011 w 3127492"/>
              <a:gd name="connsiteY10" fmla="*/ 342900 h 2333507"/>
              <a:gd name="connsiteX11" fmla="*/ 1855611 w 3127492"/>
              <a:gd name="connsiteY11" fmla="*/ 38100 h 2333507"/>
              <a:gd name="connsiteX0" fmla="*/ 1765300 w 3037181"/>
              <a:gd name="connsiteY0" fmla="*/ 38100 h 2374900"/>
              <a:gd name="connsiteX1" fmla="*/ 1003300 w 3037181"/>
              <a:gd name="connsiteY1" fmla="*/ 114300 h 2374900"/>
              <a:gd name="connsiteX2" fmla="*/ 12700 w 3037181"/>
              <a:gd name="connsiteY2" fmla="*/ 190500 h 2374900"/>
              <a:gd name="connsiteX3" fmla="*/ 1079500 w 3037181"/>
              <a:gd name="connsiteY3" fmla="*/ 952500 h 2374900"/>
              <a:gd name="connsiteX4" fmla="*/ 870656 w 3037181"/>
              <a:gd name="connsiteY4" fmla="*/ 2182989 h 2374900"/>
              <a:gd name="connsiteX5" fmla="*/ 1446389 w 3037181"/>
              <a:gd name="connsiteY5" fmla="*/ 2103967 h 2374900"/>
              <a:gd name="connsiteX6" fmla="*/ 1796344 w 3037181"/>
              <a:gd name="connsiteY6" fmla="*/ 1054100 h 2374900"/>
              <a:gd name="connsiteX7" fmla="*/ 2168878 w 3037181"/>
              <a:gd name="connsiteY7" fmla="*/ 2013656 h 2374900"/>
              <a:gd name="connsiteX8" fmla="*/ 2767189 w 3037181"/>
              <a:gd name="connsiteY8" fmla="*/ 2182989 h 2374900"/>
              <a:gd name="connsiteX9" fmla="*/ 2959100 w 3037181"/>
              <a:gd name="connsiteY9" fmla="*/ 1720144 h 2374900"/>
              <a:gd name="connsiteX10" fmla="*/ 2298700 w 3037181"/>
              <a:gd name="connsiteY10" fmla="*/ 342900 h 2374900"/>
              <a:gd name="connsiteX11" fmla="*/ 1765300 w 3037181"/>
              <a:gd name="connsiteY11" fmla="*/ 38100 h 2374900"/>
              <a:gd name="connsiteX0" fmla="*/ 1765300 w 3037181"/>
              <a:gd name="connsiteY0" fmla="*/ 38100 h 2239433"/>
              <a:gd name="connsiteX1" fmla="*/ 1003300 w 3037181"/>
              <a:gd name="connsiteY1" fmla="*/ 114300 h 2239433"/>
              <a:gd name="connsiteX2" fmla="*/ 12700 w 3037181"/>
              <a:gd name="connsiteY2" fmla="*/ 190500 h 2239433"/>
              <a:gd name="connsiteX3" fmla="*/ 1079500 w 3037181"/>
              <a:gd name="connsiteY3" fmla="*/ 952500 h 2239433"/>
              <a:gd name="connsiteX4" fmla="*/ 698500 w 3037181"/>
              <a:gd name="connsiteY4" fmla="*/ 1866899 h 2239433"/>
              <a:gd name="connsiteX5" fmla="*/ 1446389 w 3037181"/>
              <a:gd name="connsiteY5" fmla="*/ 2103967 h 2239433"/>
              <a:gd name="connsiteX6" fmla="*/ 1796344 w 3037181"/>
              <a:gd name="connsiteY6" fmla="*/ 1054100 h 2239433"/>
              <a:gd name="connsiteX7" fmla="*/ 2168878 w 3037181"/>
              <a:gd name="connsiteY7" fmla="*/ 2013656 h 2239433"/>
              <a:gd name="connsiteX8" fmla="*/ 2767189 w 3037181"/>
              <a:gd name="connsiteY8" fmla="*/ 2182989 h 2239433"/>
              <a:gd name="connsiteX9" fmla="*/ 2959100 w 3037181"/>
              <a:gd name="connsiteY9" fmla="*/ 1720144 h 2239433"/>
              <a:gd name="connsiteX10" fmla="*/ 2298700 w 3037181"/>
              <a:gd name="connsiteY10" fmla="*/ 342900 h 2239433"/>
              <a:gd name="connsiteX11" fmla="*/ 1765300 w 3037181"/>
              <a:gd name="connsiteY11" fmla="*/ 38100 h 2239433"/>
              <a:gd name="connsiteX0" fmla="*/ 1765300 w 3037181"/>
              <a:gd name="connsiteY0" fmla="*/ 38100 h 2231908"/>
              <a:gd name="connsiteX1" fmla="*/ 1003300 w 3037181"/>
              <a:gd name="connsiteY1" fmla="*/ 114300 h 2231908"/>
              <a:gd name="connsiteX2" fmla="*/ 12700 w 3037181"/>
              <a:gd name="connsiteY2" fmla="*/ 190500 h 2231908"/>
              <a:gd name="connsiteX3" fmla="*/ 1079500 w 3037181"/>
              <a:gd name="connsiteY3" fmla="*/ 952500 h 2231908"/>
              <a:gd name="connsiteX4" fmla="*/ 698500 w 3037181"/>
              <a:gd name="connsiteY4" fmla="*/ 1866899 h 2231908"/>
              <a:gd name="connsiteX5" fmla="*/ 1384300 w 3037181"/>
              <a:gd name="connsiteY5" fmla="*/ 2095500 h 2231908"/>
              <a:gd name="connsiteX6" fmla="*/ 1796344 w 3037181"/>
              <a:gd name="connsiteY6" fmla="*/ 1054100 h 2231908"/>
              <a:gd name="connsiteX7" fmla="*/ 2168878 w 3037181"/>
              <a:gd name="connsiteY7" fmla="*/ 2013656 h 2231908"/>
              <a:gd name="connsiteX8" fmla="*/ 2767189 w 3037181"/>
              <a:gd name="connsiteY8" fmla="*/ 2182989 h 2231908"/>
              <a:gd name="connsiteX9" fmla="*/ 2959100 w 3037181"/>
              <a:gd name="connsiteY9" fmla="*/ 1720144 h 2231908"/>
              <a:gd name="connsiteX10" fmla="*/ 2298700 w 3037181"/>
              <a:gd name="connsiteY10" fmla="*/ 342900 h 2231908"/>
              <a:gd name="connsiteX11" fmla="*/ 1765300 w 3037181"/>
              <a:gd name="connsiteY11" fmla="*/ 38100 h 2231908"/>
              <a:gd name="connsiteX0" fmla="*/ 1854200 w 3126081"/>
              <a:gd name="connsiteY0" fmla="*/ 38100 h 2231908"/>
              <a:gd name="connsiteX1" fmla="*/ 1092200 w 3126081"/>
              <a:gd name="connsiteY1" fmla="*/ 114300 h 2231908"/>
              <a:gd name="connsiteX2" fmla="*/ 101600 w 3126081"/>
              <a:gd name="connsiteY2" fmla="*/ 190500 h 2231908"/>
              <a:gd name="connsiteX3" fmla="*/ 177800 w 3126081"/>
              <a:gd name="connsiteY3" fmla="*/ 647700 h 2231908"/>
              <a:gd name="connsiteX4" fmla="*/ 1168400 w 3126081"/>
              <a:gd name="connsiteY4" fmla="*/ 952500 h 2231908"/>
              <a:gd name="connsiteX5" fmla="*/ 787400 w 3126081"/>
              <a:gd name="connsiteY5" fmla="*/ 1866899 h 2231908"/>
              <a:gd name="connsiteX6" fmla="*/ 1473200 w 3126081"/>
              <a:gd name="connsiteY6" fmla="*/ 2095500 h 2231908"/>
              <a:gd name="connsiteX7" fmla="*/ 1885244 w 3126081"/>
              <a:gd name="connsiteY7" fmla="*/ 1054100 h 2231908"/>
              <a:gd name="connsiteX8" fmla="*/ 2257778 w 3126081"/>
              <a:gd name="connsiteY8" fmla="*/ 2013656 h 2231908"/>
              <a:gd name="connsiteX9" fmla="*/ 2856089 w 3126081"/>
              <a:gd name="connsiteY9" fmla="*/ 2182989 h 2231908"/>
              <a:gd name="connsiteX10" fmla="*/ 3048000 w 3126081"/>
              <a:gd name="connsiteY10" fmla="*/ 1720144 h 2231908"/>
              <a:gd name="connsiteX11" fmla="*/ 2387600 w 3126081"/>
              <a:gd name="connsiteY11" fmla="*/ 342900 h 2231908"/>
              <a:gd name="connsiteX12" fmla="*/ 1854200 w 3126081"/>
              <a:gd name="connsiteY12" fmla="*/ 38100 h 2231908"/>
              <a:gd name="connsiteX0" fmla="*/ 1854200 w 3126081"/>
              <a:gd name="connsiteY0" fmla="*/ 38100 h 2231908"/>
              <a:gd name="connsiteX1" fmla="*/ 1092200 w 3126081"/>
              <a:gd name="connsiteY1" fmla="*/ 114300 h 2231908"/>
              <a:gd name="connsiteX2" fmla="*/ 101600 w 3126081"/>
              <a:gd name="connsiteY2" fmla="*/ 190500 h 2231908"/>
              <a:gd name="connsiteX3" fmla="*/ 177800 w 3126081"/>
              <a:gd name="connsiteY3" fmla="*/ 647700 h 2231908"/>
              <a:gd name="connsiteX4" fmla="*/ 1168400 w 3126081"/>
              <a:gd name="connsiteY4" fmla="*/ 952500 h 2231908"/>
              <a:gd name="connsiteX5" fmla="*/ 787400 w 3126081"/>
              <a:gd name="connsiteY5" fmla="*/ 1866899 h 2231908"/>
              <a:gd name="connsiteX6" fmla="*/ 1473200 w 3126081"/>
              <a:gd name="connsiteY6" fmla="*/ 2095500 h 2231908"/>
              <a:gd name="connsiteX7" fmla="*/ 1885244 w 3126081"/>
              <a:gd name="connsiteY7" fmla="*/ 1054100 h 2231908"/>
              <a:gd name="connsiteX8" fmla="*/ 2257778 w 3126081"/>
              <a:gd name="connsiteY8" fmla="*/ 2013656 h 2231908"/>
              <a:gd name="connsiteX9" fmla="*/ 2856089 w 3126081"/>
              <a:gd name="connsiteY9" fmla="*/ 2182989 h 2231908"/>
              <a:gd name="connsiteX10" fmla="*/ 3048000 w 3126081"/>
              <a:gd name="connsiteY10" fmla="*/ 1720144 h 2231908"/>
              <a:gd name="connsiteX11" fmla="*/ 2387600 w 3126081"/>
              <a:gd name="connsiteY11" fmla="*/ 342900 h 2231908"/>
              <a:gd name="connsiteX12" fmla="*/ 1854200 w 3126081"/>
              <a:gd name="connsiteY12" fmla="*/ 38100 h 2231908"/>
              <a:gd name="connsiteX0" fmla="*/ 1854200 w 3126081"/>
              <a:gd name="connsiteY0" fmla="*/ 51741 h 2245549"/>
              <a:gd name="connsiteX1" fmla="*/ 1092200 w 3126081"/>
              <a:gd name="connsiteY1" fmla="*/ 127941 h 2245549"/>
              <a:gd name="connsiteX2" fmla="*/ 101600 w 3126081"/>
              <a:gd name="connsiteY2" fmla="*/ 204141 h 2245549"/>
              <a:gd name="connsiteX3" fmla="*/ 177800 w 3126081"/>
              <a:gd name="connsiteY3" fmla="*/ 661341 h 2245549"/>
              <a:gd name="connsiteX4" fmla="*/ 1168400 w 3126081"/>
              <a:gd name="connsiteY4" fmla="*/ 966141 h 2245549"/>
              <a:gd name="connsiteX5" fmla="*/ 787400 w 3126081"/>
              <a:gd name="connsiteY5" fmla="*/ 1880540 h 2245549"/>
              <a:gd name="connsiteX6" fmla="*/ 1473200 w 3126081"/>
              <a:gd name="connsiteY6" fmla="*/ 2109141 h 2245549"/>
              <a:gd name="connsiteX7" fmla="*/ 1885244 w 3126081"/>
              <a:gd name="connsiteY7" fmla="*/ 1067741 h 2245549"/>
              <a:gd name="connsiteX8" fmla="*/ 2257778 w 3126081"/>
              <a:gd name="connsiteY8" fmla="*/ 2027297 h 2245549"/>
              <a:gd name="connsiteX9" fmla="*/ 2856089 w 3126081"/>
              <a:gd name="connsiteY9" fmla="*/ 2196630 h 2245549"/>
              <a:gd name="connsiteX10" fmla="*/ 3048000 w 3126081"/>
              <a:gd name="connsiteY10" fmla="*/ 1733785 h 2245549"/>
              <a:gd name="connsiteX11" fmla="*/ 2387600 w 3126081"/>
              <a:gd name="connsiteY11" fmla="*/ 280341 h 2245549"/>
              <a:gd name="connsiteX12" fmla="*/ 1854200 w 3126081"/>
              <a:gd name="connsiteY12" fmla="*/ 51741 h 2245549"/>
              <a:gd name="connsiteX0" fmla="*/ 1778000 w 3126081"/>
              <a:gd name="connsiteY0" fmla="*/ 25400 h 2295407"/>
              <a:gd name="connsiteX1" fmla="*/ 1092200 w 3126081"/>
              <a:gd name="connsiteY1" fmla="*/ 177799 h 2295407"/>
              <a:gd name="connsiteX2" fmla="*/ 101600 w 3126081"/>
              <a:gd name="connsiteY2" fmla="*/ 253999 h 2295407"/>
              <a:gd name="connsiteX3" fmla="*/ 177800 w 3126081"/>
              <a:gd name="connsiteY3" fmla="*/ 711199 h 2295407"/>
              <a:gd name="connsiteX4" fmla="*/ 1168400 w 3126081"/>
              <a:gd name="connsiteY4" fmla="*/ 1015999 h 2295407"/>
              <a:gd name="connsiteX5" fmla="*/ 787400 w 3126081"/>
              <a:gd name="connsiteY5" fmla="*/ 1930398 h 2295407"/>
              <a:gd name="connsiteX6" fmla="*/ 1473200 w 3126081"/>
              <a:gd name="connsiteY6" fmla="*/ 2158999 h 2295407"/>
              <a:gd name="connsiteX7" fmla="*/ 1885244 w 3126081"/>
              <a:gd name="connsiteY7" fmla="*/ 1117599 h 2295407"/>
              <a:gd name="connsiteX8" fmla="*/ 2257778 w 3126081"/>
              <a:gd name="connsiteY8" fmla="*/ 2077155 h 2295407"/>
              <a:gd name="connsiteX9" fmla="*/ 2856089 w 3126081"/>
              <a:gd name="connsiteY9" fmla="*/ 2246488 h 2295407"/>
              <a:gd name="connsiteX10" fmla="*/ 3048000 w 3126081"/>
              <a:gd name="connsiteY10" fmla="*/ 1783643 h 2295407"/>
              <a:gd name="connsiteX11" fmla="*/ 2387600 w 3126081"/>
              <a:gd name="connsiteY11" fmla="*/ 330199 h 2295407"/>
              <a:gd name="connsiteX12" fmla="*/ 1778000 w 3126081"/>
              <a:gd name="connsiteY12" fmla="*/ 25400 h 2295407"/>
              <a:gd name="connsiteX0" fmla="*/ 1778000 w 3126081"/>
              <a:gd name="connsiteY0" fmla="*/ 25400 h 2295407"/>
              <a:gd name="connsiteX1" fmla="*/ 1092200 w 3126081"/>
              <a:gd name="connsiteY1" fmla="*/ 177799 h 2295407"/>
              <a:gd name="connsiteX2" fmla="*/ 101600 w 3126081"/>
              <a:gd name="connsiteY2" fmla="*/ 253999 h 2295407"/>
              <a:gd name="connsiteX3" fmla="*/ 177800 w 3126081"/>
              <a:gd name="connsiteY3" fmla="*/ 711199 h 2295407"/>
              <a:gd name="connsiteX4" fmla="*/ 1168400 w 3126081"/>
              <a:gd name="connsiteY4" fmla="*/ 1015999 h 2295407"/>
              <a:gd name="connsiteX5" fmla="*/ 787400 w 3126081"/>
              <a:gd name="connsiteY5" fmla="*/ 1930398 h 2295407"/>
              <a:gd name="connsiteX6" fmla="*/ 1473200 w 3126081"/>
              <a:gd name="connsiteY6" fmla="*/ 2158999 h 2295407"/>
              <a:gd name="connsiteX7" fmla="*/ 1885244 w 3126081"/>
              <a:gd name="connsiteY7" fmla="*/ 1117599 h 2295407"/>
              <a:gd name="connsiteX8" fmla="*/ 2257778 w 3126081"/>
              <a:gd name="connsiteY8" fmla="*/ 2077155 h 2295407"/>
              <a:gd name="connsiteX9" fmla="*/ 2856089 w 3126081"/>
              <a:gd name="connsiteY9" fmla="*/ 2246488 h 2295407"/>
              <a:gd name="connsiteX10" fmla="*/ 3048000 w 3126081"/>
              <a:gd name="connsiteY10" fmla="*/ 1783643 h 2295407"/>
              <a:gd name="connsiteX11" fmla="*/ 2387600 w 3126081"/>
              <a:gd name="connsiteY11" fmla="*/ 330199 h 2295407"/>
              <a:gd name="connsiteX12" fmla="*/ 1778000 w 3126081"/>
              <a:gd name="connsiteY12" fmla="*/ 25400 h 2295407"/>
              <a:gd name="connsiteX0" fmla="*/ 1798931 w 3147012"/>
              <a:gd name="connsiteY0" fmla="*/ 25400 h 2295407"/>
              <a:gd name="connsiteX1" fmla="*/ 1113131 w 3147012"/>
              <a:gd name="connsiteY1" fmla="*/ 177799 h 2295407"/>
              <a:gd name="connsiteX2" fmla="*/ 122531 w 3147012"/>
              <a:gd name="connsiteY2" fmla="*/ 253999 h 2295407"/>
              <a:gd name="connsiteX3" fmla="*/ 198731 w 3147012"/>
              <a:gd name="connsiteY3" fmla="*/ 711199 h 2295407"/>
              <a:gd name="connsiteX4" fmla="*/ 1189331 w 3147012"/>
              <a:gd name="connsiteY4" fmla="*/ 1015999 h 2295407"/>
              <a:gd name="connsiteX5" fmla="*/ 808331 w 3147012"/>
              <a:gd name="connsiteY5" fmla="*/ 1930398 h 2295407"/>
              <a:gd name="connsiteX6" fmla="*/ 1494131 w 3147012"/>
              <a:gd name="connsiteY6" fmla="*/ 2158999 h 2295407"/>
              <a:gd name="connsiteX7" fmla="*/ 1906175 w 3147012"/>
              <a:gd name="connsiteY7" fmla="*/ 1117599 h 2295407"/>
              <a:gd name="connsiteX8" fmla="*/ 2278709 w 3147012"/>
              <a:gd name="connsiteY8" fmla="*/ 2077155 h 2295407"/>
              <a:gd name="connsiteX9" fmla="*/ 2877020 w 3147012"/>
              <a:gd name="connsiteY9" fmla="*/ 2246488 h 2295407"/>
              <a:gd name="connsiteX10" fmla="*/ 3068931 w 3147012"/>
              <a:gd name="connsiteY10" fmla="*/ 1783643 h 2295407"/>
              <a:gd name="connsiteX11" fmla="*/ 2408531 w 3147012"/>
              <a:gd name="connsiteY11" fmla="*/ 330199 h 2295407"/>
              <a:gd name="connsiteX12" fmla="*/ 1798931 w 3147012"/>
              <a:gd name="connsiteY12" fmla="*/ 25400 h 2295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7012" h="2295407">
                <a:moveTo>
                  <a:pt x="1798931" y="25400"/>
                </a:moveTo>
                <a:cubicBezTo>
                  <a:pt x="1583031" y="0"/>
                  <a:pt x="1467320" y="173566"/>
                  <a:pt x="1113131" y="177799"/>
                </a:cubicBezTo>
                <a:cubicBezTo>
                  <a:pt x="837964" y="196143"/>
                  <a:pt x="332081" y="76199"/>
                  <a:pt x="122531" y="253999"/>
                </a:cubicBezTo>
                <a:cubicBezTo>
                  <a:pt x="0" y="433210"/>
                  <a:pt x="20931" y="584199"/>
                  <a:pt x="198731" y="711199"/>
                </a:cubicBezTo>
                <a:cubicBezTo>
                  <a:pt x="376531" y="838199"/>
                  <a:pt x="1087731" y="812799"/>
                  <a:pt x="1189331" y="1015999"/>
                </a:cubicBezTo>
                <a:cubicBezTo>
                  <a:pt x="1290931" y="1219199"/>
                  <a:pt x="757531" y="1739898"/>
                  <a:pt x="808331" y="1930398"/>
                </a:cubicBezTo>
                <a:cubicBezTo>
                  <a:pt x="859131" y="2120898"/>
                  <a:pt x="1311157" y="2294465"/>
                  <a:pt x="1494131" y="2158999"/>
                </a:cubicBezTo>
                <a:cubicBezTo>
                  <a:pt x="1677105" y="2023533"/>
                  <a:pt x="1775412" y="1131240"/>
                  <a:pt x="1906175" y="1117599"/>
                </a:cubicBezTo>
                <a:cubicBezTo>
                  <a:pt x="2036938" y="1103958"/>
                  <a:pt x="2116902" y="1889007"/>
                  <a:pt x="2278709" y="2077155"/>
                </a:cubicBezTo>
                <a:cubicBezTo>
                  <a:pt x="2440516" y="2265303"/>
                  <a:pt x="2745316" y="2295407"/>
                  <a:pt x="2877020" y="2246488"/>
                </a:cubicBezTo>
                <a:cubicBezTo>
                  <a:pt x="3008724" y="2197569"/>
                  <a:pt x="3147012" y="2103024"/>
                  <a:pt x="3068931" y="1783643"/>
                </a:cubicBezTo>
                <a:cubicBezTo>
                  <a:pt x="2990850" y="1464262"/>
                  <a:pt x="2620198" y="623240"/>
                  <a:pt x="2408531" y="330199"/>
                </a:cubicBezTo>
                <a:cubicBezTo>
                  <a:pt x="2196864" y="37158"/>
                  <a:pt x="2014831" y="50800"/>
                  <a:pt x="1798931" y="25400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smtClean="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7585958" y="2107639"/>
            <a:ext cx="644548" cy="64454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smtClean="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2400" y="1910239"/>
            <a:ext cx="5791200" cy="2954655"/>
          </a:xfrm>
          <a:prstGeom prst="rect">
            <a:avLst/>
          </a:prstGeom>
          <a:noFill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pPr defTabSz="914400"/>
            <a:r>
              <a:rPr lang="en-US" sz="2000" b="1" dirty="0" err="1" smtClean="0">
                <a:solidFill>
                  <a:prstClr val="black"/>
                </a:solidFill>
                <a:latin typeface="Consolas"/>
                <a:cs typeface="Consolas"/>
              </a:rPr>
              <a:t>GraphLab_PageRank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(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) </a:t>
            </a:r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pPr defTabSz="914400"/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// Compute sum over neighbors</a:t>
            </a:r>
            <a:endParaRPr lang="en-US" sz="2000" baseline="-250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 defTabSz="914400"/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total =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0</a:t>
            </a:r>
          </a:p>
          <a:p>
            <a:pPr defTabSz="914400"/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b="1" dirty="0" err="1" smtClean="0">
                <a:solidFill>
                  <a:prstClr val="black"/>
                </a:solidFill>
                <a:latin typeface="Consolas"/>
                <a:cs typeface="Consolas"/>
              </a:rPr>
              <a:t>foreach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( j </a:t>
            </a:r>
            <a:r>
              <a:rPr lang="en-US" sz="2000" b="1" dirty="0" smtClean="0">
                <a:solidFill>
                  <a:prstClr val="black"/>
                </a:solidFill>
                <a:latin typeface="Consolas"/>
                <a:cs typeface="Consolas"/>
              </a:rPr>
              <a:t>in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neighbors(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)): </a:t>
            </a:r>
          </a:p>
          <a:p>
            <a:pPr defTabSz="914400"/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  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total =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total + R[j] * 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w</a:t>
            </a:r>
            <a:r>
              <a:rPr lang="en-US" sz="2000" baseline="-25000" dirty="0" err="1" smtClean="0">
                <a:solidFill>
                  <a:prstClr val="black"/>
                </a:solidFill>
                <a:latin typeface="Consolas"/>
                <a:cs typeface="Consolas"/>
              </a:rPr>
              <a:t>ji</a:t>
            </a:r>
            <a:endParaRPr lang="en-US" sz="20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 defTabSz="914400"/>
            <a:endParaRPr lang="en-US" sz="2000" dirty="0" smtClean="0">
              <a:solidFill>
                <a:srgbClr val="008000"/>
              </a:solidFill>
              <a:latin typeface="Consolas"/>
              <a:cs typeface="Consolas"/>
            </a:endParaRPr>
          </a:p>
          <a:p>
            <a:pPr defTabSz="914400"/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smtClean="0">
                <a:solidFill>
                  <a:srgbClr val="008000"/>
                </a:solidFill>
                <a:latin typeface="Consolas"/>
                <a:cs typeface="Consolas"/>
              </a:rPr>
              <a:t> // Update the PageRank</a:t>
            </a:r>
            <a:endParaRPr lang="en-US" sz="2000" dirty="0" smtClean="0">
              <a:solidFill>
                <a:prstClr val="black"/>
              </a:solidFill>
              <a:latin typeface="Consolas"/>
              <a:cs typeface="Consolas"/>
            </a:endParaRPr>
          </a:p>
          <a:p>
            <a:pPr defTabSz="914400"/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R[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] = 0.15 + total </a:t>
            </a:r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pPr defTabSz="914400"/>
            <a:endParaRPr lang="en-US" sz="2000" i="1" dirty="0" smtClean="0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496500" y="1899426"/>
            <a:ext cx="2261413" cy="1769710"/>
            <a:chOff x="6496500" y="1730447"/>
            <a:chExt cx="2261413" cy="1769710"/>
          </a:xfrm>
        </p:grpSpPr>
        <p:sp>
          <p:nvSpPr>
            <p:cNvPr id="6" name="TextBox 5"/>
            <p:cNvSpPr txBox="1"/>
            <p:nvPr/>
          </p:nvSpPr>
          <p:spPr>
            <a:xfrm>
              <a:off x="6496500" y="1730447"/>
              <a:ext cx="123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2000" b="1" dirty="0" smtClean="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rPr>
                <a:t>R[4] * w</a:t>
              </a:r>
              <a:r>
                <a:rPr lang="en-US" sz="2000" b="1" baseline="-25000" dirty="0" smtClean="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rPr>
                <a:t>41</a:t>
              </a:r>
              <a:endParaRPr lang="en-US" sz="2000" b="1" baseline="-25000" dirty="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 rot="17505833">
              <a:off x="6658041" y="2681984"/>
              <a:ext cx="123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2000" b="1" dirty="0" smtClean="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rPr>
                <a:t>R[3] * w</a:t>
              </a:r>
              <a:r>
                <a:rPr lang="en-US" sz="2000" b="1" baseline="-25000" dirty="0" smtClean="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rPr>
                <a:t>31</a:t>
              </a:r>
              <a:endParaRPr lang="en-US" sz="2000" b="1" baseline="-25000" dirty="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3967539">
              <a:off x="7939740" y="2633167"/>
              <a:ext cx="123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2000" b="1" dirty="0" smtClean="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rPr>
                <a:t>R[2] * w</a:t>
              </a:r>
              <a:r>
                <a:rPr lang="en-US" sz="2000" b="1" baseline="-25000" dirty="0" smtClean="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rPr>
                <a:t>21</a:t>
              </a:r>
              <a:endParaRPr lang="en-US" sz="2000" b="1" baseline="-25000" dirty="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69385" y="2196509"/>
              <a:ext cx="38985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3200" b="1" dirty="0" smtClean="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rPr>
                <a:t>+</a:t>
              </a:r>
              <a:endParaRPr lang="en-US" sz="3200" b="1" dirty="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745162" y="2696608"/>
              <a:ext cx="38985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3200" b="1" dirty="0" smtClean="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rPr>
                <a:t>+</a:t>
              </a:r>
              <a:endParaRPr lang="en-US" sz="3200" b="1" dirty="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</p:grpSp>
      <p:cxnSp>
        <p:nvCxnSpPr>
          <p:cNvPr id="91" name="Straight Arrow Connector 90"/>
          <p:cNvCxnSpPr>
            <a:stCxn id="97" idx="6"/>
            <a:endCxn id="98" idx="2"/>
          </p:cNvCxnSpPr>
          <p:nvPr/>
        </p:nvCxnSpPr>
        <p:spPr bwMode="auto">
          <a:xfrm>
            <a:off x="6708669" y="2435311"/>
            <a:ext cx="1027832" cy="149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02" idx="0"/>
            <a:endCxn id="97" idx="3"/>
          </p:cNvCxnSpPr>
          <p:nvPr/>
        </p:nvCxnSpPr>
        <p:spPr bwMode="auto">
          <a:xfrm flipV="1">
            <a:off x="6174191" y="2565728"/>
            <a:ext cx="219620" cy="100324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3" name="Straight Arrow Connector 92"/>
          <p:cNvCxnSpPr>
            <a:stCxn id="104" idx="1"/>
            <a:endCxn id="98" idx="5"/>
          </p:cNvCxnSpPr>
          <p:nvPr/>
        </p:nvCxnSpPr>
        <p:spPr bwMode="auto">
          <a:xfrm rot="16200000" flipV="1">
            <a:off x="7744806" y="2872281"/>
            <a:ext cx="1057262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4" name="Straight Arrow Connector 93"/>
          <p:cNvCxnSpPr>
            <a:stCxn id="103" idx="7"/>
            <a:endCxn id="98" idx="3"/>
          </p:cNvCxnSpPr>
          <p:nvPr/>
        </p:nvCxnSpPr>
        <p:spPr bwMode="auto">
          <a:xfrm rot="5400000" flipH="1" flipV="1">
            <a:off x="7046450" y="2878920"/>
            <a:ext cx="1057262" cy="430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5" name="Straight Arrow Connector 94"/>
          <p:cNvCxnSpPr>
            <a:stCxn id="103" idx="1"/>
            <a:endCxn id="97" idx="5"/>
          </p:cNvCxnSpPr>
          <p:nvPr/>
        </p:nvCxnSpPr>
        <p:spPr bwMode="auto">
          <a:xfrm rot="16200000" flipV="1">
            <a:off x="6348096" y="2872281"/>
            <a:ext cx="1057262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97" name="Oval 96"/>
          <p:cNvSpPr/>
          <p:nvPr/>
        </p:nvSpPr>
        <p:spPr bwMode="auto">
          <a:xfrm>
            <a:off x="6339791" y="2250872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4</a:t>
            </a:r>
          </a:p>
        </p:txBody>
      </p:sp>
      <p:sp>
        <p:nvSpPr>
          <p:cNvPr id="98" name="Oval 97"/>
          <p:cNvSpPr/>
          <p:nvPr/>
        </p:nvSpPr>
        <p:spPr bwMode="auto">
          <a:xfrm>
            <a:off x="7736501" y="2250872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1</a:t>
            </a:r>
            <a:endParaRPr lang="en-US" sz="2400" dirty="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0" name="Oval 99"/>
          <p:cNvSpPr/>
          <p:nvPr/>
        </p:nvSpPr>
        <p:spPr bwMode="auto">
          <a:xfrm>
            <a:off x="6339790" y="4753102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1" name="Oval 100"/>
          <p:cNvSpPr/>
          <p:nvPr/>
        </p:nvSpPr>
        <p:spPr bwMode="auto">
          <a:xfrm>
            <a:off x="7736501" y="4753102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2" name="Oval 4"/>
          <p:cNvSpPr/>
          <p:nvPr/>
        </p:nvSpPr>
        <p:spPr bwMode="auto">
          <a:xfrm>
            <a:off x="5989752" y="3568970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7044784" y="3568970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3</a:t>
            </a:r>
          </a:p>
        </p:txBody>
      </p:sp>
      <p:sp>
        <p:nvSpPr>
          <p:cNvPr id="104" name="Oval 103"/>
          <p:cNvSpPr/>
          <p:nvPr/>
        </p:nvSpPr>
        <p:spPr bwMode="auto">
          <a:xfrm>
            <a:off x="8441494" y="3568970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2</a:t>
            </a:r>
          </a:p>
        </p:txBody>
      </p:sp>
      <p:cxnSp>
        <p:nvCxnSpPr>
          <p:cNvPr id="106" name="Straight Arrow Connector 105"/>
          <p:cNvCxnSpPr>
            <a:stCxn id="100" idx="6"/>
            <a:endCxn id="101" idx="2"/>
          </p:cNvCxnSpPr>
          <p:nvPr/>
        </p:nvCxnSpPr>
        <p:spPr bwMode="auto">
          <a:xfrm>
            <a:off x="6708668" y="4937541"/>
            <a:ext cx="1027833" cy="134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106"/>
          <p:cNvCxnSpPr>
            <a:stCxn id="100" idx="1"/>
            <a:endCxn id="102" idx="4"/>
          </p:cNvCxnSpPr>
          <p:nvPr/>
        </p:nvCxnSpPr>
        <p:spPr bwMode="auto">
          <a:xfrm flipH="1" flipV="1">
            <a:off x="6174191" y="3937847"/>
            <a:ext cx="219620" cy="86927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8" name="Straight Arrow Connector 107"/>
          <p:cNvCxnSpPr>
            <a:stCxn id="101" idx="7"/>
            <a:endCxn id="104" idx="3"/>
          </p:cNvCxnSpPr>
          <p:nvPr/>
        </p:nvCxnSpPr>
        <p:spPr bwMode="auto">
          <a:xfrm rot="5400000" flipH="1" flipV="1">
            <a:off x="7811789" y="4123397"/>
            <a:ext cx="923296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9" name="Straight Arrow Connector 108"/>
          <p:cNvCxnSpPr>
            <a:stCxn id="101" idx="1"/>
            <a:endCxn id="103" idx="5"/>
          </p:cNvCxnSpPr>
          <p:nvPr/>
        </p:nvCxnSpPr>
        <p:spPr bwMode="auto">
          <a:xfrm rot="16200000" flipV="1">
            <a:off x="7113434" y="4130035"/>
            <a:ext cx="923296" cy="430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0" name="Straight Arrow Connector 109"/>
          <p:cNvCxnSpPr>
            <a:stCxn id="100" idx="7"/>
            <a:endCxn id="103" idx="3"/>
          </p:cNvCxnSpPr>
          <p:nvPr/>
        </p:nvCxnSpPr>
        <p:spPr bwMode="auto">
          <a:xfrm rot="5400000" flipH="1" flipV="1">
            <a:off x="6415078" y="4123396"/>
            <a:ext cx="923296" cy="44415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8" name="TextBox 37"/>
          <p:cNvSpPr txBox="1"/>
          <p:nvPr/>
        </p:nvSpPr>
        <p:spPr>
          <a:xfrm>
            <a:off x="248807" y="5334000"/>
            <a:ext cx="75997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3200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Data movement is managed by the system and not the user.</a:t>
            </a:r>
            <a:endParaRPr lang="en-US" sz="3200" b="1" dirty="0">
              <a:solidFill>
                <a:prstClr val="black"/>
              </a:solidFill>
              <a:latin typeface="Gill Sans Light"/>
              <a:ea typeface="ＭＳ Ｐゴシック" charset="-128"/>
              <a:cs typeface="Gill Sans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431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70"/>
    </mc:Choice>
    <mc:Fallback xmlns="">
      <p:transition xmlns:p14="http://schemas.microsoft.com/office/powerpoint/2010/main" spd="slow" advTm="3087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3" grpId="0" animBg="1"/>
      <p:bldP spid="33" grpId="1" animBg="1"/>
      <p:bldP spid="98" grpId="0" animBg="1"/>
      <p:bldP spid="38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72"/>
          <p:cNvGrpSpPr/>
          <p:nvPr/>
        </p:nvGrpSpPr>
        <p:grpSpPr>
          <a:xfrm>
            <a:off x="7391400" y="1905000"/>
            <a:ext cx="1066800" cy="3886200"/>
            <a:chOff x="7696200" y="1981200"/>
            <a:chExt cx="1066800" cy="3352800"/>
          </a:xfrm>
        </p:grpSpPr>
        <p:sp>
          <p:nvSpPr>
            <p:cNvPr id="170" name="Right Arrow 169"/>
            <p:cNvSpPr/>
            <p:nvPr/>
          </p:nvSpPr>
          <p:spPr bwMode="auto">
            <a:xfrm>
              <a:off x="7696200" y="3429000"/>
              <a:ext cx="457200" cy="5334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 rot="5400000">
              <a:off x="6858000" y="3429000"/>
              <a:ext cx="33528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Barrier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763000" cy="1600200"/>
          </a:xfrm>
        </p:spPr>
        <p:txBody>
          <a:bodyPr>
            <a:norm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Iterative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dirty="0" smtClean="0">
                <a:latin typeface="Gill Sans Light"/>
                <a:cs typeface="Gill Sans Light"/>
              </a:rPr>
              <a:t>Bulk </a:t>
            </a:r>
            <a:r>
              <a:rPr lang="en-US" dirty="0" smtClean="0">
                <a:solidFill>
                  <a:srgbClr val="3366FF"/>
                </a:solidFill>
                <a:latin typeface="Gill Sans Light"/>
                <a:cs typeface="Gill Sans Light"/>
              </a:rPr>
              <a:t>Synchronous </a:t>
            </a:r>
            <a:r>
              <a:rPr lang="en-US" dirty="0" smtClean="0">
                <a:latin typeface="Gill Sans Light"/>
                <a:cs typeface="Gill Sans Light"/>
              </a:rPr>
              <a:t>Execution</a:t>
            </a:r>
            <a:endParaRPr lang="en-US" b="1" dirty="0">
              <a:latin typeface="Gill Sans Light"/>
              <a:cs typeface="Gill Sans Light"/>
            </a:endParaRPr>
          </a:p>
        </p:txBody>
      </p:sp>
      <p:grpSp>
        <p:nvGrpSpPr>
          <p:cNvPr id="15" name="Group 30"/>
          <p:cNvGrpSpPr/>
          <p:nvPr/>
        </p:nvGrpSpPr>
        <p:grpSpPr>
          <a:xfrm>
            <a:off x="609600" y="2857500"/>
            <a:ext cx="2667000" cy="2857500"/>
            <a:chOff x="1066800" y="2667000"/>
            <a:chExt cx="2133600" cy="2286000"/>
          </a:xfrm>
        </p:grpSpPr>
        <p:cxnSp>
          <p:nvCxnSpPr>
            <p:cNvPr id="4" name="Straight Connector 3"/>
            <p:cNvCxnSpPr/>
            <p:nvPr/>
          </p:nvCxnSpPr>
          <p:spPr bwMode="auto">
            <a:xfrm flipV="1">
              <a:off x="2190793" y="2868953"/>
              <a:ext cx="702904" cy="65634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 bwMode="auto">
            <a:xfrm flipV="1">
              <a:off x="1206728" y="3525302"/>
              <a:ext cx="984066" cy="55537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 bwMode="auto">
            <a:xfrm>
              <a:off x="1752600" y="2819400"/>
              <a:ext cx="11430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auto">
            <a:xfrm rot="5400000">
              <a:off x="849030" y="3177102"/>
              <a:ext cx="1261273" cy="545869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 bwMode="auto">
            <a:xfrm rot="5400000">
              <a:off x="1321760" y="4019452"/>
              <a:ext cx="1363185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auto">
            <a:xfrm rot="16200000" flipH="1">
              <a:off x="1083982" y="4156558"/>
              <a:ext cx="807813" cy="656044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auto">
            <a:xfrm rot="16200000" flipH="1">
              <a:off x="2509592" y="3253058"/>
              <a:ext cx="908789" cy="140581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auto">
            <a:xfrm rot="5400000">
              <a:off x="2493419" y="3943719"/>
              <a:ext cx="706837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auto">
            <a:xfrm rot="16200000" flipH="1">
              <a:off x="1945455" y="3770639"/>
              <a:ext cx="959278" cy="46860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1815911" y="4484579"/>
              <a:ext cx="843485" cy="35341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 bwMode="auto">
            <a:xfrm>
              <a:off x="1600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2743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2895600" y="36576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2514600" y="4267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2057400" y="33528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1676400" y="4648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1066800" y="3886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pic>
        <p:nvPicPr>
          <p:cNvPr id="67593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2400300"/>
            <a:ext cx="457200" cy="721330"/>
          </a:xfrm>
          <a:prstGeom prst="rect">
            <a:avLst/>
          </a:prstGeom>
          <a:noFill/>
        </p:spPr>
      </p:pic>
      <p:pic>
        <p:nvPicPr>
          <p:cNvPr id="37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0" y="2400300"/>
            <a:ext cx="457200" cy="721330"/>
          </a:xfrm>
          <a:prstGeom prst="rect">
            <a:avLst/>
          </a:prstGeom>
          <a:noFill/>
        </p:spPr>
      </p:pic>
      <p:pic>
        <p:nvPicPr>
          <p:cNvPr id="38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0" y="3695700"/>
            <a:ext cx="457200" cy="721330"/>
          </a:xfrm>
          <a:prstGeom prst="rect">
            <a:avLst/>
          </a:prstGeom>
          <a:noFill/>
        </p:spPr>
      </p:pic>
      <p:pic>
        <p:nvPicPr>
          <p:cNvPr id="39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3314700"/>
            <a:ext cx="457200" cy="721330"/>
          </a:xfrm>
          <a:prstGeom prst="rect">
            <a:avLst/>
          </a:prstGeom>
          <a:noFill/>
        </p:spPr>
      </p:pic>
      <p:pic>
        <p:nvPicPr>
          <p:cNvPr id="40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400" y="4686300"/>
            <a:ext cx="457200" cy="721330"/>
          </a:xfrm>
          <a:prstGeom prst="rect">
            <a:avLst/>
          </a:prstGeom>
          <a:noFill/>
        </p:spPr>
      </p:pic>
      <p:pic>
        <p:nvPicPr>
          <p:cNvPr id="41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4914900"/>
            <a:ext cx="457200" cy="721330"/>
          </a:xfrm>
          <a:prstGeom prst="rect">
            <a:avLst/>
          </a:prstGeom>
          <a:noFill/>
        </p:spPr>
      </p:pic>
      <p:pic>
        <p:nvPicPr>
          <p:cNvPr id="42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4076700"/>
            <a:ext cx="457200" cy="721330"/>
          </a:xfrm>
          <a:prstGeom prst="rect">
            <a:avLst/>
          </a:prstGeom>
          <a:noFill/>
        </p:spPr>
      </p:pic>
      <p:grpSp>
        <p:nvGrpSpPr>
          <p:cNvPr id="16" name="Group 42"/>
          <p:cNvGrpSpPr/>
          <p:nvPr/>
        </p:nvGrpSpPr>
        <p:grpSpPr>
          <a:xfrm>
            <a:off x="4316018" y="2895600"/>
            <a:ext cx="2667000" cy="2857500"/>
            <a:chOff x="1066800" y="2667000"/>
            <a:chExt cx="2133600" cy="2286000"/>
          </a:xfrm>
        </p:grpSpPr>
        <p:cxnSp>
          <p:nvCxnSpPr>
            <p:cNvPr id="44" name="Straight Connector 43"/>
            <p:cNvCxnSpPr/>
            <p:nvPr/>
          </p:nvCxnSpPr>
          <p:spPr bwMode="auto">
            <a:xfrm flipV="1">
              <a:off x="2190793" y="2868953"/>
              <a:ext cx="702904" cy="65634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 bwMode="auto">
            <a:xfrm flipV="1">
              <a:off x="1206728" y="3525302"/>
              <a:ext cx="984066" cy="55537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 bwMode="auto">
            <a:xfrm>
              <a:off x="1752600" y="2819400"/>
              <a:ext cx="11430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 bwMode="auto">
            <a:xfrm rot="5400000">
              <a:off x="849030" y="3177102"/>
              <a:ext cx="1261273" cy="545869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 bwMode="auto">
            <a:xfrm rot="5400000">
              <a:off x="1321760" y="4019452"/>
              <a:ext cx="1363185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 bwMode="auto">
            <a:xfrm rot="16200000" flipH="1">
              <a:off x="1083982" y="4156558"/>
              <a:ext cx="807813" cy="656044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 bwMode="auto">
            <a:xfrm rot="16200000" flipH="1">
              <a:off x="2509592" y="3253058"/>
              <a:ext cx="908789" cy="140581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 bwMode="auto">
            <a:xfrm rot="5400000">
              <a:off x="2493419" y="3943719"/>
              <a:ext cx="706837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 bwMode="auto">
            <a:xfrm rot="16200000" flipH="1">
              <a:off x="1945455" y="3770639"/>
              <a:ext cx="959278" cy="46860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 bwMode="auto">
            <a:xfrm flipV="1">
              <a:off x="1815911" y="4484579"/>
              <a:ext cx="843485" cy="35341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 bwMode="auto">
            <a:xfrm>
              <a:off x="1600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2743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2895600" y="36576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2514600" y="4267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2057400" y="33528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1676400" y="4648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1066800" y="3886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21" name="Group 72"/>
          <p:cNvGrpSpPr/>
          <p:nvPr/>
        </p:nvGrpSpPr>
        <p:grpSpPr>
          <a:xfrm>
            <a:off x="5459018" y="2781300"/>
            <a:ext cx="838200" cy="190500"/>
            <a:chOff x="6705600" y="2133600"/>
            <a:chExt cx="838200" cy="190500"/>
          </a:xfrm>
        </p:grpSpPr>
        <p:cxnSp>
          <p:nvCxnSpPr>
            <p:cNvPr id="67" name="Straight Arrow Connector 66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5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64" name="Rectangle 63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65" name="Isosceles Triangle 64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grpSp>
        <p:nvGrpSpPr>
          <p:cNvPr id="26" name="Group 73"/>
          <p:cNvGrpSpPr/>
          <p:nvPr/>
        </p:nvGrpSpPr>
        <p:grpSpPr>
          <a:xfrm rot="17696688">
            <a:off x="4319600" y="3601526"/>
            <a:ext cx="838200" cy="190500"/>
            <a:chOff x="6705600" y="2133600"/>
            <a:chExt cx="838200" cy="190500"/>
          </a:xfrm>
        </p:grpSpPr>
        <p:cxnSp>
          <p:nvCxnSpPr>
            <p:cNvPr id="75" name="Straight Arrow Connector 7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7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77" name="Rectangle 7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8" name="Isosceles Triangle 7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grpSp>
        <p:nvGrpSpPr>
          <p:cNvPr id="28" name="Group 78"/>
          <p:cNvGrpSpPr/>
          <p:nvPr/>
        </p:nvGrpSpPr>
        <p:grpSpPr>
          <a:xfrm rot="19876540">
            <a:off x="4702814" y="4034938"/>
            <a:ext cx="838200" cy="190500"/>
            <a:chOff x="6705600" y="2133600"/>
            <a:chExt cx="838200" cy="190500"/>
          </a:xfrm>
        </p:grpSpPr>
        <p:cxnSp>
          <p:nvCxnSpPr>
            <p:cNvPr id="80" name="Straight Arrow Connector 7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9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83" name="Isosceles Triangle 8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grpSp>
        <p:nvGrpSpPr>
          <p:cNvPr id="30" name="Group 83"/>
          <p:cNvGrpSpPr/>
          <p:nvPr/>
        </p:nvGrpSpPr>
        <p:grpSpPr>
          <a:xfrm rot="17696688">
            <a:off x="6319914" y="4744525"/>
            <a:ext cx="838200" cy="190500"/>
            <a:chOff x="6705600" y="2133600"/>
            <a:chExt cx="838200" cy="190500"/>
          </a:xfrm>
        </p:grpSpPr>
        <p:cxnSp>
          <p:nvCxnSpPr>
            <p:cNvPr id="85" name="Straight Arrow Connector 8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87" name="Rectangle 8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88" name="Isosceles Triangle 8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grpSp>
        <p:nvGrpSpPr>
          <p:cNvPr id="32" name="Group 88"/>
          <p:cNvGrpSpPr/>
          <p:nvPr/>
        </p:nvGrpSpPr>
        <p:grpSpPr>
          <a:xfrm rot="15609024">
            <a:off x="6424657" y="3534367"/>
            <a:ext cx="838200" cy="190500"/>
            <a:chOff x="6705600" y="2133600"/>
            <a:chExt cx="838200" cy="190500"/>
          </a:xfrm>
        </p:grpSpPr>
        <p:cxnSp>
          <p:nvCxnSpPr>
            <p:cNvPr id="90" name="Straight Arrow Connector 8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3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92" name="Rectangle 9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93" name="Isosceles Triangle 9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grpSp>
        <p:nvGrpSpPr>
          <p:cNvPr id="34" name="Group 93"/>
          <p:cNvGrpSpPr/>
          <p:nvPr/>
        </p:nvGrpSpPr>
        <p:grpSpPr>
          <a:xfrm rot="19150095">
            <a:off x="5651134" y="3298844"/>
            <a:ext cx="838200" cy="190500"/>
            <a:chOff x="6705600" y="2133600"/>
            <a:chExt cx="838200" cy="190500"/>
          </a:xfrm>
        </p:grpSpPr>
        <p:cxnSp>
          <p:nvCxnSpPr>
            <p:cNvPr id="95" name="Straight Arrow Connector 9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97" name="Rectangle 9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98" name="Isosceles Triangle 9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grpSp>
        <p:nvGrpSpPr>
          <p:cNvPr id="36" name="Group 98"/>
          <p:cNvGrpSpPr/>
          <p:nvPr/>
        </p:nvGrpSpPr>
        <p:grpSpPr>
          <a:xfrm rot="20073751">
            <a:off x="5535501" y="5429919"/>
            <a:ext cx="838200" cy="190500"/>
            <a:chOff x="6705600" y="2133600"/>
            <a:chExt cx="838200" cy="190500"/>
          </a:xfrm>
        </p:grpSpPr>
        <p:cxnSp>
          <p:nvCxnSpPr>
            <p:cNvPr id="100" name="Straight Arrow Connector 9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3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02" name="Rectangle 10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03" name="Isosceles Triangle 10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grpSp>
        <p:nvGrpSpPr>
          <p:cNvPr id="61" name="Group 103"/>
          <p:cNvGrpSpPr/>
          <p:nvPr/>
        </p:nvGrpSpPr>
        <p:grpSpPr>
          <a:xfrm rot="3044479">
            <a:off x="4187068" y="5146198"/>
            <a:ext cx="838200" cy="190500"/>
            <a:chOff x="6705600" y="2133600"/>
            <a:chExt cx="838200" cy="190500"/>
          </a:xfrm>
        </p:grpSpPr>
        <p:cxnSp>
          <p:nvCxnSpPr>
            <p:cNvPr id="105" name="Straight Arrow Connector 10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2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07" name="Rectangle 10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08" name="Isosceles Triangle 10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grpSp>
        <p:nvGrpSpPr>
          <p:cNvPr id="63" name="Group 108"/>
          <p:cNvGrpSpPr/>
          <p:nvPr/>
        </p:nvGrpSpPr>
        <p:grpSpPr>
          <a:xfrm rot="3953199">
            <a:off x="5755277" y="4364793"/>
            <a:ext cx="838200" cy="190500"/>
            <a:chOff x="6705600" y="2133600"/>
            <a:chExt cx="838200" cy="190500"/>
          </a:xfrm>
        </p:grpSpPr>
        <p:cxnSp>
          <p:nvCxnSpPr>
            <p:cNvPr id="110" name="Straight Arrow Connector 10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12" name="Rectangle 11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13" name="Isosceles Triangle 11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grpSp>
        <p:nvGrpSpPr>
          <p:cNvPr id="68" name="Group 113"/>
          <p:cNvGrpSpPr/>
          <p:nvPr/>
        </p:nvGrpSpPr>
        <p:grpSpPr>
          <a:xfrm rot="17428016">
            <a:off x="4956535" y="4583024"/>
            <a:ext cx="838200" cy="190500"/>
            <a:chOff x="6705600" y="2133600"/>
            <a:chExt cx="838200" cy="190500"/>
          </a:xfrm>
        </p:grpSpPr>
        <p:cxnSp>
          <p:nvCxnSpPr>
            <p:cNvPr id="115" name="Straight Arrow Connector 11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17" name="Rectangle 11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18" name="Isosceles Triangle 11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grpSp>
        <p:nvGrpSpPr>
          <p:cNvPr id="70" name="Group 118"/>
          <p:cNvGrpSpPr/>
          <p:nvPr/>
        </p:nvGrpSpPr>
        <p:grpSpPr>
          <a:xfrm flipH="1">
            <a:off x="5382818" y="3124200"/>
            <a:ext cx="838200" cy="190500"/>
            <a:chOff x="6705600" y="2133600"/>
            <a:chExt cx="838200" cy="190500"/>
          </a:xfrm>
        </p:grpSpPr>
        <p:cxnSp>
          <p:nvCxnSpPr>
            <p:cNvPr id="120" name="Straight Arrow Connector 11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22" name="Rectangle 12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23" name="Isosceles Triangle 12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grpSp>
        <p:nvGrpSpPr>
          <p:cNvPr id="72" name="Group 123"/>
          <p:cNvGrpSpPr/>
          <p:nvPr/>
        </p:nvGrpSpPr>
        <p:grpSpPr>
          <a:xfrm rot="17611685" flipH="1">
            <a:off x="4679393" y="3597268"/>
            <a:ext cx="838200" cy="190500"/>
            <a:chOff x="6705600" y="2133600"/>
            <a:chExt cx="838200" cy="190500"/>
          </a:xfrm>
        </p:grpSpPr>
        <p:cxnSp>
          <p:nvCxnSpPr>
            <p:cNvPr id="125" name="Straight Arrow Connector 12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3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27" name="Rectangle 12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28" name="Isosceles Triangle 12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grpSp>
        <p:nvGrpSpPr>
          <p:cNvPr id="74" name="Group 128"/>
          <p:cNvGrpSpPr/>
          <p:nvPr/>
        </p:nvGrpSpPr>
        <p:grpSpPr>
          <a:xfrm rot="19860717" flipH="1">
            <a:off x="4717384" y="4382175"/>
            <a:ext cx="838200" cy="190500"/>
            <a:chOff x="6705600" y="2133600"/>
            <a:chExt cx="838200" cy="190500"/>
          </a:xfrm>
        </p:grpSpPr>
        <p:cxnSp>
          <p:nvCxnSpPr>
            <p:cNvPr id="130" name="Straight Arrow Connector 12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32" name="Rectangle 13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3" name="Isosceles Triangle 13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grpSp>
        <p:nvGrpSpPr>
          <p:cNvPr id="79" name="Group 133"/>
          <p:cNvGrpSpPr/>
          <p:nvPr/>
        </p:nvGrpSpPr>
        <p:grpSpPr>
          <a:xfrm rot="2931521" flipH="1">
            <a:off x="4495458" y="4936663"/>
            <a:ext cx="838200" cy="190500"/>
            <a:chOff x="6705600" y="2133600"/>
            <a:chExt cx="838200" cy="190500"/>
          </a:xfrm>
        </p:grpSpPr>
        <p:cxnSp>
          <p:nvCxnSpPr>
            <p:cNvPr id="135" name="Straight Arrow Connector 13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8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37" name="Rectangle 13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8" name="Isosceles Triangle 13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grpSp>
        <p:nvGrpSpPr>
          <p:cNvPr id="84" name="Group 138"/>
          <p:cNvGrpSpPr/>
          <p:nvPr/>
        </p:nvGrpSpPr>
        <p:grpSpPr>
          <a:xfrm rot="17336772" flipH="1">
            <a:off x="5189882" y="4811429"/>
            <a:ext cx="838200" cy="190500"/>
            <a:chOff x="6705600" y="2133600"/>
            <a:chExt cx="838200" cy="190500"/>
          </a:xfrm>
        </p:grpSpPr>
        <p:cxnSp>
          <p:nvCxnSpPr>
            <p:cNvPr id="140" name="Straight Arrow Connector 13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42" name="Rectangle 14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3" name="Isosceles Triangle 14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grpSp>
        <p:nvGrpSpPr>
          <p:cNvPr id="89" name="Group 143"/>
          <p:cNvGrpSpPr/>
          <p:nvPr/>
        </p:nvGrpSpPr>
        <p:grpSpPr>
          <a:xfrm rot="19968762" flipH="1">
            <a:off x="5342282" y="5114936"/>
            <a:ext cx="838200" cy="190500"/>
            <a:chOff x="6705600" y="2133600"/>
            <a:chExt cx="838200" cy="190500"/>
          </a:xfrm>
        </p:grpSpPr>
        <p:cxnSp>
          <p:nvCxnSpPr>
            <p:cNvPr id="145" name="Straight Arrow Connector 14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9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47" name="Rectangle 14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8" name="Isosceles Triangle 14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grpSp>
        <p:nvGrpSpPr>
          <p:cNvPr id="94" name="Group 148"/>
          <p:cNvGrpSpPr/>
          <p:nvPr/>
        </p:nvGrpSpPr>
        <p:grpSpPr>
          <a:xfrm rot="4129500" flipH="1">
            <a:off x="5368399" y="4434220"/>
            <a:ext cx="838200" cy="190500"/>
            <a:chOff x="6705600" y="2133600"/>
            <a:chExt cx="838200" cy="190500"/>
          </a:xfrm>
        </p:grpSpPr>
        <p:cxnSp>
          <p:nvCxnSpPr>
            <p:cNvPr id="150" name="Straight Arrow Connector 14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9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52" name="Rectangle 15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3" name="Isosceles Triangle 15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grpSp>
        <p:nvGrpSpPr>
          <p:cNvPr id="99" name="Group 153"/>
          <p:cNvGrpSpPr/>
          <p:nvPr/>
        </p:nvGrpSpPr>
        <p:grpSpPr>
          <a:xfrm rot="15507997" flipH="1">
            <a:off x="6123448" y="3666971"/>
            <a:ext cx="838200" cy="190500"/>
            <a:chOff x="6705600" y="2133600"/>
            <a:chExt cx="838200" cy="190500"/>
          </a:xfrm>
        </p:grpSpPr>
        <p:cxnSp>
          <p:nvCxnSpPr>
            <p:cNvPr id="155" name="Straight Arrow Connector 15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57" name="Rectangle 15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8" name="Isosceles Triangle 15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grpSp>
        <p:nvGrpSpPr>
          <p:cNvPr id="104" name="Group 158"/>
          <p:cNvGrpSpPr/>
          <p:nvPr/>
        </p:nvGrpSpPr>
        <p:grpSpPr>
          <a:xfrm rot="17694349" flipH="1">
            <a:off x="6107306" y="4522675"/>
            <a:ext cx="838200" cy="190500"/>
            <a:chOff x="6705600" y="2133600"/>
            <a:chExt cx="838200" cy="190500"/>
          </a:xfrm>
        </p:grpSpPr>
        <p:cxnSp>
          <p:nvCxnSpPr>
            <p:cNvPr id="160" name="Straight Arrow Connector 15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0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62" name="Rectangle 16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3" name="Isosceles Triangle 16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grpSp>
        <p:nvGrpSpPr>
          <p:cNvPr id="109" name="Group 163"/>
          <p:cNvGrpSpPr/>
          <p:nvPr/>
        </p:nvGrpSpPr>
        <p:grpSpPr>
          <a:xfrm rot="19050061" flipH="1">
            <a:off x="5836204" y="3610912"/>
            <a:ext cx="838200" cy="190500"/>
            <a:chOff x="6705600" y="2133600"/>
            <a:chExt cx="838200" cy="190500"/>
          </a:xfrm>
        </p:grpSpPr>
        <p:cxnSp>
          <p:nvCxnSpPr>
            <p:cNvPr id="165" name="Straight Arrow Connector 16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1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67" name="Rectangle 16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8" name="Isosceles Triangle 16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sp>
        <p:nvSpPr>
          <p:cNvPr id="174" name="TextBox 173"/>
          <p:cNvSpPr txBox="1"/>
          <p:nvPr/>
        </p:nvSpPr>
        <p:spPr>
          <a:xfrm>
            <a:off x="1355127" y="1790700"/>
            <a:ext cx="1740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Compute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4315316" y="1790700"/>
            <a:ext cx="2542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Communicate</a:t>
            </a:r>
          </a:p>
        </p:txBody>
      </p:sp>
      <p:sp>
        <p:nvSpPr>
          <p:cNvPr id="176" name="U-Turn Arrow 175"/>
          <p:cNvSpPr/>
          <p:nvPr/>
        </p:nvSpPr>
        <p:spPr bwMode="auto">
          <a:xfrm rot="10800000">
            <a:off x="1371600" y="5867399"/>
            <a:ext cx="7010400" cy="609600"/>
          </a:xfrm>
          <a:prstGeom prst="uturnArrow">
            <a:avLst>
              <a:gd name="adj1" fmla="val 28507"/>
              <a:gd name="adj2" fmla="val 25000"/>
              <a:gd name="adj3" fmla="val 28326"/>
              <a:gd name="adj4" fmla="val 46309"/>
              <a:gd name="adj5" fmla="val 10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1182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675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7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7800"/>
          </a:xfrm>
        </p:spPr>
        <p:txBody>
          <a:bodyPr>
            <a:noAutofit/>
          </a:bodyPr>
          <a:lstStyle/>
          <a:p>
            <a:r>
              <a:rPr lang="en-US" sz="6000" dirty="0" smtClean="0">
                <a:latin typeface="Gill Sans Light"/>
                <a:cs typeface="Gill Sans Light"/>
              </a:rPr>
              <a:t>Graph-Parallel Systems</a:t>
            </a:r>
            <a:endParaRPr lang="en-US" sz="6000" dirty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Gill Sans Light"/>
                <a:cs typeface="Gill Sans Light"/>
              </a:rPr>
              <a:pPr/>
              <a:t>109</a:t>
            </a:fld>
            <a:endParaRPr lang="en-US" dirty="0">
              <a:solidFill>
                <a:prstClr val="black">
                  <a:tint val="75000"/>
                </a:prstClr>
              </a:solidFill>
              <a:latin typeface="Gill Sans Light"/>
              <a:cs typeface="Gill 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123047"/>
            <a:ext cx="3657600" cy="1338146"/>
          </a:xfrm>
          <a:prstGeom prst="rect">
            <a:avLst/>
          </a:prstGeom>
        </p:spPr>
      </p:pic>
      <p:pic>
        <p:nvPicPr>
          <p:cNvPr id="7" name="Picture 6" descr="ApacheGiraph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800" y="1828800"/>
            <a:ext cx="1600200" cy="19266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15767" y="2460040"/>
            <a:ext cx="2408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3366FF"/>
                </a:solidFill>
              </a:rPr>
              <a:t>P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F0000"/>
                </a:solidFill>
              </a:rPr>
              <a:t>r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ADA2C"/>
                </a:solidFill>
              </a:rPr>
              <a:t>e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3366FF"/>
                </a:solidFill>
              </a:rPr>
              <a:t>g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F0000"/>
                </a:solidFill>
              </a:rPr>
              <a:t>e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6B656"/>
                </a:solidFill>
              </a:rPr>
              <a:t>l</a:t>
            </a:r>
            <a:endParaRPr lang="en-US" sz="6000" dirty="0">
              <a:solidFill>
                <a:srgbClr val="8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2468" y="41148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latin typeface="Gill Sans Light"/>
                <a:cs typeface="Gill Sans Light"/>
              </a:rPr>
              <a:t>Exploit graph structure to achieve </a:t>
            </a:r>
            <a:r>
              <a:rPr lang="en-US" sz="4000" i="1" dirty="0" smtClean="0">
                <a:latin typeface="Gill Sans Light"/>
                <a:cs typeface="Gill Sans Light"/>
              </a:rPr>
              <a:t/>
            </a:r>
            <a:br>
              <a:rPr lang="en-US" sz="4000" i="1" dirty="0" smtClean="0">
                <a:latin typeface="Gill Sans Light"/>
                <a:cs typeface="Gill Sans Light"/>
              </a:rPr>
            </a:br>
            <a:r>
              <a:rPr lang="en-US" sz="40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orders</a:t>
            </a:r>
            <a:r>
              <a:rPr lang="en-US" sz="4000" i="1" dirty="0">
                <a:solidFill>
                  <a:srgbClr val="3366FF"/>
                </a:solidFill>
                <a:latin typeface="Gill Sans Light"/>
                <a:cs typeface="Gill Sans Light"/>
              </a:rPr>
              <a:t>-of-magnitude performance gains</a:t>
            </a:r>
            <a:r>
              <a:rPr lang="en-US" sz="4000" i="1" dirty="0">
                <a:latin typeface="Gill Sans Light"/>
                <a:cs typeface="Gill Sans Light"/>
              </a:rPr>
              <a:t> </a:t>
            </a:r>
            <a:r>
              <a:rPr lang="en-US" sz="4000" i="1" dirty="0" smtClean="0">
                <a:latin typeface="Gill Sans Light"/>
                <a:cs typeface="Gill Sans Light"/>
              </a:rPr>
              <a:t/>
            </a:r>
            <a:br>
              <a:rPr lang="en-US" sz="4000" i="1" dirty="0" smtClean="0">
                <a:latin typeface="Gill Sans Light"/>
                <a:cs typeface="Gill Sans Light"/>
              </a:rPr>
            </a:br>
            <a:r>
              <a:rPr lang="en-US" sz="4000" i="1" dirty="0" smtClean="0">
                <a:latin typeface="Gill Sans Light"/>
                <a:cs typeface="Gill Sans Light"/>
              </a:rPr>
              <a:t>over </a:t>
            </a:r>
            <a:r>
              <a:rPr lang="en-US" sz="4000" i="1" dirty="0">
                <a:latin typeface="Gill Sans Light"/>
                <a:cs typeface="Gill Sans Light"/>
              </a:rPr>
              <a:t>more general </a:t>
            </a:r>
            <a:r>
              <a:rPr lang="en-US" sz="4000" i="1" dirty="0" smtClean="0">
                <a:latin typeface="Gill Sans Light"/>
                <a:cs typeface="Gill Sans Light"/>
              </a:rPr>
              <a:t>data</a:t>
            </a:r>
            <a:r>
              <a:rPr lang="en-US" sz="4000" i="1" dirty="0">
                <a:latin typeface="Gill Sans Light"/>
                <a:cs typeface="Gill Sans Light"/>
              </a:rPr>
              <a:t>-parallel systems.</a:t>
            </a:r>
            <a:endParaRPr lang="en-US" sz="4000" i="1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821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7009"/>
            <a:ext cx="8229600" cy="1143000"/>
          </a:xfrm>
        </p:spPr>
        <p:txBody>
          <a:bodyPr/>
          <a:lstStyle/>
          <a:p>
            <a:r>
              <a:rPr lang="en-US" dirty="0" smtClean="0"/>
              <a:t>Limitations of the</a:t>
            </a:r>
            <a:br>
              <a:rPr lang="en-US" dirty="0" smtClean="0"/>
            </a:br>
            <a:r>
              <a:rPr lang="en-US" dirty="0" smtClean="0"/>
              <a:t>Low-Level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3817410"/>
          </a:xfrm>
        </p:spPr>
        <p:txBody>
          <a:bodyPr/>
          <a:lstStyle/>
          <a:p>
            <a:r>
              <a:rPr lang="en-US" dirty="0" smtClean="0"/>
              <a:t>Repeatedly address the </a:t>
            </a:r>
            <a:r>
              <a:rPr lang="en-US" dirty="0" smtClean="0">
                <a:solidFill>
                  <a:srgbClr val="3366FF"/>
                </a:solidFill>
              </a:rPr>
              <a:t>same system challenges</a:t>
            </a:r>
          </a:p>
          <a:p>
            <a:r>
              <a:rPr lang="en-US" dirty="0" smtClean="0"/>
              <a:t>Algorithm conflates </a:t>
            </a:r>
            <a:r>
              <a:rPr lang="en-US" dirty="0" smtClean="0">
                <a:solidFill>
                  <a:srgbClr val="3366FF"/>
                </a:solidFill>
              </a:rPr>
              <a:t>learning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3366FF"/>
                </a:solidFill>
              </a:rPr>
              <a:t>system</a:t>
            </a:r>
            <a:r>
              <a:rPr lang="en-US" dirty="0" smtClean="0"/>
              <a:t> logic</a:t>
            </a:r>
          </a:p>
          <a:p>
            <a:r>
              <a:rPr lang="en-US" dirty="0" smtClean="0"/>
              <a:t>Difficult to </a:t>
            </a:r>
            <a:r>
              <a:rPr lang="en-US" dirty="0" smtClean="0">
                <a:solidFill>
                  <a:srgbClr val="3366FF"/>
                </a:solidFill>
              </a:rPr>
              <a:t>debug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3366FF"/>
                </a:solidFill>
              </a:rPr>
              <a:t>extend</a:t>
            </a:r>
          </a:p>
          <a:p>
            <a:r>
              <a:rPr lang="en-US" dirty="0" smtClean="0"/>
              <a:t>Typically does not address issues at scale: </a:t>
            </a:r>
            <a:r>
              <a:rPr lang="en-US" dirty="0" smtClean="0">
                <a:solidFill>
                  <a:srgbClr val="3366FF"/>
                </a:solidFill>
              </a:rPr>
              <a:t>hardware failure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3366FF"/>
                </a:solidFill>
              </a:rPr>
              <a:t>stragglers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399" y="5334000"/>
            <a:ext cx="7239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smtClean="0">
                <a:latin typeface="Gill Sans Light"/>
                <a:cs typeface="Gill Sans Light"/>
              </a:rPr>
              <a:t>Months of tuning and engineering </a:t>
            </a:r>
            <a:br>
              <a:rPr lang="en-US" sz="3600" i="1" dirty="0" smtClean="0">
                <a:latin typeface="Gill Sans Light"/>
                <a:cs typeface="Gill Sans Light"/>
              </a:rPr>
            </a:br>
            <a:r>
              <a:rPr lang="en-US" sz="36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for one problem</a:t>
            </a:r>
            <a:r>
              <a:rPr lang="en-US" sz="3600" i="1" dirty="0" smtClean="0">
                <a:latin typeface="Gill Sans Light"/>
                <a:cs typeface="Gill Sans Light"/>
              </a:rPr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45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Shrinking Working Sets</a:t>
            </a:r>
            <a:endParaRPr lang="en-US" dirty="0"/>
          </a:p>
        </p:txBody>
      </p:sp>
      <p:grpSp>
        <p:nvGrpSpPr>
          <p:cNvPr id="4" name="Group 17"/>
          <p:cNvGrpSpPr/>
          <p:nvPr/>
        </p:nvGrpSpPr>
        <p:grpSpPr>
          <a:xfrm>
            <a:off x="228600" y="2044174"/>
            <a:ext cx="8549169" cy="4800600"/>
            <a:chOff x="457200" y="4343400"/>
            <a:chExt cx="8549169" cy="2514600"/>
          </a:xfrm>
        </p:grpSpPr>
        <p:graphicFrame>
          <p:nvGraphicFramePr>
            <p:cNvPr id="5" name="Content Placeholder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65483733"/>
                </p:ext>
              </p:extLst>
            </p:nvPr>
          </p:nvGraphicFramePr>
          <p:xfrm>
            <a:off x="457200" y="4343400"/>
            <a:ext cx="8305800" cy="2514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3282176" y="4415135"/>
              <a:ext cx="5724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600" b="1" dirty="0">
                  <a:solidFill>
                    <a:srgbClr val="C0504D"/>
                  </a:solidFill>
                  <a:latin typeface="Gill Sans Light"/>
                  <a:ea typeface="ＭＳ Ｐゴシック" charset="-128"/>
                  <a:cs typeface="Gill Sans Light"/>
                </a:rPr>
                <a:t>51% </a:t>
              </a:r>
              <a:r>
                <a:rPr lang="en-US" sz="3600" b="1" dirty="0" smtClean="0">
                  <a:solidFill>
                    <a:srgbClr val="C0504D"/>
                  </a:solidFill>
                  <a:latin typeface="Gill Sans Light"/>
                  <a:ea typeface="ＭＳ Ｐゴシック" charset="-128"/>
                  <a:cs typeface="Gill Sans Light"/>
                </a:rPr>
                <a:t>of vertices </a:t>
              </a:r>
              <a:r>
                <a:rPr lang="en-US" sz="3600" dirty="0" smtClean="0">
                  <a:solidFill>
                    <a:srgbClr val="C0504D"/>
                  </a:solidFill>
                  <a:latin typeface="Gill Sans Light"/>
                  <a:ea typeface="ＭＳ Ｐゴシック" charset="-128"/>
                  <a:cs typeface="Gill Sans Light"/>
                </a:rPr>
                <a:t>run only </a:t>
              </a:r>
              <a:r>
                <a:rPr lang="en-US" sz="3600" b="1" dirty="0" smtClean="0">
                  <a:solidFill>
                    <a:srgbClr val="C0504D"/>
                  </a:solidFill>
                  <a:latin typeface="Gill Sans Light"/>
                  <a:ea typeface="ＭＳ Ｐゴシック" charset="-128"/>
                  <a:cs typeface="Gill Sans Light"/>
                </a:rPr>
                <a:t>once</a:t>
              </a:r>
              <a:r>
                <a:rPr lang="en-US" sz="3600" b="1" dirty="0">
                  <a:solidFill>
                    <a:srgbClr val="C0504D"/>
                  </a:solidFill>
                  <a:latin typeface="Gill Sans Light"/>
                  <a:ea typeface="ＭＳ Ｐゴシック" charset="-128"/>
                  <a:cs typeface="Gill Sans Light"/>
                </a:rPr>
                <a:t>!</a:t>
              </a:r>
            </a:p>
          </p:txBody>
        </p:sp>
        <p:cxnSp>
          <p:nvCxnSpPr>
            <p:cNvPr id="7" name="Straight Arrow Connector 6"/>
            <p:cNvCxnSpPr>
              <a:stCxn id="6" idx="1"/>
              <a:endCxn id="8" idx="6"/>
            </p:cNvCxnSpPr>
            <p:nvPr/>
          </p:nvCxnSpPr>
          <p:spPr bwMode="auto">
            <a:xfrm flipH="1">
              <a:off x="2696165" y="4584412"/>
              <a:ext cx="586011" cy="75195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 bwMode="auto">
            <a:xfrm>
              <a:off x="2362200" y="4574969"/>
              <a:ext cx="333965" cy="169277"/>
            </a:xfrm>
            <a:prstGeom prst="ellipse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193610" y="1752600"/>
            <a:ext cx="3249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PageRank on Web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831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Gill Sans Light"/>
                <a:cs typeface="Gill Sans Light"/>
              </a:rPr>
              <a:t>The </a:t>
            </a:r>
            <a:r>
              <a:rPr lang="en-US" sz="4800" dirty="0" err="1" smtClean="0">
                <a:latin typeface="Gill Sans Light"/>
                <a:cs typeface="Gill Sans Light"/>
              </a:rPr>
              <a:t>GraphLab</a:t>
            </a:r>
            <a:r>
              <a:rPr lang="en-US" sz="4800" dirty="0" smtClean="0">
                <a:latin typeface="Gill Sans Light"/>
                <a:cs typeface="Gill Sans Light"/>
              </a:rPr>
              <a:t> (Pull) Abstraction</a:t>
            </a:r>
            <a:endParaRPr lang="en-US" sz="4800" dirty="0"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8600" y="1143000"/>
            <a:ext cx="84581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600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Vertex Programs directly </a:t>
            </a:r>
            <a:r>
              <a:rPr lang="en-US" sz="2600" b="1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access</a:t>
            </a:r>
            <a:r>
              <a:rPr lang="en-US" sz="2600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 adjacent vertices and edges</a:t>
            </a:r>
            <a:endParaRPr lang="en-US" sz="2600" b="1" dirty="0">
              <a:solidFill>
                <a:prstClr val="black"/>
              </a:solidFill>
              <a:latin typeface="Gill Sans Light"/>
              <a:ea typeface="ＭＳ Ｐゴシック" charset="-128"/>
              <a:cs typeface="Gill Sans Light"/>
            </a:endParaRPr>
          </a:p>
        </p:txBody>
      </p:sp>
      <p:sp>
        <p:nvSpPr>
          <p:cNvPr id="88" name="Freeform 87"/>
          <p:cNvSpPr/>
          <p:nvPr/>
        </p:nvSpPr>
        <p:spPr bwMode="auto">
          <a:xfrm>
            <a:off x="6110084" y="2012151"/>
            <a:ext cx="2957716" cy="2157334"/>
          </a:xfrm>
          <a:custGeom>
            <a:avLst/>
            <a:gdLst>
              <a:gd name="connsiteX0" fmla="*/ 1930400 w 3149600"/>
              <a:gd name="connsiteY0" fmla="*/ 159926 h 2455333"/>
              <a:gd name="connsiteX1" fmla="*/ 237067 w 3149600"/>
              <a:gd name="connsiteY1" fmla="*/ 193793 h 2455333"/>
              <a:gd name="connsiteX2" fmla="*/ 508000 w 3149600"/>
              <a:gd name="connsiteY2" fmla="*/ 1322682 h 2455333"/>
              <a:gd name="connsiteX3" fmla="*/ 993423 w 3149600"/>
              <a:gd name="connsiteY3" fmla="*/ 2304815 h 2455333"/>
              <a:gd name="connsiteX4" fmla="*/ 1569156 w 3149600"/>
              <a:gd name="connsiteY4" fmla="*/ 2225793 h 2455333"/>
              <a:gd name="connsiteX5" fmla="*/ 1919111 w 3149600"/>
              <a:gd name="connsiteY5" fmla="*/ 1175926 h 2455333"/>
              <a:gd name="connsiteX6" fmla="*/ 2291645 w 3149600"/>
              <a:gd name="connsiteY6" fmla="*/ 2135482 h 2455333"/>
              <a:gd name="connsiteX7" fmla="*/ 2889956 w 3149600"/>
              <a:gd name="connsiteY7" fmla="*/ 2304815 h 2455333"/>
              <a:gd name="connsiteX8" fmla="*/ 3081867 w 3149600"/>
              <a:gd name="connsiteY8" fmla="*/ 1841970 h 2455333"/>
              <a:gd name="connsiteX9" fmla="*/ 2483556 w 3149600"/>
              <a:gd name="connsiteY9" fmla="*/ 600193 h 2455333"/>
              <a:gd name="connsiteX10" fmla="*/ 1930400 w 3149600"/>
              <a:gd name="connsiteY10" fmla="*/ 159926 h 2455333"/>
              <a:gd name="connsiteX0" fmla="*/ 1969911 w 3155244"/>
              <a:gd name="connsiteY0" fmla="*/ 96426 h 2468033"/>
              <a:gd name="connsiteX1" fmla="*/ 242711 w 3155244"/>
              <a:gd name="connsiteY1" fmla="*/ 206493 h 2468033"/>
              <a:gd name="connsiteX2" fmla="*/ 513644 w 3155244"/>
              <a:gd name="connsiteY2" fmla="*/ 1335382 h 2468033"/>
              <a:gd name="connsiteX3" fmla="*/ 999067 w 3155244"/>
              <a:gd name="connsiteY3" fmla="*/ 2317515 h 2468033"/>
              <a:gd name="connsiteX4" fmla="*/ 1574800 w 3155244"/>
              <a:gd name="connsiteY4" fmla="*/ 2238493 h 2468033"/>
              <a:gd name="connsiteX5" fmla="*/ 1924755 w 3155244"/>
              <a:gd name="connsiteY5" fmla="*/ 1188626 h 2468033"/>
              <a:gd name="connsiteX6" fmla="*/ 2297289 w 3155244"/>
              <a:gd name="connsiteY6" fmla="*/ 2148182 h 2468033"/>
              <a:gd name="connsiteX7" fmla="*/ 2895600 w 3155244"/>
              <a:gd name="connsiteY7" fmla="*/ 2317515 h 2468033"/>
              <a:gd name="connsiteX8" fmla="*/ 3087511 w 3155244"/>
              <a:gd name="connsiteY8" fmla="*/ 1854670 h 2468033"/>
              <a:gd name="connsiteX9" fmla="*/ 2489200 w 3155244"/>
              <a:gd name="connsiteY9" fmla="*/ 612893 h 2468033"/>
              <a:gd name="connsiteX10" fmla="*/ 1969911 w 3155244"/>
              <a:gd name="connsiteY10" fmla="*/ 96426 h 2468033"/>
              <a:gd name="connsiteX0" fmla="*/ 1969911 w 3165592"/>
              <a:gd name="connsiteY0" fmla="*/ 96426 h 2468033"/>
              <a:gd name="connsiteX1" fmla="*/ 242711 w 3165592"/>
              <a:gd name="connsiteY1" fmla="*/ 206493 h 2468033"/>
              <a:gd name="connsiteX2" fmla="*/ 513644 w 3165592"/>
              <a:gd name="connsiteY2" fmla="*/ 1335382 h 2468033"/>
              <a:gd name="connsiteX3" fmla="*/ 999067 w 3165592"/>
              <a:gd name="connsiteY3" fmla="*/ 2317515 h 2468033"/>
              <a:gd name="connsiteX4" fmla="*/ 1574800 w 3165592"/>
              <a:gd name="connsiteY4" fmla="*/ 2238493 h 2468033"/>
              <a:gd name="connsiteX5" fmla="*/ 1924755 w 3165592"/>
              <a:gd name="connsiteY5" fmla="*/ 1188626 h 2468033"/>
              <a:gd name="connsiteX6" fmla="*/ 2297289 w 3165592"/>
              <a:gd name="connsiteY6" fmla="*/ 2148182 h 2468033"/>
              <a:gd name="connsiteX7" fmla="*/ 2895600 w 3165592"/>
              <a:gd name="connsiteY7" fmla="*/ 2317515 h 2468033"/>
              <a:gd name="connsiteX8" fmla="*/ 3087511 w 3165592"/>
              <a:gd name="connsiteY8" fmla="*/ 1854670 h 2468033"/>
              <a:gd name="connsiteX9" fmla="*/ 2427111 w 3165592"/>
              <a:gd name="connsiteY9" fmla="*/ 477426 h 2468033"/>
              <a:gd name="connsiteX10" fmla="*/ 1969911 w 3165592"/>
              <a:gd name="connsiteY10" fmla="*/ 96426 h 2468033"/>
              <a:gd name="connsiteX0" fmla="*/ 1881011 w 3152892"/>
              <a:gd name="connsiteY0" fmla="*/ 96426 h 2468033"/>
              <a:gd name="connsiteX1" fmla="*/ 230011 w 3152892"/>
              <a:gd name="connsiteY1" fmla="*/ 206493 h 2468033"/>
              <a:gd name="connsiteX2" fmla="*/ 500944 w 3152892"/>
              <a:gd name="connsiteY2" fmla="*/ 1335382 h 2468033"/>
              <a:gd name="connsiteX3" fmla="*/ 986367 w 3152892"/>
              <a:gd name="connsiteY3" fmla="*/ 2317515 h 2468033"/>
              <a:gd name="connsiteX4" fmla="*/ 1562100 w 3152892"/>
              <a:gd name="connsiteY4" fmla="*/ 2238493 h 2468033"/>
              <a:gd name="connsiteX5" fmla="*/ 1912055 w 3152892"/>
              <a:gd name="connsiteY5" fmla="*/ 1188626 h 2468033"/>
              <a:gd name="connsiteX6" fmla="*/ 2284589 w 3152892"/>
              <a:gd name="connsiteY6" fmla="*/ 2148182 h 2468033"/>
              <a:gd name="connsiteX7" fmla="*/ 2882900 w 3152892"/>
              <a:gd name="connsiteY7" fmla="*/ 2317515 h 2468033"/>
              <a:gd name="connsiteX8" fmla="*/ 3074811 w 3152892"/>
              <a:gd name="connsiteY8" fmla="*/ 1854670 h 2468033"/>
              <a:gd name="connsiteX9" fmla="*/ 2414411 w 3152892"/>
              <a:gd name="connsiteY9" fmla="*/ 477426 h 2468033"/>
              <a:gd name="connsiteX10" fmla="*/ 1881011 w 3152892"/>
              <a:gd name="connsiteY10" fmla="*/ 96426 h 2468033"/>
              <a:gd name="connsiteX0" fmla="*/ 1690511 w 2962392"/>
              <a:gd name="connsiteY0" fmla="*/ 83726 h 2455333"/>
              <a:gd name="connsiteX1" fmla="*/ 547511 w 2962392"/>
              <a:gd name="connsiteY1" fmla="*/ 159926 h 2455333"/>
              <a:gd name="connsiteX2" fmla="*/ 39511 w 2962392"/>
              <a:gd name="connsiteY2" fmla="*/ 193793 h 2455333"/>
              <a:gd name="connsiteX3" fmla="*/ 310444 w 2962392"/>
              <a:gd name="connsiteY3" fmla="*/ 1322682 h 2455333"/>
              <a:gd name="connsiteX4" fmla="*/ 795867 w 2962392"/>
              <a:gd name="connsiteY4" fmla="*/ 2304815 h 2455333"/>
              <a:gd name="connsiteX5" fmla="*/ 1371600 w 2962392"/>
              <a:gd name="connsiteY5" fmla="*/ 2225793 h 2455333"/>
              <a:gd name="connsiteX6" fmla="*/ 1721555 w 2962392"/>
              <a:gd name="connsiteY6" fmla="*/ 1175926 h 2455333"/>
              <a:gd name="connsiteX7" fmla="*/ 2094089 w 2962392"/>
              <a:gd name="connsiteY7" fmla="*/ 2135482 h 2455333"/>
              <a:gd name="connsiteX8" fmla="*/ 2692400 w 2962392"/>
              <a:gd name="connsiteY8" fmla="*/ 2304815 h 2455333"/>
              <a:gd name="connsiteX9" fmla="*/ 2884311 w 2962392"/>
              <a:gd name="connsiteY9" fmla="*/ 1841970 h 2455333"/>
              <a:gd name="connsiteX10" fmla="*/ 2223911 w 2962392"/>
              <a:gd name="connsiteY10" fmla="*/ 464726 h 2455333"/>
              <a:gd name="connsiteX11" fmla="*/ 1690511 w 2962392"/>
              <a:gd name="connsiteY11" fmla="*/ 83726 h 2455333"/>
              <a:gd name="connsiteX0" fmla="*/ 1690511 w 2962392"/>
              <a:gd name="connsiteY0" fmla="*/ 83726 h 2455333"/>
              <a:gd name="connsiteX1" fmla="*/ 547511 w 2962392"/>
              <a:gd name="connsiteY1" fmla="*/ 159926 h 2455333"/>
              <a:gd name="connsiteX2" fmla="*/ 39511 w 2962392"/>
              <a:gd name="connsiteY2" fmla="*/ 193793 h 2455333"/>
              <a:gd name="connsiteX3" fmla="*/ 310444 w 2962392"/>
              <a:gd name="connsiteY3" fmla="*/ 1322682 h 2455333"/>
              <a:gd name="connsiteX4" fmla="*/ 795867 w 2962392"/>
              <a:gd name="connsiteY4" fmla="*/ 2304815 h 2455333"/>
              <a:gd name="connsiteX5" fmla="*/ 1371600 w 2962392"/>
              <a:gd name="connsiteY5" fmla="*/ 2225793 h 2455333"/>
              <a:gd name="connsiteX6" fmla="*/ 1721555 w 2962392"/>
              <a:gd name="connsiteY6" fmla="*/ 1175926 h 2455333"/>
              <a:gd name="connsiteX7" fmla="*/ 2094089 w 2962392"/>
              <a:gd name="connsiteY7" fmla="*/ 2135482 h 2455333"/>
              <a:gd name="connsiteX8" fmla="*/ 2692400 w 2962392"/>
              <a:gd name="connsiteY8" fmla="*/ 2304815 h 2455333"/>
              <a:gd name="connsiteX9" fmla="*/ 2884311 w 2962392"/>
              <a:gd name="connsiteY9" fmla="*/ 1841970 h 2455333"/>
              <a:gd name="connsiteX10" fmla="*/ 2223911 w 2962392"/>
              <a:gd name="connsiteY10" fmla="*/ 464726 h 2455333"/>
              <a:gd name="connsiteX11" fmla="*/ 1690511 w 2962392"/>
              <a:gd name="connsiteY11" fmla="*/ 83726 h 2455333"/>
              <a:gd name="connsiteX0" fmla="*/ 1792111 w 3063992"/>
              <a:gd name="connsiteY0" fmla="*/ 50800 h 2422407"/>
              <a:gd name="connsiteX1" fmla="*/ 649111 w 3063992"/>
              <a:gd name="connsiteY1" fmla="*/ 127000 h 2422407"/>
              <a:gd name="connsiteX2" fmla="*/ 39511 w 3063992"/>
              <a:gd name="connsiteY2" fmla="*/ 279400 h 2422407"/>
              <a:gd name="connsiteX3" fmla="*/ 412044 w 3063992"/>
              <a:gd name="connsiteY3" fmla="*/ 1289756 h 2422407"/>
              <a:gd name="connsiteX4" fmla="*/ 897467 w 3063992"/>
              <a:gd name="connsiteY4" fmla="*/ 2271889 h 2422407"/>
              <a:gd name="connsiteX5" fmla="*/ 1473200 w 3063992"/>
              <a:gd name="connsiteY5" fmla="*/ 2192867 h 2422407"/>
              <a:gd name="connsiteX6" fmla="*/ 1823155 w 3063992"/>
              <a:gd name="connsiteY6" fmla="*/ 1143000 h 2422407"/>
              <a:gd name="connsiteX7" fmla="*/ 2195689 w 3063992"/>
              <a:gd name="connsiteY7" fmla="*/ 2102556 h 2422407"/>
              <a:gd name="connsiteX8" fmla="*/ 2794000 w 3063992"/>
              <a:gd name="connsiteY8" fmla="*/ 2271889 h 2422407"/>
              <a:gd name="connsiteX9" fmla="*/ 2985911 w 3063992"/>
              <a:gd name="connsiteY9" fmla="*/ 1809044 h 2422407"/>
              <a:gd name="connsiteX10" fmla="*/ 2325511 w 3063992"/>
              <a:gd name="connsiteY10" fmla="*/ 431800 h 2422407"/>
              <a:gd name="connsiteX11" fmla="*/ 1792111 w 3063992"/>
              <a:gd name="connsiteY11" fmla="*/ 50800 h 2422407"/>
              <a:gd name="connsiteX0" fmla="*/ 1715911 w 3063992"/>
              <a:gd name="connsiteY0" fmla="*/ 50800 h 2422407"/>
              <a:gd name="connsiteX1" fmla="*/ 649111 w 3063992"/>
              <a:gd name="connsiteY1" fmla="*/ 127000 h 2422407"/>
              <a:gd name="connsiteX2" fmla="*/ 39511 w 3063992"/>
              <a:gd name="connsiteY2" fmla="*/ 279400 h 2422407"/>
              <a:gd name="connsiteX3" fmla="*/ 412044 w 3063992"/>
              <a:gd name="connsiteY3" fmla="*/ 1289756 h 2422407"/>
              <a:gd name="connsiteX4" fmla="*/ 897467 w 3063992"/>
              <a:gd name="connsiteY4" fmla="*/ 2271889 h 2422407"/>
              <a:gd name="connsiteX5" fmla="*/ 1473200 w 3063992"/>
              <a:gd name="connsiteY5" fmla="*/ 2192867 h 2422407"/>
              <a:gd name="connsiteX6" fmla="*/ 1823155 w 3063992"/>
              <a:gd name="connsiteY6" fmla="*/ 1143000 h 2422407"/>
              <a:gd name="connsiteX7" fmla="*/ 2195689 w 3063992"/>
              <a:gd name="connsiteY7" fmla="*/ 2102556 h 2422407"/>
              <a:gd name="connsiteX8" fmla="*/ 2794000 w 3063992"/>
              <a:gd name="connsiteY8" fmla="*/ 2271889 h 2422407"/>
              <a:gd name="connsiteX9" fmla="*/ 2985911 w 3063992"/>
              <a:gd name="connsiteY9" fmla="*/ 1809044 h 2422407"/>
              <a:gd name="connsiteX10" fmla="*/ 2325511 w 3063992"/>
              <a:gd name="connsiteY10" fmla="*/ 431800 h 2422407"/>
              <a:gd name="connsiteX11" fmla="*/ 1715911 w 3063992"/>
              <a:gd name="connsiteY11" fmla="*/ 50800 h 2422407"/>
              <a:gd name="connsiteX0" fmla="*/ 1779411 w 3127492"/>
              <a:gd name="connsiteY0" fmla="*/ 38100 h 2409707"/>
              <a:gd name="connsiteX1" fmla="*/ 1093611 w 3127492"/>
              <a:gd name="connsiteY1" fmla="*/ 190500 h 2409707"/>
              <a:gd name="connsiteX2" fmla="*/ 103011 w 3127492"/>
              <a:gd name="connsiteY2" fmla="*/ 266700 h 2409707"/>
              <a:gd name="connsiteX3" fmla="*/ 475544 w 3127492"/>
              <a:gd name="connsiteY3" fmla="*/ 1277056 h 2409707"/>
              <a:gd name="connsiteX4" fmla="*/ 960967 w 3127492"/>
              <a:gd name="connsiteY4" fmla="*/ 2259189 h 2409707"/>
              <a:gd name="connsiteX5" fmla="*/ 1536700 w 3127492"/>
              <a:gd name="connsiteY5" fmla="*/ 2180167 h 2409707"/>
              <a:gd name="connsiteX6" fmla="*/ 1886655 w 3127492"/>
              <a:gd name="connsiteY6" fmla="*/ 1130300 h 2409707"/>
              <a:gd name="connsiteX7" fmla="*/ 2259189 w 3127492"/>
              <a:gd name="connsiteY7" fmla="*/ 2089856 h 2409707"/>
              <a:gd name="connsiteX8" fmla="*/ 2857500 w 3127492"/>
              <a:gd name="connsiteY8" fmla="*/ 2259189 h 2409707"/>
              <a:gd name="connsiteX9" fmla="*/ 3049411 w 3127492"/>
              <a:gd name="connsiteY9" fmla="*/ 1796344 h 2409707"/>
              <a:gd name="connsiteX10" fmla="*/ 2389011 w 3127492"/>
              <a:gd name="connsiteY10" fmla="*/ 419100 h 2409707"/>
              <a:gd name="connsiteX11" fmla="*/ 1779411 w 3127492"/>
              <a:gd name="connsiteY11" fmla="*/ 38100 h 2409707"/>
              <a:gd name="connsiteX0" fmla="*/ 1855611 w 3127492"/>
              <a:gd name="connsiteY0" fmla="*/ 38100 h 2333507"/>
              <a:gd name="connsiteX1" fmla="*/ 1093611 w 3127492"/>
              <a:gd name="connsiteY1" fmla="*/ 114300 h 2333507"/>
              <a:gd name="connsiteX2" fmla="*/ 103011 w 3127492"/>
              <a:gd name="connsiteY2" fmla="*/ 190500 h 2333507"/>
              <a:gd name="connsiteX3" fmla="*/ 475544 w 3127492"/>
              <a:gd name="connsiteY3" fmla="*/ 1200856 h 2333507"/>
              <a:gd name="connsiteX4" fmla="*/ 960967 w 3127492"/>
              <a:gd name="connsiteY4" fmla="*/ 2182989 h 2333507"/>
              <a:gd name="connsiteX5" fmla="*/ 1536700 w 3127492"/>
              <a:gd name="connsiteY5" fmla="*/ 2103967 h 2333507"/>
              <a:gd name="connsiteX6" fmla="*/ 1886655 w 3127492"/>
              <a:gd name="connsiteY6" fmla="*/ 1054100 h 2333507"/>
              <a:gd name="connsiteX7" fmla="*/ 2259189 w 3127492"/>
              <a:gd name="connsiteY7" fmla="*/ 2013656 h 2333507"/>
              <a:gd name="connsiteX8" fmla="*/ 2857500 w 3127492"/>
              <a:gd name="connsiteY8" fmla="*/ 2182989 h 2333507"/>
              <a:gd name="connsiteX9" fmla="*/ 3049411 w 3127492"/>
              <a:gd name="connsiteY9" fmla="*/ 1720144 h 2333507"/>
              <a:gd name="connsiteX10" fmla="*/ 2389011 w 3127492"/>
              <a:gd name="connsiteY10" fmla="*/ 342900 h 2333507"/>
              <a:gd name="connsiteX11" fmla="*/ 1855611 w 3127492"/>
              <a:gd name="connsiteY11" fmla="*/ 38100 h 2333507"/>
              <a:gd name="connsiteX0" fmla="*/ 1765300 w 3037181"/>
              <a:gd name="connsiteY0" fmla="*/ 38100 h 2374900"/>
              <a:gd name="connsiteX1" fmla="*/ 1003300 w 3037181"/>
              <a:gd name="connsiteY1" fmla="*/ 114300 h 2374900"/>
              <a:gd name="connsiteX2" fmla="*/ 12700 w 3037181"/>
              <a:gd name="connsiteY2" fmla="*/ 190500 h 2374900"/>
              <a:gd name="connsiteX3" fmla="*/ 1079500 w 3037181"/>
              <a:gd name="connsiteY3" fmla="*/ 952500 h 2374900"/>
              <a:gd name="connsiteX4" fmla="*/ 870656 w 3037181"/>
              <a:gd name="connsiteY4" fmla="*/ 2182989 h 2374900"/>
              <a:gd name="connsiteX5" fmla="*/ 1446389 w 3037181"/>
              <a:gd name="connsiteY5" fmla="*/ 2103967 h 2374900"/>
              <a:gd name="connsiteX6" fmla="*/ 1796344 w 3037181"/>
              <a:gd name="connsiteY6" fmla="*/ 1054100 h 2374900"/>
              <a:gd name="connsiteX7" fmla="*/ 2168878 w 3037181"/>
              <a:gd name="connsiteY7" fmla="*/ 2013656 h 2374900"/>
              <a:gd name="connsiteX8" fmla="*/ 2767189 w 3037181"/>
              <a:gd name="connsiteY8" fmla="*/ 2182989 h 2374900"/>
              <a:gd name="connsiteX9" fmla="*/ 2959100 w 3037181"/>
              <a:gd name="connsiteY9" fmla="*/ 1720144 h 2374900"/>
              <a:gd name="connsiteX10" fmla="*/ 2298700 w 3037181"/>
              <a:gd name="connsiteY10" fmla="*/ 342900 h 2374900"/>
              <a:gd name="connsiteX11" fmla="*/ 1765300 w 3037181"/>
              <a:gd name="connsiteY11" fmla="*/ 38100 h 2374900"/>
              <a:gd name="connsiteX0" fmla="*/ 1765300 w 3037181"/>
              <a:gd name="connsiteY0" fmla="*/ 38100 h 2239433"/>
              <a:gd name="connsiteX1" fmla="*/ 1003300 w 3037181"/>
              <a:gd name="connsiteY1" fmla="*/ 114300 h 2239433"/>
              <a:gd name="connsiteX2" fmla="*/ 12700 w 3037181"/>
              <a:gd name="connsiteY2" fmla="*/ 190500 h 2239433"/>
              <a:gd name="connsiteX3" fmla="*/ 1079500 w 3037181"/>
              <a:gd name="connsiteY3" fmla="*/ 952500 h 2239433"/>
              <a:gd name="connsiteX4" fmla="*/ 698500 w 3037181"/>
              <a:gd name="connsiteY4" fmla="*/ 1866899 h 2239433"/>
              <a:gd name="connsiteX5" fmla="*/ 1446389 w 3037181"/>
              <a:gd name="connsiteY5" fmla="*/ 2103967 h 2239433"/>
              <a:gd name="connsiteX6" fmla="*/ 1796344 w 3037181"/>
              <a:gd name="connsiteY6" fmla="*/ 1054100 h 2239433"/>
              <a:gd name="connsiteX7" fmla="*/ 2168878 w 3037181"/>
              <a:gd name="connsiteY7" fmla="*/ 2013656 h 2239433"/>
              <a:gd name="connsiteX8" fmla="*/ 2767189 w 3037181"/>
              <a:gd name="connsiteY8" fmla="*/ 2182989 h 2239433"/>
              <a:gd name="connsiteX9" fmla="*/ 2959100 w 3037181"/>
              <a:gd name="connsiteY9" fmla="*/ 1720144 h 2239433"/>
              <a:gd name="connsiteX10" fmla="*/ 2298700 w 3037181"/>
              <a:gd name="connsiteY10" fmla="*/ 342900 h 2239433"/>
              <a:gd name="connsiteX11" fmla="*/ 1765300 w 3037181"/>
              <a:gd name="connsiteY11" fmla="*/ 38100 h 2239433"/>
              <a:gd name="connsiteX0" fmla="*/ 1765300 w 3037181"/>
              <a:gd name="connsiteY0" fmla="*/ 38100 h 2231908"/>
              <a:gd name="connsiteX1" fmla="*/ 1003300 w 3037181"/>
              <a:gd name="connsiteY1" fmla="*/ 114300 h 2231908"/>
              <a:gd name="connsiteX2" fmla="*/ 12700 w 3037181"/>
              <a:gd name="connsiteY2" fmla="*/ 190500 h 2231908"/>
              <a:gd name="connsiteX3" fmla="*/ 1079500 w 3037181"/>
              <a:gd name="connsiteY3" fmla="*/ 952500 h 2231908"/>
              <a:gd name="connsiteX4" fmla="*/ 698500 w 3037181"/>
              <a:gd name="connsiteY4" fmla="*/ 1866899 h 2231908"/>
              <a:gd name="connsiteX5" fmla="*/ 1384300 w 3037181"/>
              <a:gd name="connsiteY5" fmla="*/ 2095500 h 2231908"/>
              <a:gd name="connsiteX6" fmla="*/ 1796344 w 3037181"/>
              <a:gd name="connsiteY6" fmla="*/ 1054100 h 2231908"/>
              <a:gd name="connsiteX7" fmla="*/ 2168878 w 3037181"/>
              <a:gd name="connsiteY7" fmla="*/ 2013656 h 2231908"/>
              <a:gd name="connsiteX8" fmla="*/ 2767189 w 3037181"/>
              <a:gd name="connsiteY8" fmla="*/ 2182989 h 2231908"/>
              <a:gd name="connsiteX9" fmla="*/ 2959100 w 3037181"/>
              <a:gd name="connsiteY9" fmla="*/ 1720144 h 2231908"/>
              <a:gd name="connsiteX10" fmla="*/ 2298700 w 3037181"/>
              <a:gd name="connsiteY10" fmla="*/ 342900 h 2231908"/>
              <a:gd name="connsiteX11" fmla="*/ 1765300 w 3037181"/>
              <a:gd name="connsiteY11" fmla="*/ 38100 h 2231908"/>
              <a:gd name="connsiteX0" fmla="*/ 1854200 w 3126081"/>
              <a:gd name="connsiteY0" fmla="*/ 38100 h 2231908"/>
              <a:gd name="connsiteX1" fmla="*/ 1092200 w 3126081"/>
              <a:gd name="connsiteY1" fmla="*/ 114300 h 2231908"/>
              <a:gd name="connsiteX2" fmla="*/ 101600 w 3126081"/>
              <a:gd name="connsiteY2" fmla="*/ 190500 h 2231908"/>
              <a:gd name="connsiteX3" fmla="*/ 177800 w 3126081"/>
              <a:gd name="connsiteY3" fmla="*/ 647700 h 2231908"/>
              <a:gd name="connsiteX4" fmla="*/ 1168400 w 3126081"/>
              <a:gd name="connsiteY4" fmla="*/ 952500 h 2231908"/>
              <a:gd name="connsiteX5" fmla="*/ 787400 w 3126081"/>
              <a:gd name="connsiteY5" fmla="*/ 1866899 h 2231908"/>
              <a:gd name="connsiteX6" fmla="*/ 1473200 w 3126081"/>
              <a:gd name="connsiteY6" fmla="*/ 2095500 h 2231908"/>
              <a:gd name="connsiteX7" fmla="*/ 1885244 w 3126081"/>
              <a:gd name="connsiteY7" fmla="*/ 1054100 h 2231908"/>
              <a:gd name="connsiteX8" fmla="*/ 2257778 w 3126081"/>
              <a:gd name="connsiteY8" fmla="*/ 2013656 h 2231908"/>
              <a:gd name="connsiteX9" fmla="*/ 2856089 w 3126081"/>
              <a:gd name="connsiteY9" fmla="*/ 2182989 h 2231908"/>
              <a:gd name="connsiteX10" fmla="*/ 3048000 w 3126081"/>
              <a:gd name="connsiteY10" fmla="*/ 1720144 h 2231908"/>
              <a:gd name="connsiteX11" fmla="*/ 2387600 w 3126081"/>
              <a:gd name="connsiteY11" fmla="*/ 342900 h 2231908"/>
              <a:gd name="connsiteX12" fmla="*/ 1854200 w 3126081"/>
              <a:gd name="connsiteY12" fmla="*/ 38100 h 2231908"/>
              <a:gd name="connsiteX0" fmla="*/ 1854200 w 3126081"/>
              <a:gd name="connsiteY0" fmla="*/ 38100 h 2231908"/>
              <a:gd name="connsiteX1" fmla="*/ 1092200 w 3126081"/>
              <a:gd name="connsiteY1" fmla="*/ 114300 h 2231908"/>
              <a:gd name="connsiteX2" fmla="*/ 101600 w 3126081"/>
              <a:gd name="connsiteY2" fmla="*/ 190500 h 2231908"/>
              <a:gd name="connsiteX3" fmla="*/ 177800 w 3126081"/>
              <a:gd name="connsiteY3" fmla="*/ 647700 h 2231908"/>
              <a:gd name="connsiteX4" fmla="*/ 1168400 w 3126081"/>
              <a:gd name="connsiteY4" fmla="*/ 952500 h 2231908"/>
              <a:gd name="connsiteX5" fmla="*/ 787400 w 3126081"/>
              <a:gd name="connsiteY5" fmla="*/ 1866899 h 2231908"/>
              <a:gd name="connsiteX6" fmla="*/ 1473200 w 3126081"/>
              <a:gd name="connsiteY6" fmla="*/ 2095500 h 2231908"/>
              <a:gd name="connsiteX7" fmla="*/ 1885244 w 3126081"/>
              <a:gd name="connsiteY7" fmla="*/ 1054100 h 2231908"/>
              <a:gd name="connsiteX8" fmla="*/ 2257778 w 3126081"/>
              <a:gd name="connsiteY8" fmla="*/ 2013656 h 2231908"/>
              <a:gd name="connsiteX9" fmla="*/ 2856089 w 3126081"/>
              <a:gd name="connsiteY9" fmla="*/ 2182989 h 2231908"/>
              <a:gd name="connsiteX10" fmla="*/ 3048000 w 3126081"/>
              <a:gd name="connsiteY10" fmla="*/ 1720144 h 2231908"/>
              <a:gd name="connsiteX11" fmla="*/ 2387600 w 3126081"/>
              <a:gd name="connsiteY11" fmla="*/ 342900 h 2231908"/>
              <a:gd name="connsiteX12" fmla="*/ 1854200 w 3126081"/>
              <a:gd name="connsiteY12" fmla="*/ 38100 h 2231908"/>
              <a:gd name="connsiteX0" fmla="*/ 1854200 w 3126081"/>
              <a:gd name="connsiteY0" fmla="*/ 51741 h 2245549"/>
              <a:gd name="connsiteX1" fmla="*/ 1092200 w 3126081"/>
              <a:gd name="connsiteY1" fmla="*/ 127941 h 2245549"/>
              <a:gd name="connsiteX2" fmla="*/ 101600 w 3126081"/>
              <a:gd name="connsiteY2" fmla="*/ 204141 h 2245549"/>
              <a:gd name="connsiteX3" fmla="*/ 177800 w 3126081"/>
              <a:gd name="connsiteY3" fmla="*/ 661341 h 2245549"/>
              <a:gd name="connsiteX4" fmla="*/ 1168400 w 3126081"/>
              <a:gd name="connsiteY4" fmla="*/ 966141 h 2245549"/>
              <a:gd name="connsiteX5" fmla="*/ 787400 w 3126081"/>
              <a:gd name="connsiteY5" fmla="*/ 1880540 h 2245549"/>
              <a:gd name="connsiteX6" fmla="*/ 1473200 w 3126081"/>
              <a:gd name="connsiteY6" fmla="*/ 2109141 h 2245549"/>
              <a:gd name="connsiteX7" fmla="*/ 1885244 w 3126081"/>
              <a:gd name="connsiteY7" fmla="*/ 1067741 h 2245549"/>
              <a:gd name="connsiteX8" fmla="*/ 2257778 w 3126081"/>
              <a:gd name="connsiteY8" fmla="*/ 2027297 h 2245549"/>
              <a:gd name="connsiteX9" fmla="*/ 2856089 w 3126081"/>
              <a:gd name="connsiteY9" fmla="*/ 2196630 h 2245549"/>
              <a:gd name="connsiteX10" fmla="*/ 3048000 w 3126081"/>
              <a:gd name="connsiteY10" fmla="*/ 1733785 h 2245549"/>
              <a:gd name="connsiteX11" fmla="*/ 2387600 w 3126081"/>
              <a:gd name="connsiteY11" fmla="*/ 280341 h 2245549"/>
              <a:gd name="connsiteX12" fmla="*/ 1854200 w 3126081"/>
              <a:gd name="connsiteY12" fmla="*/ 51741 h 2245549"/>
              <a:gd name="connsiteX0" fmla="*/ 1778000 w 3126081"/>
              <a:gd name="connsiteY0" fmla="*/ 25400 h 2295407"/>
              <a:gd name="connsiteX1" fmla="*/ 1092200 w 3126081"/>
              <a:gd name="connsiteY1" fmla="*/ 177799 h 2295407"/>
              <a:gd name="connsiteX2" fmla="*/ 101600 w 3126081"/>
              <a:gd name="connsiteY2" fmla="*/ 253999 h 2295407"/>
              <a:gd name="connsiteX3" fmla="*/ 177800 w 3126081"/>
              <a:gd name="connsiteY3" fmla="*/ 711199 h 2295407"/>
              <a:gd name="connsiteX4" fmla="*/ 1168400 w 3126081"/>
              <a:gd name="connsiteY4" fmla="*/ 1015999 h 2295407"/>
              <a:gd name="connsiteX5" fmla="*/ 787400 w 3126081"/>
              <a:gd name="connsiteY5" fmla="*/ 1930398 h 2295407"/>
              <a:gd name="connsiteX6" fmla="*/ 1473200 w 3126081"/>
              <a:gd name="connsiteY6" fmla="*/ 2158999 h 2295407"/>
              <a:gd name="connsiteX7" fmla="*/ 1885244 w 3126081"/>
              <a:gd name="connsiteY7" fmla="*/ 1117599 h 2295407"/>
              <a:gd name="connsiteX8" fmla="*/ 2257778 w 3126081"/>
              <a:gd name="connsiteY8" fmla="*/ 2077155 h 2295407"/>
              <a:gd name="connsiteX9" fmla="*/ 2856089 w 3126081"/>
              <a:gd name="connsiteY9" fmla="*/ 2246488 h 2295407"/>
              <a:gd name="connsiteX10" fmla="*/ 3048000 w 3126081"/>
              <a:gd name="connsiteY10" fmla="*/ 1783643 h 2295407"/>
              <a:gd name="connsiteX11" fmla="*/ 2387600 w 3126081"/>
              <a:gd name="connsiteY11" fmla="*/ 330199 h 2295407"/>
              <a:gd name="connsiteX12" fmla="*/ 1778000 w 3126081"/>
              <a:gd name="connsiteY12" fmla="*/ 25400 h 2295407"/>
              <a:gd name="connsiteX0" fmla="*/ 1778000 w 3126081"/>
              <a:gd name="connsiteY0" fmla="*/ 25400 h 2295407"/>
              <a:gd name="connsiteX1" fmla="*/ 1092200 w 3126081"/>
              <a:gd name="connsiteY1" fmla="*/ 177799 h 2295407"/>
              <a:gd name="connsiteX2" fmla="*/ 101600 w 3126081"/>
              <a:gd name="connsiteY2" fmla="*/ 253999 h 2295407"/>
              <a:gd name="connsiteX3" fmla="*/ 177800 w 3126081"/>
              <a:gd name="connsiteY3" fmla="*/ 711199 h 2295407"/>
              <a:gd name="connsiteX4" fmla="*/ 1168400 w 3126081"/>
              <a:gd name="connsiteY4" fmla="*/ 1015999 h 2295407"/>
              <a:gd name="connsiteX5" fmla="*/ 787400 w 3126081"/>
              <a:gd name="connsiteY5" fmla="*/ 1930398 h 2295407"/>
              <a:gd name="connsiteX6" fmla="*/ 1473200 w 3126081"/>
              <a:gd name="connsiteY6" fmla="*/ 2158999 h 2295407"/>
              <a:gd name="connsiteX7" fmla="*/ 1885244 w 3126081"/>
              <a:gd name="connsiteY7" fmla="*/ 1117599 h 2295407"/>
              <a:gd name="connsiteX8" fmla="*/ 2257778 w 3126081"/>
              <a:gd name="connsiteY8" fmla="*/ 2077155 h 2295407"/>
              <a:gd name="connsiteX9" fmla="*/ 2856089 w 3126081"/>
              <a:gd name="connsiteY9" fmla="*/ 2246488 h 2295407"/>
              <a:gd name="connsiteX10" fmla="*/ 3048000 w 3126081"/>
              <a:gd name="connsiteY10" fmla="*/ 1783643 h 2295407"/>
              <a:gd name="connsiteX11" fmla="*/ 2387600 w 3126081"/>
              <a:gd name="connsiteY11" fmla="*/ 330199 h 2295407"/>
              <a:gd name="connsiteX12" fmla="*/ 1778000 w 3126081"/>
              <a:gd name="connsiteY12" fmla="*/ 25400 h 2295407"/>
              <a:gd name="connsiteX0" fmla="*/ 1798931 w 3147012"/>
              <a:gd name="connsiteY0" fmla="*/ 25400 h 2295407"/>
              <a:gd name="connsiteX1" fmla="*/ 1113131 w 3147012"/>
              <a:gd name="connsiteY1" fmla="*/ 177799 h 2295407"/>
              <a:gd name="connsiteX2" fmla="*/ 122531 w 3147012"/>
              <a:gd name="connsiteY2" fmla="*/ 253999 h 2295407"/>
              <a:gd name="connsiteX3" fmla="*/ 198731 w 3147012"/>
              <a:gd name="connsiteY3" fmla="*/ 711199 h 2295407"/>
              <a:gd name="connsiteX4" fmla="*/ 1189331 w 3147012"/>
              <a:gd name="connsiteY4" fmla="*/ 1015999 h 2295407"/>
              <a:gd name="connsiteX5" fmla="*/ 808331 w 3147012"/>
              <a:gd name="connsiteY5" fmla="*/ 1930398 h 2295407"/>
              <a:gd name="connsiteX6" fmla="*/ 1494131 w 3147012"/>
              <a:gd name="connsiteY6" fmla="*/ 2158999 h 2295407"/>
              <a:gd name="connsiteX7" fmla="*/ 1906175 w 3147012"/>
              <a:gd name="connsiteY7" fmla="*/ 1117599 h 2295407"/>
              <a:gd name="connsiteX8" fmla="*/ 2278709 w 3147012"/>
              <a:gd name="connsiteY8" fmla="*/ 2077155 h 2295407"/>
              <a:gd name="connsiteX9" fmla="*/ 2877020 w 3147012"/>
              <a:gd name="connsiteY9" fmla="*/ 2246488 h 2295407"/>
              <a:gd name="connsiteX10" fmla="*/ 3068931 w 3147012"/>
              <a:gd name="connsiteY10" fmla="*/ 1783643 h 2295407"/>
              <a:gd name="connsiteX11" fmla="*/ 2408531 w 3147012"/>
              <a:gd name="connsiteY11" fmla="*/ 330199 h 2295407"/>
              <a:gd name="connsiteX12" fmla="*/ 1798931 w 3147012"/>
              <a:gd name="connsiteY12" fmla="*/ 25400 h 2295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7012" h="2295407">
                <a:moveTo>
                  <a:pt x="1798931" y="25400"/>
                </a:moveTo>
                <a:cubicBezTo>
                  <a:pt x="1583031" y="0"/>
                  <a:pt x="1467320" y="173566"/>
                  <a:pt x="1113131" y="177799"/>
                </a:cubicBezTo>
                <a:cubicBezTo>
                  <a:pt x="837964" y="196143"/>
                  <a:pt x="332081" y="76199"/>
                  <a:pt x="122531" y="253999"/>
                </a:cubicBezTo>
                <a:cubicBezTo>
                  <a:pt x="0" y="433210"/>
                  <a:pt x="20931" y="584199"/>
                  <a:pt x="198731" y="711199"/>
                </a:cubicBezTo>
                <a:cubicBezTo>
                  <a:pt x="376531" y="838199"/>
                  <a:pt x="1087731" y="812799"/>
                  <a:pt x="1189331" y="1015999"/>
                </a:cubicBezTo>
                <a:cubicBezTo>
                  <a:pt x="1290931" y="1219199"/>
                  <a:pt x="757531" y="1739898"/>
                  <a:pt x="808331" y="1930398"/>
                </a:cubicBezTo>
                <a:cubicBezTo>
                  <a:pt x="859131" y="2120898"/>
                  <a:pt x="1311157" y="2294465"/>
                  <a:pt x="1494131" y="2158999"/>
                </a:cubicBezTo>
                <a:cubicBezTo>
                  <a:pt x="1677105" y="2023533"/>
                  <a:pt x="1775412" y="1131240"/>
                  <a:pt x="1906175" y="1117599"/>
                </a:cubicBezTo>
                <a:cubicBezTo>
                  <a:pt x="2036938" y="1103958"/>
                  <a:pt x="2116902" y="1889007"/>
                  <a:pt x="2278709" y="2077155"/>
                </a:cubicBezTo>
                <a:cubicBezTo>
                  <a:pt x="2440516" y="2265303"/>
                  <a:pt x="2745316" y="2295407"/>
                  <a:pt x="2877020" y="2246488"/>
                </a:cubicBezTo>
                <a:cubicBezTo>
                  <a:pt x="3008724" y="2197569"/>
                  <a:pt x="3147012" y="2103024"/>
                  <a:pt x="3068931" y="1783643"/>
                </a:cubicBezTo>
                <a:cubicBezTo>
                  <a:pt x="2990850" y="1464262"/>
                  <a:pt x="2620198" y="623240"/>
                  <a:pt x="2408531" y="330199"/>
                </a:cubicBezTo>
                <a:cubicBezTo>
                  <a:pt x="2196864" y="37158"/>
                  <a:pt x="2014831" y="50800"/>
                  <a:pt x="1798931" y="25400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smtClean="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7585958" y="2107639"/>
            <a:ext cx="644548" cy="64454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smtClean="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2400" y="1910239"/>
            <a:ext cx="5791200" cy="2954655"/>
          </a:xfrm>
          <a:prstGeom prst="rect">
            <a:avLst/>
          </a:prstGeom>
          <a:noFill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pPr defTabSz="914400"/>
            <a:r>
              <a:rPr lang="en-US" sz="2000" b="1" dirty="0" err="1" smtClean="0">
                <a:solidFill>
                  <a:prstClr val="black"/>
                </a:solidFill>
                <a:latin typeface="Consolas"/>
                <a:cs typeface="Consolas"/>
              </a:rPr>
              <a:t>GraphLab_PageRank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(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) </a:t>
            </a:r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pPr defTabSz="914400"/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// Compute sum over neighbors</a:t>
            </a:r>
            <a:endParaRPr lang="en-US" sz="2000" baseline="-250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 defTabSz="914400"/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total =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0</a:t>
            </a:r>
          </a:p>
          <a:p>
            <a:pPr defTabSz="914400"/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b="1" dirty="0" err="1" smtClean="0">
                <a:solidFill>
                  <a:prstClr val="black"/>
                </a:solidFill>
                <a:latin typeface="Consolas"/>
                <a:cs typeface="Consolas"/>
              </a:rPr>
              <a:t>foreach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( j </a:t>
            </a:r>
            <a:r>
              <a:rPr lang="en-US" sz="2000" b="1" dirty="0" smtClean="0">
                <a:solidFill>
                  <a:prstClr val="black"/>
                </a:solidFill>
                <a:latin typeface="Consolas"/>
                <a:cs typeface="Consolas"/>
              </a:rPr>
              <a:t>in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neighbors(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)): </a:t>
            </a:r>
          </a:p>
          <a:p>
            <a:pPr defTabSz="914400"/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  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total =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total + R[j] * 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w</a:t>
            </a:r>
            <a:r>
              <a:rPr lang="en-US" sz="2000" baseline="-25000" dirty="0" err="1" smtClean="0">
                <a:solidFill>
                  <a:prstClr val="black"/>
                </a:solidFill>
                <a:latin typeface="Consolas"/>
                <a:cs typeface="Consolas"/>
              </a:rPr>
              <a:t>ji</a:t>
            </a:r>
            <a:endParaRPr lang="en-US" sz="20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 defTabSz="914400"/>
            <a:endParaRPr lang="en-US" sz="2000" dirty="0" smtClean="0">
              <a:solidFill>
                <a:srgbClr val="008000"/>
              </a:solidFill>
              <a:latin typeface="Consolas"/>
              <a:cs typeface="Consolas"/>
            </a:endParaRPr>
          </a:p>
          <a:p>
            <a:pPr defTabSz="914400"/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smtClean="0">
                <a:solidFill>
                  <a:srgbClr val="008000"/>
                </a:solidFill>
                <a:latin typeface="Consolas"/>
                <a:cs typeface="Consolas"/>
              </a:rPr>
              <a:t> // Update the PageRank</a:t>
            </a:r>
            <a:endParaRPr lang="en-US" sz="2000" dirty="0" smtClean="0">
              <a:solidFill>
                <a:prstClr val="black"/>
              </a:solidFill>
              <a:latin typeface="Consolas"/>
              <a:cs typeface="Consolas"/>
            </a:endParaRPr>
          </a:p>
          <a:p>
            <a:pPr defTabSz="914400"/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R[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] = 0.15 + total </a:t>
            </a:r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pPr defTabSz="914400"/>
            <a:endParaRPr lang="en-US" sz="2000" i="1" dirty="0" smtClean="0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496500" y="1899426"/>
            <a:ext cx="2261413" cy="1769710"/>
            <a:chOff x="6496500" y="1730447"/>
            <a:chExt cx="2261413" cy="1769710"/>
          </a:xfrm>
        </p:grpSpPr>
        <p:sp>
          <p:nvSpPr>
            <p:cNvPr id="6" name="TextBox 5"/>
            <p:cNvSpPr txBox="1"/>
            <p:nvPr/>
          </p:nvSpPr>
          <p:spPr>
            <a:xfrm>
              <a:off x="6496500" y="1730447"/>
              <a:ext cx="123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2000" b="1" dirty="0" smtClean="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rPr>
                <a:t>R[4] * w</a:t>
              </a:r>
              <a:r>
                <a:rPr lang="en-US" sz="2000" b="1" baseline="-25000" dirty="0" smtClean="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rPr>
                <a:t>41</a:t>
              </a:r>
              <a:endParaRPr lang="en-US" sz="2000" b="1" baseline="-25000" dirty="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 rot="17505833">
              <a:off x="6658041" y="2681984"/>
              <a:ext cx="123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2000" b="1" dirty="0" smtClean="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rPr>
                <a:t>R[3] * w</a:t>
              </a:r>
              <a:r>
                <a:rPr lang="en-US" sz="2000" b="1" baseline="-25000" dirty="0" smtClean="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rPr>
                <a:t>31</a:t>
              </a:r>
              <a:endParaRPr lang="en-US" sz="2000" b="1" baseline="-25000" dirty="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3967539">
              <a:off x="7939740" y="2633167"/>
              <a:ext cx="123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2000" b="1" dirty="0" smtClean="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rPr>
                <a:t>R[2] * w</a:t>
              </a:r>
              <a:r>
                <a:rPr lang="en-US" sz="2000" b="1" baseline="-25000" dirty="0" smtClean="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rPr>
                <a:t>21</a:t>
              </a:r>
              <a:endParaRPr lang="en-US" sz="2000" b="1" baseline="-25000" dirty="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69385" y="2196509"/>
              <a:ext cx="38985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3200" b="1" dirty="0" smtClean="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rPr>
                <a:t>+</a:t>
              </a:r>
              <a:endParaRPr lang="en-US" sz="3200" b="1" dirty="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745162" y="2696608"/>
              <a:ext cx="38985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3200" b="1" dirty="0" smtClean="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rPr>
                <a:t>+</a:t>
              </a:r>
              <a:endParaRPr lang="en-US" sz="3200" b="1" dirty="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</p:grpSp>
      <p:cxnSp>
        <p:nvCxnSpPr>
          <p:cNvPr id="91" name="Straight Arrow Connector 90"/>
          <p:cNvCxnSpPr>
            <a:stCxn id="97" idx="6"/>
            <a:endCxn id="98" idx="2"/>
          </p:cNvCxnSpPr>
          <p:nvPr/>
        </p:nvCxnSpPr>
        <p:spPr bwMode="auto">
          <a:xfrm>
            <a:off x="6708669" y="2435311"/>
            <a:ext cx="1027832" cy="149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02" idx="0"/>
            <a:endCxn id="97" idx="3"/>
          </p:cNvCxnSpPr>
          <p:nvPr/>
        </p:nvCxnSpPr>
        <p:spPr bwMode="auto">
          <a:xfrm flipV="1">
            <a:off x="6174191" y="2565728"/>
            <a:ext cx="219620" cy="100324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3" name="Straight Arrow Connector 92"/>
          <p:cNvCxnSpPr>
            <a:stCxn id="104" idx="1"/>
            <a:endCxn id="98" idx="5"/>
          </p:cNvCxnSpPr>
          <p:nvPr/>
        </p:nvCxnSpPr>
        <p:spPr bwMode="auto">
          <a:xfrm rot="16200000" flipV="1">
            <a:off x="7744806" y="2872281"/>
            <a:ext cx="1057262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4" name="Straight Arrow Connector 93"/>
          <p:cNvCxnSpPr>
            <a:stCxn id="103" idx="7"/>
            <a:endCxn id="98" idx="3"/>
          </p:cNvCxnSpPr>
          <p:nvPr/>
        </p:nvCxnSpPr>
        <p:spPr bwMode="auto">
          <a:xfrm rot="5400000" flipH="1" flipV="1">
            <a:off x="7046450" y="2878920"/>
            <a:ext cx="1057262" cy="430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5" name="Straight Arrow Connector 94"/>
          <p:cNvCxnSpPr>
            <a:stCxn id="103" idx="1"/>
            <a:endCxn id="97" idx="5"/>
          </p:cNvCxnSpPr>
          <p:nvPr/>
        </p:nvCxnSpPr>
        <p:spPr bwMode="auto">
          <a:xfrm rot="16200000" flipV="1">
            <a:off x="6348096" y="2872281"/>
            <a:ext cx="1057262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97" name="Oval 96"/>
          <p:cNvSpPr/>
          <p:nvPr/>
        </p:nvSpPr>
        <p:spPr bwMode="auto">
          <a:xfrm>
            <a:off x="6339791" y="2250872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4</a:t>
            </a:r>
          </a:p>
        </p:txBody>
      </p:sp>
      <p:sp>
        <p:nvSpPr>
          <p:cNvPr id="98" name="Oval 97"/>
          <p:cNvSpPr/>
          <p:nvPr/>
        </p:nvSpPr>
        <p:spPr bwMode="auto">
          <a:xfrm>
            <a:off x="7736501" y="2250872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1</a:t>
            </a:r>
            <a:endParaRPr lang="en-US" sz="2400" dirty="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0" name="Oval 99"/>
          <p:cNvSpPr/>
          <p:nvPr/>
        </p:nvSpPr>
        <p:spPr bwMode="auto">
          <a:xfrm>
            <a:off x="6339790" y="4753102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1" name="Oval 100"/>
          <p:cNvSpPr/>
          <p:nvPr/>
        </p:nvSpPr>
        <p:spPr bwMode="auto">
          <a:xfrm>
            <a:off x="7736501" y="4753102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2" name="Oval 4"/>
          <p:cNvSpPr/>
          <p:nvPr/>
        </p:nvSpPr>
        <p:spPr bwMode="auto">
          <a:xfrm>
            <a:off x="5989752" y="3568970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7044784" y="3568970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3</a:t>
            </a:r>
          </a:p>
        </p:txBody>
      </p:sp>
      <p:sp>
        <p:nvSpPr>
          <p:cNvPr id="104" name="Oval 103"/>
          <p:cNvSpPr/>
          <p:nvPr/>
        </p:nvSpPr>
        <p:spPr bwMode="auto">
          <a:xfrm>
            <a:off x="8441494" y="3568970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2</a:t>
            </a:r>
          </a:p>
        </p:txBody>
      </p:sp>
      <p:cxnSp>
        <p:nvCxnSpPr>
          <p:cNvPr id="106" name="Straight Arrow Connector 105"/>
          <p:cNvCxnSpPr>
            <a:stCxn id="100" idx="6"/>
            <a:endCxn id="101" idx="2"/>
          </p:cNvCxnSpPr>
          <p:nvPr/>
        </p:nvCxnSpPr>
        <p:spPr bwMode="auto">
          <a:xfrm>
            <a:off x="6708668" y="4937541"/>
            <a:ext cx="1027833" cy="134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106"/>
          <p:cNvCxnSpPr>
            <a:stCxn id="100" idx="1"/>
            <a:endCxn id="102" idx="4"/>
          </p:cNvCxnSpPr>
          <p:nvPr/>
        </p:nvCxnSpPr>
        <p:spPr bwMode="auto">
          <a:xfrm flipH="1" flipV="1">
            <a:off x="6174191" y="3937847"/>
            <a:ext cx="219620" cy="86927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8" name="Straight Arrow Connector 107"/>
          <p:cNvCxnSpPr>
            <a:stCxn id="101" idx="7"/>
            <a:endCxn id="104" idx="3"/>
          </p:cNvCxnSpPr>
          <p:nvPr/>
        </p:nvCxnSpPr>
        <p:spPr bwMode="auto">
          <a:xfrm rot="5400000" flipH="1" flipV="1">
            <a:off x="7811789" y="4123397"/>
            <a:ext cx="923296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9" name="Straight Arrow Connector 108"/>
          <p:cNvCxnSpPr>
            <a:stCxn id="101" idx="1"/>
            <a:endCxn id="103" idx="5"/>
          </p:cNvCxnSpPr>
          <p:nvPr/>
        </p:nvCxnSpPr>
        <p:spPr bwMode="auto">
          <a:xfrm rot="16200000" flipV="1">
            <a:off x="7113434" y="4130035"/>
            <a:ext cx="923296" cy="430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0" name="Straight Arrow Connector 109"/>
          <p:cNvCxnSpPr>
            <a:stCxn id="100" idx="7"/>
            <a:endCxn id="103" idx="3"/>
          </p:cNvCxnSpPr>
          <p:nvPr/>
        </p:nvCxnSpPr>
        <p:spPr bwMode="auto">
          <a:xfrm rot="5400000" flipH="1" flipV="1">
            <a:off x="6415078" y="4123396"/>
            <a:ext cx="923296" cy="44415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grpSp>
        <p:nvGrpSpPr>
          <p:cNvPr id="39" name="Group 38"/>
          <p:cNvGrpSpPr/>
          <p:nvPr/>
        </p:nvGrpSpPr>
        <p:grpSpPr>
          <a:xfrm>
            <a:off x="152400" y="1910239"/>
            <a:ext cx="5791200" cy="3877985"/>
            <a:chOff x="152400" y="1910239"/>
            <a:chExt cx="5791200" cy="3877985"/>
          </a:xfrm>
        </p:grpSpPr>
        <p:sp>
          <p:nvSpPr>
            <p:cNvPr id="40" name="Rectangle 39"/>
            <p:cNvSpPr/>
            <p:nvPr/>
          </p:nvSpPr>
          <p:spPr>
            <a:xfrm>
              <a:off x="152400" y="1910239"/>
              <a:ext cx="5791200" cy="3877985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152400" y="1910239"/>
              <a:ext cx="5791200" cy="3877985"/>
              <a:chOff x="152400" y="1910239"/>
              <a:chExt cx="5791200" cy="3877985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457200" y="4734767"/>
                <a:ext cx="5257800" cy="980233"/>
              </a:xfrm>
              <a:prstGeom prst="roundRect">
                <a:avLst>
                  <a:gd name="adj" fmla="val 11037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52400" y="1910239"/>
                <a:ext cx="5791200" cy="3877985"/>
              </a:xfrm>
              <a:prstGeom prst="rect">
                <a:avLst/>
              </a:prstGeom>
              <a:noFill/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182880" tIns="91440" rIns="182880" bIns="91440" rtlCol="0">
                <a:spAutoFit/>
              </a:bodyPr>
              <a:lstStyle/>
              <a:p>
                <a:pPr defTabSz="914400"/>
                <a:r>
                  <a:rPr lang="en-US" sz="2000" b="1" dirty="0" err="1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GraphLab_PageRank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(</a:t>
                </a:r>
                <a:r>
                  <a:rPr lang="en-US" sz="2000" dirty="0" err="1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i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) </a:t>
                </a:r>
                <a:endParaRPr lang="en-US" sz="2000" dirty="0">
                  <a:solidFill>
                    <a:prstClr val="black"/>
                  </a:solidFill>
                  <a:latin typeface="Consolas"/>
                  <a:cs typeface="Consolas"/>
                </a:endParaRPr>
              </a:p>
              <a:p>
                <a:pPr defTabSz="914400"/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  </a:t>
                </a:r>
                <a:r>
                  <a:rPr lang="en-US" sz="2000" dirty="0">
                    <a:solidFill>
                      <a:srgbClr val="008000"/>
                    </a:solidFill>
                    <a:latin typeface="Consolas"/>
                    <a:cs typeface="Consolas"/>
                  </a:rPr>
                  <a:t>// Compute sum over neighbors</a:t>
                </a:r>
                <a:endParaRPr lang="en-US" sz="2000" baseline="-25000" dirty="0">
                  <a:solidFill>
                    <a:srgbClr val="008000"/>
                  </a:solidFill>
                  <a:latin typeface="Consolas"/>
                  <a:cs typeface="Consolas"/>
                </a:endParaRPr>
              </a:p>
              <a:p>
                <a:pPr defTabSz="914400"/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  </a:t>
                </a: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total = 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0</a:t>
                </a:r>
              </a:p>
              <a:p>
                <a:pPr defTabSz="914400"/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  </a:t>
                </a:r>
                <a:r>
                  <a:rPr lang="en-US" sz="2000" b="1" dirty="0" err="1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foreach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( j </a:t>
                </a:r>
                <a:r>
                  <a:rPr lang="en-US" sz="2000" b="1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in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 neighbors(</a:t>
                </a:r>
                <a:r>
                  <a:rPr lang="en-US" sz="2000" dirty="0" err="1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i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)): </a:t>
                </a:r>
              </a:p>
              <a:p>
                <a:pPr defTabSz="914400"/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    </a:t>
                </a: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total = 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total + R[j] * </a:t>
                </a:r>
                <a:r>
                  <a:rPr lang="en-US" sz="2000" dirty="0" err="1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w</a:t>
                </a:r>
                <a:r>
                  <a:rPr lang="en-US" sz="2000" baseline="-25000" dirty="0" err="1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ji</a:t>
                </a:r>
                <a:endParaRPr lang="en-US" sz="2000" dirty="0">
                  <a:solidFill>
                    <a:srgbClr val="008000"/>
                  </a:solidFill>
                  <a:latin typeface="Consolas"/>
                  <a:cs typeface="Consolas"/>
                </a:endParaRPr>
              </a:p>
              <a:p>
                <a:pPr defTabSz="914400"/>
                <a:endParaRPr lang="en-US" sz="2000" dirty="0" smtClean="0">
                  <a:solidFill>
                    <a:srgbClr val="008000"/>
                  </a:solidFill>
                  <a:latin typeface="Consolas"/>
                  <a:cs typeface="Consolas"/>
                </a:endParaRPr>
              </a:p>
              <a:p>
                <a:pPr defTabSz="914400"/>
                <a:r>
                  <a:rPr lang="en-US" sz="2000" dirty="0">
                    <a:solidFill>
                      <a:srgbClr val="008000"/>
                    </a:solidFill>
                    <a:latin typeface="Consolas"/>
                    <a:cs typeface="Consolas"/>
                  </a:rPr>
                  <a:t> </a:t>
                </a:r>
                <a:r>
                  <a:rPr lang="en-US" sz="2000" dirty="0" smtClean="0">
                    <a:solidFill>
                      <a:srgbClr val="008000"/>
                    </a:solidFill>
                    <a:latin typeface="Consolas"/>
                    <a:cs typeface="Consolas"/>
                  </a:rPr>
                  <a:t> // Update the PageRank</a:t>
                </a:r>
                <a:endParaRPr lang="en-US" sz="2000" dirty="0" smtClean="0">
                  <a:solidFill>
                    <a:prstClr val="black"/>
                  </a:solidFill>
                  <a:latin typeface="Consolas"/>
                  <a:cs typeface="Consolas"/>
                </a:endParaRPr>
              </a:p>
              <a:p>
                <a:pPr defTabSz="914400"/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  R[</a:t>
                </a:r>
                <a:r>
                  <a:rPr lang="en-US" sz="2000" dirty="0" err="1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i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] = 0.15 + total </a:t>
                </a:r>
                <a:endParaRPr lang="en-US" sz="2000" i="1" dirty="0" smtClean="0">
                  <a:solidFill>
                    <a:prstClr val="black"/>
                  </a:solidFill>
                  <a:latin typeface="Consolas"/>
                  <a:cs typeface="Consolas"/>
                </a:endParaRPr>
              </a:p>
              <a:p>
                <a:pPr defTabSz="914400"/>
                <a:endParaRPr lang="en-US" sz="2000" dirty="0" smtClean="0">
                  <a:solidFill>
                    <a:prstClr val="black"/>
                  </a:solidFill>
                  <a:latin typeface="Consolas"/>
                  <a:cs typeface="Consolas"/>
                </a:endParaRPr>
              </a:p>
              <a:p>
                <a:pPr defTabSz="914400"/>
                <a:r>
                  <a:rPr lang="en-US" sz="2000" dirty="0">
                    <a:solidFill>
                      <a:srgbClr val="008000"/>
                    </a:solidFill>
                    <a:latin typeface="Consolas"/>
                    <a:cs typeface="Consolas"/>
                  </a:rPr>
                  <a:t> </a:t>
                </a:r>
                <a:r>
                  <a:rPr lang="en-US" sz="2000" dirty="0" smtClean="0">
                    <a:solidFill>
                      <a:srgbClr val="008000"/>
                    </a:solidFill>
                    <a:latin typeface="Consolas"/>
                    <a:cs typeface="Consolas"/>
                  </a:rPr>
                  <a:t> /</a:t>
                </a:r>
                <a:r>
                  <a:rPr lang="en-US" sz="2000" dirty="0">
                    <a:solidFill>
                      <a:srgbClr val="008000"/>
                    </a:solidFill>
                    <a:latin typeface="Consolas"/>
                    <a:cs typeface="Consolas"/>
                  </a:rPr>
                  <a:t>/ </a:t>
                </a:r>
                <a:r>
                  <a:rPr lang="en-US" sz="2000" dirty="0" smtClean="0">
                    <a:solidFill>
                      <a:srgbClr val="008000"/>
                    </a:solidFill>
                    <a:latin typeface="Consolas"/>
                    <a:cs typeface="Consolas"/>
                  </a:rPr>
                  <a:t>Trigger neighbors to run again</a:t>
                </a:r>
                <a:endParaRPr lang="en-US" sz="2000" dirty="0">
                  <a:solidFill>
                    <a:prstClr val="black"/>
                  </a:solidFill>
                  <a:latin typeface="Consolas"/>
                  <a:cs typeface="Consolas"/>
                </a:endParaRPr>
              </a:p>
              <a:p>
                <a:pPr defTabSz="914400"/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  if R</a:t>
                </a: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[</a:t>
                </a:r>
                <a:r>
                  <a:rPr lang="en-US" sz="2000" dirty="0" err="1">
                    <a:solidFill>
                      <a:prstClr val="black"/>
                    </a:solidFill>
                    <a:latin typeface="Consolas"/>
                    <a:cs typeface="Consolas"/>
                  </a:rPr>
                  <a:t>i</a:t>
                </a: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] 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not converged then</a:t>
                </a:r>
              </a:p>
              <a:p>
                <a:pPr defTabSz="914400"/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 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  </a:t>
                </a:r>
                <a:r>
                  <a:rPr lang="en-US" sz="2000" b="1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signal </a:t>
                </a:r>
                <a:r>
                  <a:rPr lang="en-US" sz="2000" b="1" dirty="0" err="1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nbrsOf</a:t>
                </a:r>
                <a:r>
                  <a:rPr lang="en-US" sz="2000" b="1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(</a:t>
                </a:r>
                <a:r>
                  <a:rPr lang="en-US" sz="2000" b="1" dirty="0" err="1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i</a:t>
                </a:r>
                <a:r>
                  <a:rPr lang="en-US" sz="2000" b="1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) to be recomputed</a:t>
                </a:r>
                <a:endParaRPr lang="en-US" sz="2000" dirty="0">
                  <a:solidFill>
                    <a:srgbClr val="008000"/>
                  </a:solidFill>
                  <a:latin typeface="Consolas"/>
                  <a:cs typeface="Consolas"/>
                </a:endParaRPr>
              </a:p>
            </p:txBody>
          </p:sp>
        </p:grpSp>
      </p:grpSp>
      <p:sp>
        <p:nvSpPr>
          <p:cNvPr id="44" name="Rectangular Callout 43"/>
          <p:cNvSpPr/>
          <p:nvPr/>
        </p:nvSpPr>
        <p:spPr>
          <a:xfrm>
            <a:off x="533400" y="5943600"/>
            <a:ext cx="7315200" cy="685800"/>
          </a:xfrm>
          <a:prstGeom prst="wedgeRectCallout">
            <a:avLst>
              <a:gd name="adj1" fmla="val 13691"/>
              <a:gd name="adj2" fmla="val -8000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Trigger computation </a:t>
            </a:r>
            <a:r>
              <a:rPr lang="en-US" sz="2800" i="1" dirty="0" smtClean="0">
                <a:solidFill>
                  <a:prstClr val="white"/>
                </a:solidFill>
                <a:latin typeface="Gill Sans Light"/>
                <a:cs typeface="Gill Sans Light"/>
              </a:rPr>
              <a:t>only</a:t>
            </a:r>
            <a:r>
              <a:rPr lang="en-US" sz="2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 when necessary.</a:t>
            </a:r>
            <a:endParaRPr lang="en-US" sz="2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05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70"/>
    </mc:Choice>
    <mc:Fallback xmlns="">
      <p:transition xmlns:p14="http://schemas.microsoft.com/office/powerpoint/2010/main" spd="slow" advTm="3087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isy.jpg"/>
          <p:cNvPicPr>
            <a:picLocks noChangeAspect="1"/>
          </p:cNvPicPr>
          <p:nvPr/>
        </p:nvPicPr>
        <p:blipFill>
          <a:blip r:embed="rId6" cstate="print">
            <a:lum contrast="40000"/>
          </a:blip>
          <a:stretch>
            <a:fillRect/>
          </a:stretch>
        </p:blipFill>
        <p:spPr>
          <a:xfrm>
            <a:off x="664850" y="1219200"/>
            <a:ext cx="2878086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4850" y="3505200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Synthetic Noisy Image</a:t>
            </a:r>
            <a:endParaRPr lang="en-US" sz="2000" dirty="0">
              <a:latin typeface="Gill Sans Light"/>
              <a:cs typeface="Gill Sans Light"/>
            </a:endParaRPr>
          </a:p>
        </p:txBody>
      </p:sp>
      <p:grpSp>
        <p:nvGrpSpPr>
          <p:cNvPr id="3" name="Group 74"/>
          <p:cNvGrpSpPr/>
          <p:nvPr/>
        </p:nvGrpSpPr>
        <p:grpSpPr>
          <a:xfrm>
            <a:off x="741049" y="4324290"/>
            <a:ext cx="2840351" cy="1828800"/>
            <a:chOff x="1747838" y="4038600"/>
            <a:chExt cx="2366962" cy="1524002"/>
          </a:xfrm>
        </p:grpSpPr>
        <p:cxnSp>
          <p:nvCxnSpPr>
            <p:cNvPr id="57" name="Straight Connector 56"/>
            <p:cNvCxnSpPr>
              <a:stCxn id="8" idx="5"/>
              <a:endCxn id="47" idx="3"/>
            </p:cNvCxnSpPr>
            <p:nvPr/>
          </p:nvCxnSpPr>
          <p:spPr bwMode="auto">
            <a:xfrm rot="16200000" flipH="1">
              <a:off x="1985474" y="4195273"/>
              <a:ext cx="262079" cy="338976"/>
            </a:xfrm>
            <a:prstGeom prst="lin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/>
            <p:cNvCxnSpPr>
              <a:stCxn id="13" idx="5"/>
              <a:endCxn id="48" idx="3"/>
            </p:cNvCxnSpPr>
            <p:nvPr/>
          </p:nvCxnSpPr>
          <p:spPr bwMode="auto">
            <a:xfrm rot="16200000" flipH="1">
              <a:off x="2749855" y="4197654"/>
              <a:ext cx="262078" cy="334214"/>
            </a:xfrm>
            <a:prstGeom prst="lin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/>
            <p:cNvCxnSpPr>
              <a:stCxn id="16" idx="5"/>
              <a:endCxn id="55" idx="3"/>
            </p:cNvCxnSpPr>
            <p:nvPr/>
          </p:nvCxnSpPr>
          <p:spPr bwMode="auto">
            <a:xfrm rot="16200000" flipH="1">
              <a:off x="3511855" y="4197654"/>
              <a:ext cx="262078" cy="334214"/>
            </a:xfrm>
            <a:prstGeom prst="lin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/>
            <p:cNvCxnSpPr>
              <a:stCxn id="25" idx="5"/>
              <a:endCxn id="54" idx="3"/>
            </p:cNvCxnSpPr>
            <p:nvPr/>
          </p:nvCxnSpPr>
          <p:spPr bwMode="auto">
            <a:xfrm rot="16200000" flipH="1">
              <a:off x="3511855" y="4959654"/>
              <a:ext cx="262078" cy="334214"/>
            </a:xfrm>
            <a:prstGeom prst="lin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68"/>
            <p:cNvCxnSpPr>
              <a:stCxn id="22" idx="5"/>
              <a:endCxn id="53" idx="3"/>
            </p:cNvCxnSpPr>
            <p:nvPr/>
          </p:nvCxnSpPr>
          <p:spPr bwMode="auto">
            <a:xfrm rot="16200000" flipH="1">
              <a:off x="2752236" y="4962035"/>
              <a:ext cx="262078" cy="329452"/>
            </a:xfrm>
            <a:prstGeom prst="lin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/>
            <p:cNvCxnSpPr>
              <a:stCxn id="19" idx="5"/>
              <a:endCxn id="49" idx="3"/>
            </p:cNvCxnSpPr>
            <p:nvPr/>
          </p:nvCxnSpPr>
          <p:spPr bwMode="auto">
            <a:xfrm rot="16200000" flipH="1">
              <a:off x="1987855" y="4959654"/>
              <a:ext cx="262078" cy="334214"/>
            </a:xfrm>
            <a:prstGeom prst="lin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>
              <a:endCxn id="19" idx="6"/>
            </p:cNvCxnSpPr>
            <p:nvPr/>
          </p:nvCxnSpPr>
          <p:spPr bwMode="auto">
            <a:xfrm rot="10800000">
              <a:off x="1985962" y="4914900"/>
              <a:ext cx="2128838" cy="0"/>
            </a:xfrm>
            <a:prstGeom prst="lin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>
              <a:endCxn id="8" idx="4"/>
            </p:cNvCxnSpPr>
            <p:nvPr/>
          </p:nvCxnSpPr>
          <p:spPr bwMode="auto">
            <a:xfrm rot="16200000" flipV="1">
              <a:off x="1216819" y="4914900"/>
              <a:ext cx="1295402" cy="1"/>
            </a:xfrm>
            <a:prstGeom prst="lin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>
              <a:endCxn id="13" idx="4"/>
            </p:cNvCxnSpPr>
            <p:nvPr/>
          </p:nvCxnSpPr>
          <p:spPr bwMode="auto">
            <a:xfrm rot="16200000" flipV="1">
              <a:off x="1983582" y="4914899"/>
              <a:ext cx="1295400" cy="1"/>
            </a:xfrm>
            <a:prstGeom prst="lin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>
              <a:endCxn id="16" idx="4"/>
            </p:cNvCxnSpPr>
            <p:nvPr/>
          </p:nvCxnSpPr>
          <p:spPr bwMode="auto">
            <a:xfrm rot="16200000" flipV="1">
              <a:off x="2745582" y="4914899"/>
              <a:ext cx="1295400" cy="1"/>
            </a:xfrm>
            <a:prstGeom prst="lin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/>
            <p:cNvCxnSpPr>
              <a:endCxn id="8" idx="6"/>
            </p:cNvCxnSpPr>
            <p:nvPr/>
          </p:nvCxnSpPr>
          <p:spPr bwMode="auto">
            <a:xfrm rot="10800000">
              <a:off x="1981200" y="4152900"/>
              <a:ext cx="2133600" cy="0"/>
            </a:xfrm>
            <a:prstGeom prst="lin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Rectangle 6"/>
            <p:cNvSpPr/>
            <p:nvPr/>
          </p:nvSpPr>
          <p:spPr bwMode="auto">
            <a:xfrm>
              <a:off x="1752600" y="4419600"/>
              <a:ext cx="228600" cy="2285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747838" y="4038600"/>
              <a:ext cx="233362" cy="228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2133600" y="4038600"/>
              <a:ext cx="228600" cy="2285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519362" y="4419600"/>
              <a:ext cx="228600" cy="2285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2514600" y="4038600"/>
              <a:ext cx="233362" cy="228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900362" y="4038600"/>
              <a:ext cx="228600" cy="2285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3281362" y="4419600"/>
              <a:ext cx="228600" cy="2285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3276600" y="4038600"/>
              <a:ext cx="233362" cy="228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3662362" y="4038600"/>
              <a:ext cx="228600" cy="2285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757362" y="5181600"/>
              <a:ext cx="228600" cy="2285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1752600" y="4800600"/>
              <a:ext cx="233362" cy="228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138362" y="4800600"/>
              <a:ext cx="228600" cy="2285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524124" y="5181600"/>
              <a:ext cx="228600" cy="2285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2519362" y="4800600"/>
              <a:ext cx="233362" cy="228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2905124" y="4800600"/>
              <a:ext cx="228600" cy="2285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3281362" y="5181600"/>
              <a:ext cx="228600" cy="2285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3276600" y="4800600"/>
              <a:ext cx="233362" cy="228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3662362" y="4800600"/>
              <a:ext cx="228600" cy="2285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2133600" y="4419601"/>
              <a:ext cx="152401" cy="152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2895600" y="4419600"/>
              <a:ext cx="152401" cy="152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2133600" y="5181600"/>
              <a:ext cx="152401" cy="152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2895600" y="5181600"/>
              <a:ext cx="152401" cy="152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3657600" y="5181600"/>
              <a:ext cx="152401" cy="152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3657600" y="4419600"/>
              <a:ext cx="152401" cy="152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741050" y="6153090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Factor Graph</a:t>
            </a:r>
            <a:endParaRPr lang="en-US" sz="2000" dirty="0">
              <a:latin typeface="Gill Sans Light"/>
              <a:cs typeface="Gill Sans Light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114800" y="4562475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Vertex Updates</a:t>
            </a:r>
            <a:endParaRPr lang="en-US" sz="2000" dirty="0">
              <a:latin typeface="Gill Sans Light"/>
              <a:cs typeface="Gill Sans Light"/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7772400" y="1219200"/>
            <a:ext cx="1066800" cy="3240258"/>
          </a:xfrm>
          <a:prstGeom prst="rect">
            <a:avLst/>
          </a:prstGeom>
          <a:gradFill flip="none" rotWithShape="1">
            <a:gsLst>
              <a:gs pos="10000">
                <a:schemeClr val="bg1"/>
              </a:gs>
              <a:gs pos="90000">
                <a:schemeClr val="tx1"/>
              </a:gs>
            </a:gsLst>
            <a:lin ang="5400000" scaled="1"/>
            <a:tileRect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772400" y="1219200"/>
            <a:ext cx="106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Many</a:t>
            </a:r>
          </a:p>
          <a:p>
            <a:pPr algn="ctr"/>
            <a:r>
              <a:rPr lang="en-US" dirty="0" smtClean="0">
                <a:latin typeface="Gill Sans Light"/>
                <a:cs typeface="Gill Sans Light"/>
              </a:rPr>
              <a:t>Updates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772400" y="38100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 Light"/>
                <a:cs typeface="Gill Sans Light"/>
              </a:rPr>
              <a:t>Few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Gill Sans Light"/>
                <a:cs typeface="Gill Sans Light"/>
              </a:rPr>
              <a:t>Updates</a:t>
            </a:r>
            <a:endParaRPr lang="en-US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82" name="Rounded Rectangle 81"/>
          <p:cNvSpPr/>
          <p:nvPr/>
        </p:nvSpPr>
        <p:spPr bwMode="auto">
          <a:xfrm>
            <a:off x="4038600" y="5181600"/>
            <a:ext cx="4800600" cy="1219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Algorithm identifies and focuses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on hidden sequential structure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pic>
        <p:nvPicPr>
          <p:cNvPr id="51" name="updates.avi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4191000" y="1219200"/>
            <a:ext cx="3552825" cy="3267075"/>
          </a:xfrm>
          <a:prstGeom prst="rect">
            <a:avLst/>
          </a:prstGeom>
        </p:spPr>
      </p:pic>
      <p:sp>
        <p:nvSpPr>
          <p:cNvPr id="52" name="Slide Number Placeholder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cs typeface="Gill Sans Light"/>
              </a:rPr>
              <a:pPr/>
              <a:t>112</a:t>
            </a:fld>
            <a:endParaRPr lang="en-US">
              <a:cs typeface="Gill Sans Light"/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0" y="128261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ill Sans Light"/>
                <a:cs typeface="Gill Sans Light"/>
              </a:rPr>
              <a:t>Shrinking Working Sets in Graphical Model Inference</a:t>
            </a:r>
            <a:endParaRPr lang="en-US" sz="3200" dirty="0">
              <a:latin typeface="Gill Sans Light"/>
              <a:cs typeface="Gill Sans Light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386845" y="2256166"/>
            <a:ext cx="1797312" cy="560066"/>
            <a:chOff x="1386845" y="2256166"/>
            <a:chExt cx="1797312" cy="560066"/>
          </a:xfrm>
        </p:grpSpPr>
        <p:sp>
          <p:nvSpPr>
            <p:cNvPr id="10" name="Rectangle 9"/>
            <p:cNvSpPr/>
            <p:nvPr/>
          </p:nvSpPr>
          <p:spPr>
            <a:xfrm rot="2700000">
              <a:off x="1386845" y="2256166"/>
              <a:ext cx="560066" cy="56006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24076" y="2285496"/>
              <a:ext cx="10600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6"/>
                  </a:solidFill>
                  <a:latin typeface="Gill Sans Light"/>
                  <a:cs typeface="Gill Sans Light"/>
                </a:rPr>
                <a:t>Splash</a:t>
              </a:r>
              <a:endParaRPr lang="en-US" sz="2800" b="1" dirty="0">
                <a:solidFill>
                  <a:schemeClr val="accent6"/>
                </a:solidFill>
                <a:latin typeface="Gill Sans Light"/>
                <a:cs typeface="Gill Sans Ligh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16522625"/>
      </p:ext>
    </p:extLst>
  </p:cSld>
  <p:clrMapOvr>
    <a:masterClrMapping/>
  </p:clrMapOvr>
  <p:transition xmlns:p14="http://schemas.microsoft.com/office/powerpoint/2010/main" advTm="59354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39714" objId="51"/>
        <p14:stopEvt time="53064" objId="51"/>
      </p14:showEvtLst>
    </p:ext>
  </p:extLs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4401"/>
            <a:ext cx="8229600" cy="1143000"/>
          </a:xfrm>
        </p:spPr>
        <p:txBody>
          <a:bodyPr/>
          <a:lstStyle/>
          <a:p>
            <a:r>
              <a:rPr lang="en-US" dirty="0" smtClean="0"/>
              <a:t>Real-World Graphs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568439" y="3262633"/>
            <a:ext cx="2536300" cy="2647073"/>
            <a:chOff x="5086874" y="3304181"/>
            <a:chExt cx="3599926" cy="3757150"/>
          </a:xfrm>
        </p:grpSpPr>
        <p:sp>
          <p:nvSpPr>
            <p:cNvPr id="6" name="TextBox 5"/>
            <p:cNvSpPr txBox="1"/>
            <p:nvPr/>
          </p:nvSpPr>
          <p:spPr>
            <a:xfrm>
              <a:off x="5086874" y="3304181"/>
              <a:ext cx="3599926" cy="1441592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Top 1% of vertices are adjacent to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50% </a:t>
              </a:r>
              <a:r>
                <a:rPr lang="en-US" sz="2000" b="1" dirty="0">
                  <a:solidFill>
                    <a:prstClr val="black"/>
                  </a:solidFill>
                  <a:latin typeface="Gill Sans Light"/>
                  <a:cs typeface="Gill Sans Light"/>
                </a:rPr>
                <a:t>of the edges!</a:t>
              </a: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6289929" y="6153127"/>
              <a:ext cx="1752600" cy="908204"/>
            </a:xfrm>
            <a:prstGeom prst="ellipse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8" name="Straight Arrow Connector 7"/>
            <p:cNvCxnSpPr>
              <a:stCxn id="6" idx="2"/>
              <a:endCxn id="7" idx="0"/>
            </p:cNvCxnSpPr>
            <p:nvPr/>
          </p:nvCxnSpPr>
          <p:spPr bwMode="auto">
            <a:xfrm>
              <a:off x="6886837" y="4745773"/>
              <a:ext cx="279393" cy="1407354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565103" y="2464616"/>
            <a:ext cx="4160673" cy="707887"/>
            <a:chOff x="6286500" y="5120941"/>
            <a:chExt cx="5905500" cy="1004748"/>
          </a:xfrm>
        </p:grpSpPr>
        <p:sp>
          <p:nvSpPr>
            <p:cNvPr id="15" name="TextBox 14"/>
            <p:cNvSpPr txBox="1"/>
            <p:nvPr/>
          </p:nvSpPr>
          <p:spPr>
            <a:xfrm>
              <a:off x="8153401" y="5120941"/>
              <a:ext cx="4038599" cy="1004748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More than 10</a:t>
              </a:r>
              <a:r>
                <a:rPr lang="en-US" sz="2000" b="1" baseline="300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8</a:t>
              </a:r>
              <a:r>
                <a:rPr lang="en-US" sz="2000" b="1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 vertices </a:t>
              </a:r>
              <a:br>
                <a:rPr lang="en-US" sz="2000" b="1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</a:br>
              <a:r>
                <a:rPr lang="en-US" sz="2000" b="1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have one neighbor.</a:t>
              </a: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6286500" y="5715000"/>
              <a:ext cx="304800" cy="304800"/>
            </a:xfrm>
            <a:prstGeom prst="ellipse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6"/>
            </p:cNvCxnSpPr>
            <p:nvPr/>
          </p:nvCxnSpPr>
          <p:spPr bwMode="auto">
            <a:xfrm flipH="1">
              <a:off x="6591299" y="5623316"/>
              <a:ext cx="1562101" cy="24408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707446"/>
              </p:ext>
            </p:extLst>
          </p:nvPr>
        </p:nvGraphicFramePr>
        <p:xfrm>
          <a:off x="-5890" y="2125051"/>
          <a:ext cx="3892090" cy="4123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3810000" y="1430520"/>
            <a:ext cx="5202407" cy="5046033"/>
            <a:chOff x="3810000" y="1430520"/>
            <a:chExt cx="5202407" cy="5046033"/>
          </a:xfrm>
        </p:grpSpPr>
        <p:pic>
          <p:nvPicPr>
            <p:cNvPr id="4" name="Picture 3" descr="yahoodeg.pd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02" b="5598"/>
            <a:stretch/>
          </p:blipFill>
          <p:spPr>
            <a:xfrm>
              <a:off x="4334533" y="2346297"/>
              <a:ext cx="4608955" cy="356339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 rot="16200000">
              <a:off x="2893616" y="3734944"/>
              <a:ext cx="223287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Number of  Vertices</a:t>
              </a:r>
              <a:endParaRPr lang="en-US" sz="20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26570" y="2095573"/>
              <a:ext cx="42169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smtClean="0">
                  <a:solidFill>
                    <a:srgbClr val="000000"/>
                  </a:solidFill>
                  <a:latin typeface="Gill Sans Light"/>
                  <a:ea typeface="ＭＳ Ｐゴシック" charset="-128"/>
                  <a:cs typeface="Gill Sans Light"/>
                </a:rPr>
                <a:t>AltaVista WebGraph1.4B Vertices, 6.6B Edges</a:t>
              </a:r>
              <a:endParaRPr lang="en-US" sz="1600" dirty="0">
                <a:solidFill>
                  <a:srgbClr val="000000"/>
                </a:solidFill>
                <a:latin typeface="Gill Sans Light"/>
                <a:ea typeface="ＭＳ Ｐゴシック" charset="-128"/>
                <a:cs typeface="Gill Sans Ligh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147151" y="6014888"/>
              <a:ext cx="1476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Degree</a:t>
              </a:r>
              <a:endPara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5138703" y="2762304"/>
              <a:ext cx="1746632" cy="2742290"/>
              <a:chOff x="2161688" y="1885865"/>
              <a:chExt cx="2479102" cy="3892300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>
                <a:off x="2161688" y="2590799"/>
                <a:ext cx="2479102" cy="3187366"/>
              </a:xfrm>
              <a:prstGeom prst="line">
                <a:avLst/>
              </a:prstGeom>
              <a:ln w="76200" cmpd="sng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 rot="3052225">
                <a:off x="2054524" y="2880242"/>
                <a:ext cx="2511976" cy="523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800" dirty="0" smtClean="0">
                    <a:solidFill>
                      <a:prstClr val="black"/>
                    </a:solidFill>
                    <a:latin typeface="Gill Sans Light"/>
                    <a:ea typeface="ＭＳ Ｐゴシック" charset="-128"/>
                    <a:cs typeface="Gill Sans Light"/>
                  </a:rPr>
                  <a:t>-Slope  = </a:t>
                </a:r>
                <a:r>
                  <a:rPr lang="el-GR" sz="2800" b="1" dirty="0" smtClean="0">
                    <a:solidFill>
                      <a:prstClr val="black"/>
                    </a:solidFill>
                    <a:latin typeface="Gill Sans Light"/>
                    <a:ea typeface="ＭＳ Ｐゴシック" charset="-128"/>
                    <a:cs typeface="Gill Sans Light"/>
                  </a:rPr>
                  <a:t>α</a:t>
                </a:r>
                <a:r>
                  <a:rPr lang="en-US" sz="2800" dirty="0" smtClean="0">
                    <a:solidFill>
                      <a:prstClr val="black"/>
                    </a:solidFill>
                    <a:latin typeface="Gill Sans Light"/>
                    <a:ea typeface="ＭＳ Ｐゴシック" charset="-128"/>
                    <a:cs typeface="Gill Sans Light"/>
                  </a:rPr>
                  <a:t> </a:t>
                </a:r>
                <a:r>
                  <a:rPr lang="en-US" sz="2800" i="1" dirty="0" smtClean="0">
                    <a:solidFill>
                      <a:prstClr val="black"/>
                    </a:solidFill>
                    <a:latin typeface="Gill Sans Light"/>
                    <a:ea typeface="ＭＳ Ｐゴシック" charset="-128"/>
                    <a:cs typeface="Gill Sans Light"/>
                  </a:rPr>
                  <a:t>≈ 2</a:t>
                </a:r>
                <a:r>
                  <a:rPr lang="en-US" sz="2800" dirty="0" smtClean="0">
                    <a:solidFill>
                      <a:prstClr val="black"/>
                    </a:solidFill>
                    <a:latin typeface="Gill Sans Light"/>
                    <a:ea typeface="ＭＳ Ｐゴシック" charset="-128"/>
                    <a:cs typeface="Gill Sans Light"/>
                  </a:rPr>
                  <a:t> </a:t>
                </a:r>
                <a:endParaRPr lang="en-US" sz="2800" dirty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4357918" y="1430520"/>
              <a:ext cx="46544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 smtClean="0">
                  <a:solidFill>
                    <a:srgbClr val="1F497D"/>
                  </a:solidFill>
                  <a:latin typeface="Gill Sans Light"/>
                  <a:ea typeface="ＭＳ Ｐゴシック" charset="-128"/>
                  <a:cs typeface="Gill Sans Light"/>
                </a:rPr>
                <a:t>Power-Law Degree Distribution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51454" y="1430967"/>
            <a:ext cx="2752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1F497D"/>
                </a:solidFill>
                <a:latin typeface="Gill Sans Light"/>
                <a:ea typeface="ＭＳ Ｐゴシック" charset="-128"/>
                <a:cs typeface="Gill Sans Light"/>
              </a:rPr>
              <a:t>Edges &gt;&gt; Vertices</a:t>
            </a:r>
          </a:p>
        </p:txBody>
      </p:sp>
    </p:spTree>
    <p:extLst>
      <p:ext uri="{BB962C8B-B14F-4D97-AF65-F5344CB8AC3E}">
        <p14:creationId xmlns:p14="http://schemas.microsoft.com/office/powerpoint/2010/main" val="2045924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304800"/>
            <a:ext cx="9220200" cy="1143000"/>
          </a:xfrm>
        </p:spPr>
        <p:txBody>
          <a:bodyPr/>
          <a:lstStyle/>
          <a:p>
            <a:r>
              <a:rPr lang="en-US" dirty="0" smtClean="0"/>
              <a:t>Challenges of </a:t>
            </a:r>
            <a:r>
              <a:rPr lang="en-US" b="1" dirty="0" smtClean="0"/>
              <a:t>High-Degree </a:t>
            </a:r>
            <a:br>
              <a:rPr lang="en-US" b="1" dirty="0" smtClean="0"/>
            </a:br>
            <a:r>
              <a:rPr lang="en-US" dirty="0" smtClean="0"/>
              <a:t>Vertices</a:t>
            </a:r>
            <a:endParaRPr lang="en-US" b="1" dirty="0"/>
          </a:p>
        </p:txBody>
      </p:sp>
      <p:sp>
        <p:nvSpPr>
          <p:cNvPr id="4" name="Oval 114"/>
          <p:cNvSpPr/>
          <p:nvPr/>
        </p:nvSpPr>
        <p:spPr>
          <a:xfrm>
            <a:off x="5806139" y="1557573"/>
            <a:ext cx="1890061" cy="1611416"/>
          </a:xfrm>
          <a:custGeom>
            <a:avLst/>
            <a:gdLst>
              <a:gd name="connsiteX0" fmla="*/ 0 w 1957294"/>
              <a:gd name="connsiteY0" fmla="*/ 824283 h 1648565"/>
              <a:gd name="connsiteX1" fmla="*/ 978647 w 1957294"/>
              <a:gd name="connsiteY1" fmla="*/ 0 h 1648565"/>
              <a:gd name="connsiteX2" fmla="*/ 1957294 w 1957294"/>
              <a:gd name="connsiteY2" fmla="*/ 824283 h 1648565"/>
              <a:gd name="connsiteX3" fmla="*/ 978647 w 1957294"/>
              <a:gd name="connsiteY3" fmla="*/ 1648566 h 1648565"/>
              <a:gd name="connsiteX4" fmla="*/ 0 w 1957294"/>
              <a:gd name="connsiteY4" fmla="*/ 824283 h 1648565"/>
              <a:gd name="connsiteX0" fmla="*/ 0 w 1983425"/>
              <a:gd name="connsiteY0" fmla="*/ 856857 h 1681140"/>
              <a:gd name="connsiteX1" fmla="*/ 978647 w 1983425"/>
              <a:gd name="connsiteY1" fmla="*/ 32574 h 1681140"/>
              <a:gd name="connsiteX2" fmla="*/ 1643529 w 1983425"/>
              <a:gd name="connsiteY2" fmla="*/ 232493 h 1681140"/>
              <a:gd name="connsiteX3" fmla="*/ 1957294 w 1983425"/>
              <a:gd name="connsiteY3" fmla="*/ 856857 h 1681140"/>
              <a:gd name="connsiteX4" fmla="*/ 978647 w 1983425"/>
              <a:gd name="connsiteY4" fmla="*/ 1681140 h 1681140"/>
              <a:gd name="connsiteX5" fmla="*/ 0 w 1983425"/>
              <a:gd name="connsiteY5" fmla="*/ 856857 h 1681140"/>
              <a:gd name="connsiteX0" fmla="*/ 22049 w 2005474"/>
              <a:gd name="connsiteY0" fmla="*/ 824998 h 1649281"/>
              <a:gd name="connsiteX1" fmla="*/ 373166 w 2005474"/>
              <a:gd name="connsiteY1" fmla="*/ 252927 h 1649281"/>
              <a:gd name="connsiteX2" fmla="*/ 1000696 w 2005474"/>
              <a:gd name="connsiteY2" fmla="*/ 715 h 1649281"/>
              <a:gd name="connsiteX3" fmla="*/ 1665578 w 2005474"/>
              <a:gd name="connsiteY3" fmla="*/ 200634 h 1649281"/>
              <a:gd name="connsiteX4" fmla="*/ 1979343 w 2005474"/>
              <a:gd name="connsiteY4" fmla="*/ 824998 h 1649281"/>
              <a:gd name="connsiteX5" fmla="*/ 1000696 w 2005474"/>
              <a:gd name="connsiteY5" fmla="*/ 1649281 h 1649281"/>
              <a:gd name="connsiteX6" fmla="*/ 22049 w 2005474"/>
              <a:gd name="connsiteY6" fmla="*/ 824998 h 1649281"/>
              <a:gd name="connsiteX0" fmla="*/ 61 w 1983486"/>
              <a:gd name="connsiteY0" fmla="*/ 824998 h 1674201"/>
              <a:gd name="connsiteX1" fmla="*/ 351178 w 1983486"/>
              <a:gd name="connsiteY1" fmla="*/ 252927 h 1674201"/>
              <a:gd name="connsiteX2" fmla="*/ 978708 w 1983486"/>
              <a:gd name="connsiteY2" fmla="*/ 715 h 1674201"/>
              <a:gd name="connsiteX3" fmla="*/ 1643590 w 1983486"/>
              <a:gd name="connsiteY3" fmla="*/ 200634 h 1674201"/>
              <a:gd name="connsiteX4" fmla="*/ 1957355 w 1983486"/>
              <a:gd name="connsiteY4" fmla="*/ 824998 h 1674201"/>
              <a:gd name="connsiteX5" fmla="*/ 978708 w 1983486"/>
              <a:gd name="connsiteY5" fmla="*/ 1649281 h 1674201"/>
              <a:gd name="connsiteX6" fmla="*/ 328767 w 1983486"/>
              <a:gd name="connsiteY6" fmla="*/ 1403397 h 1674201"/>
              <a:gd name="connsiteX7" fmla="*/ 61 w 1983486"/>
              <a:gd name="connsiteY7" fmla="*/ 824998 h 1674201"/>
              <a:gd name="connsiteX0" fmla="*/ 61 w 1959522"/>
              <a:gd name="connsiteY0" fmla="*/ 824998 h 1649328"/>
              <a:gd name="connsiteX1" fmla="*/ 351178 w 1959522"/>
              <a:gd name="connsiteY1" fmla="*/ 252927 h 1649328"/>
              <a:gd name="connsiteX2" fmla="*/ 978708 w 1959522"/>
              <a:gd name="connsiteY2" fmla="*/ 715 h 1649328"/>
              <a:gd name="connsiteX3" fmla="*/ 1643590 w 1959522"/>
              <a:gd name="connsiteY3" fmla="*/ 200634 h 1649328"/>
              <a:gd name="connsiteX4" fmla="*/ 1957355 w 1959522"/>
              <a:gd name="connsiteY4" fmla="*/ 824998 h 1649328"/>
              <a:gd name="connsiteX5" fmla="*/ 1606237 w 1959522"/>
              <a:gd name="connsiteY5" fmla="*/ 1418339 h 1649328"/>
              <a:gd name="connsiteX6" fmla="*/ 978708 w 1959522"/>
              <a:gd name="connsiteY6" fmla="*/ 1649281 h 1649328"/>
              <a:gd name="connsiteX7" fmla="*/ 328767 w 1959522"/>
              <a:gd name="connsiteY7" fmla="*/ 1403397 h 1649328"/>
              <a:gd name="connsiteX8" fmla="*/ 61 w 1959522"/>
              <a:gd name="connsiteY8" fmla="*/ 824998 h 1649328"/>
              <a:gd name="connsiteX0" fmla="*/ 61 w 1958869"/>
              <a:gd name="connsiteY0" fmla="*/ 824998 h 1649311"/>
              <a:gd name="connsiteX1" fmla="*/ 351178 w 1958869"/>
              <a:gd name="connsiteY1" fmla="*/ 252927 h 1649311"/>
              <a:gd name="connsiteX2" fmla="*/ 978708 w 1958869"/>
              <a:gd name="connsiteY2" fmla="*/ 715 h 1649311"/>
              <a:gd name="connsiteX3" fmla="*/ 1643590 w 1958869"/>
              <a:gd name="connsiteY3" fmla="*/ 200634 h 1649311"/>
              <a:gd name="connsiteX4" fmla="*/ 1957355 w 1958869"/>
              <a:gd name="connsiteY4" fmla="*/ 824998 h 1649311"/>
              <a:gd name="connsiteX5" fmla="*/ 1471767 w 1958869"/>
              <a:gd name="connsiteY5" fmla="*/ 992515 h 1649311"/>
              <a:gd name="connsiteX6" fmla="*/ 1606237 w 1958869"/>
              <a:gd name="connsiteY6" fmla="*/ 1418339 h 1649311"/>
              <a:gd name="connsiteX7" fmla="*/ 978708 w 1958869"/>
              <a:gd name="connsiteY7" fmla="*/ 1649281 h 1649311"/>
              <a:gd name="connsiteX8" fmla="*/ 328767 w 1958869"/>
              <a:gd name="connsiteY8" fmla="*/ 1403397 h 1649311"/>
              <a:gd name="connsiteX9" fmla="*/ 61 w 1958869"/>
              <a:gd name="connsiteY9" fmla="*/ 824998 h 1649311"/>
              <a:gd name="connsiteX0" fmla="*/ 61 w 1958869"/>
              <a:gd name="connsiteY0" fmla="*/ 824998 h 1653105"/>
              <a:gd name="connsiteX1" fmla="*/ 351178 w 1958869"/>
              <a:gd name="connsiteY1" fmla="*/ 252927 h 1653105"/>
              <a:gd name="connsiteX2" fmla="*/ 978708 w 1958869"/>
              <a:gd name="connsiteY2" fmla="*/ 715 h 1653105"/>
              <a:gd name="connsiteX3" fmla="*/ 1643590 w 1958869"/>
              <a:gd name="connsiteY3" fmla="*/ 200634 h 1653105"/>
              <a:gd name="connsiteX4" fmla="*/ 1957355 w 1958869"/>
              <a:gd name="connsiteY4" fmla="*/ 824998 h 1653105"/>
              <a:gd name="connsiteX5" fmla="*/ 1471767 w 1958869"/>
              <a:gd name="connsiteY5" fmla="*/ 992515 h 1653105"/>
              <a:gd name="connsiteX6" fmla="*/ 1606237 w 1958869"/>
              <a:gd name="connsiteY6" fmla="*/ 1418339 h 1653105"/>
              <a:gd name="connsiteX7" fmla="*/ 1172944 w 1958869"/>
              <a:gd name="connsiteY7" fmla="*/ 1231575 h 1653105"/>
              <a:gd name="connsiteX8" fmla="*/ 978708 w 1958869"/>
              <a:gd name="connsiteY8" fmla="*/ 1649281 h 1653105"/>
              <a:gd name="connsiteX9" fmla="*/ 328767 w 1958869"/>
              <a:gd name="connsiteY9" fmla="*/ 1403397 h 1653105"/>
              <a:gd name="connsiteX10" fmla="*/ 61 w 1958869"/>
              <a:gd name="connsiteY10" fmla="*/ 824998 h 1653105"/>
              <a:gd name="connsiteX0" fmla="*/ 61 w 1958869"/>
              <a:gd name="connsiteY0" fmla="*/ 824998 h 1649425"/>
              <a:gd name="connsiteX1" fmla="*/ 351178 w 1958869"/>
              <a:gd name="connsiteY1" fmla="*/ 252927 h 1649425"/>
              <a:gd name="connsiteX2" fmla="*/ 978708 w 1958869"/>
              <a:gd name="connsiteY2" fmla="*/ 715 h 1649425"/>
              <a:gd name="connsiteX3" fmla="*/ 1643590 w 1958869"/>
              <a:gd name="connsiteY3" fmla="*/ 200634 h 1649425"/>
              <a:gd name="connsiteX4" fmla="*/ 1957355 w 1958869"/>
              <a:gd name="connsiteY4" fmla="*/ 824998 h 1649425"/>
              <a:gd name="connsiteX5" fmla="*/ 1471767 w 1958869"/>
              <a:gd name="connsiteY5" fmla="*/ 992515 h 1649425"/>
              <a:gd name="connsiteX6" fmla="*/ 1606237 w 1958869"/>
              <a:gd name="connsiteY6" fmla="*/ 1418339 h 1649425"/>
              <a:gd name="connsiteX7" fmla="*/ 1172944 w 1958869"/>
              <a:gd name="connsiteY7" fmla="*/ 1231575 h 1649425"/>
              <a:gd name="connsiteX8" fmla="*/ 978708 w 1958869"/>
              <a:gd name="connsiteY8" fmla="*/ 1649281 h 1649425"/>
              <a:gd name="connsiteX9" fmla="*/ 814356 w 1958869"/>
              <a:gd name="connsiteY9" fmla="*/ 1179281 h 1649425"/>
              <a:gd name="connsiteX10" fmla="*/ 328767 w 1958869"/>
              <a:gd name="connsiteY10" fmla="*/ 1403397 h 1649425"/>
              <a:gd name="connsiteX11" fmla="*/ 61 w 1958869"/>
              <a:gd name="connsiteY11" fmla="*/ 824998 h 1649425"/>
              <a:gd name="connsiteX0" fmla="*/ 1821 w 1960629"/>
              <a:gd name="connsiteY0" fmla="*/ 824998 h 1649425"/>
              <a:gd name="connsiteX1" fmla="*/ 352938 w 1960629"/>
              <a:gd name="connsiteY1" fmla="*/ 252927 h 1649425"/>
              <a:gd name="connsiteX2" fmla="*/ 980468 w 1960629"/>
              <a:gd name="connsiteY2" fmla="*/ 715 h 1649425"/>
              <a:gd name="connsiteX3" fmla="*/ 1645350 w 1960629"/>
              <a:gd name="connsiteY3" fmla="*/ 200634 h 1649425"/>
              <a:gd name="connsiteX4" fmla="*/ 1959115 w 1960629"/>
              <a:gd name="connsiteY4" fmla="*/ 824998 h 1649425"/>
              <a:gd name="connsiteX5" fmla="*/ 1473527 w 1960629"/>
              <a:gd name="connsiteY5" fmla="*/ 992515 h 1649425"/>
              <a:gd name="connsiteX6" fmla="*/ 1607997 w 1960629"/>
              <a:gd name="connsiteY6" fmla="*/ 1418339 h 1649425"/>
              <a:gd name="connsiteX7" fmla="*/ 1174704 w 1960629"/>
              <a:gd name="connsiteY7" fmla="*/ 1231575 h 1649425"/>
              <a:gd name="connsiteX8" fmla="*/ 980468 w 1960629"/>
              <a:gd name="connsiteY8" fmla="*/ 1649281 h 1649425"/>
              <a:gd name="connsiteX9" fmla="*/ 816116 w 1960629"/>
              <a:gd name="connsiteY9" fmla="*/ 1179281 h 1649425"/>
              <a:gd name="connsiteX10" fmla="*/ 330527 w 1960629"/>
              <a:gd name="connsiteY10" fmla="*/ 1403397 h 1649425"/>
              <a:gd name="connsiteX11" fmla="*/ 494881 w 1960629"/>
              <a:gd name="connsiteY11" fmla="*/ 992516 h 1649425"/>
              <a:gd name="connsiteX12" fmla="*/ 1821 w 1960629"/>
              <a:gd name="connsiteY12" fmla="*/ 824998 h 1649425"/>
              <a:gd name="connsiteX0" fmla="*/ 3 w 1958811"/>
              <a:gd name="connsiteY0" fmla="*/ 824998 h 1649425"/>
              <a:gd name="connsiteX1" fmla="*/ 485592 w 1958811"/>
              <a:gd name="connsiteY1" fmla="*/ 663810 h 1649425"/>
              <a:gd name="connsiteX2" fmla="*/ 351120 w 1958811"/>
              <a:gd name="connsiteY2" fmla="*/ 252927 h 1649425"/>
              <a:gd name="connsiteX3" fmla="*/ 978650 w 1958811"/>
              <a:gd name="connsiteY3" fmla="*/ 715 h 1649425"/>
              <a:gd name="connsiteX4" fmla="*/ 1643532 w 1958811"/>
              <a:gd name="connsiteY4" fmla="*/ 200634 h 1649425"/>
              <a:gd name="connsiteX5" fmla="*/ 1957297 w 1958811"/>
              <a:gd name="connsiteY5" fmla="*/ 824998 h 1649425"/>
              <a:gd name="connsiteX6" fmla="*/ 1471709 w 1958811"/>
              <a:gd name="connsiteY6" fmla="*/ 992515 h 1649425"/>
              <a:gd name="connsiteX7" fmla="*/ 1606179 w 1958811"/>
              <a:gd name="connsiteY7" fmla="*/ 1418339 h 1649425"/>
              <a:gd name="connsiteX8" fmla="*/ 1172886 w 1958811"/>
              <a:gd name="connsiteY8" fmla="*/ 1231575 h 1649425"/>
              <a:gd name="connsiteX9" fmla="*/ 978650 w 1958811"/>
              <a:gd name="connsiteY9" fmla="*/ 1649281 h 1649425"/>
              <a:gd name="connsiteX10" fmla="*/ 814298 w 1958811"/>
              <a:gd name="connsiteY10" fmla="*/ 1179281 h 1649425"/>
              <a:gd name="connsiteX11" fmla="*/ 328709 w 1958811"/>
              <a:gd name="connsiteY11" fmla="*/ 1403397 h 1649425"/>
              <a:gd name="connsiteX12" fmla="*/ 493063 w 1958811"/>
              <a:gd name="connsiteY12" fmla="*/ 992516 h 1649425"/>
              <a:gd name="connsiteX13" fmla="*/ 3 w 1958811"/>
              <a:gd name="connsiteY13" fmla="*/ 824998 h 1649425"/>
              <a:gd name="connsiteX0" fmla="*/ 3 w 1958811"/>
              <a:gd name="connsiteY0" fmla="*/ 835454 h 1659881"/>
              <a:gd name="connsiteX1" fmla="*/ 485592 w 1958811"/>
              <a:gd name="connsiteY1" fmla="*/ 674266 h 1659881"/>
              <a:gd name="connsiteX2" fmla="*/ 351120 w 1958811"/>
              <a:gd name="connsiteY2" fmla="*/ 263383 h 1659881"/>
              <a:gd name="connsiteX3" fmla="*/ 814298 w 1958811"/>
              <a:gd name="connsiteY3" fmla="*/ 494972 h 1659881"/>
              <a:gd name="connsiteX4" fmla="*/ 978650 w 1958811"/>
              <a:gd name="connsiteY4" fmla="*/ 11171 h 1659881"/>
              <a:gd name="connsiteX5" fmla="*/ 1643532 w 1958811"/>
              <a:gd name="connsiteY5" fmla="*/ 211090 h 1659881"/>
              <a:gd name="connsiteX6" fmla="*/ 1957297 w 1958811"/>
              <a:gd name="connsiteY6" fmla="*/ 835454 h 1659881"/>
              <a:gd name="connsiteX7" fmla="*/ 1471709 w 1958811"/>
              <a:gd name="connsiteY7" fmla="*/ 1002971 h 1659881"/>
              <a:gd name="connsiteX8" fmla="*/ 1606179 w 1958811"/>
              <a:gd name="connsiteY8" fmla="*/ 1428795 h 1659881"/>
              <a:gd name="connsiteX9" fmla="*/ 1172886 w 1958811"/>
              <a:gd name="connsiteY9" fmla="*/ 1242031 h 1659881"/>
              <a:gd name="connsiteX10" fmla="*/ 978650 w 1958811"/>
              <a:gd name="connsiteY10" fmla="*/ 1659737 h 1659881"/>
              <a:gd name="connsiteX11" fmla="*/ 814298 w 1958811"/>
              <a:gd name="connsiteY11" fmla="*/ 1189737 h 1659881"/>
              <a:gd name="connsiteX12" fmla="*/ 328709 w 1958811"/>
              <a:gd name="connsiteY12" fmla="*/ 1413853 h 1659881"/>
              <a:gd name="connsiteX13" fmla="*/ 493063 w 1958811"/>
              <a:gd name="connsiteY13" fmla="*/ 1002972 h 1659881"/>
              <a:gd name="connsiteX14" fmla="*/ 3 w 1958811"/>
              <a:gd name="connsiteY14" fmla="*/ 835454 h 1659881"/>
              <a:gd name="connsiteX0" fmla="*/ 3 w 1958811"/>
              <a:gd name="connsiteY0" fmla="*/ 824327 h 1648754"/>
              <a:gd name="connsiteX1" fmla="*/ 485592 w 1958811"/>
              <a:gd name="connsiteY1" fmla="*/ 663139 h 1648754"/>
              <a:gd name="connsiteX2" fmla="*/ 351120 w 1958811"/>
              <a:gd name="connsiteY2" fmla="*/ 252256 h 1648754"/>
              <a:gd name="connsiteX3" fmla="*/ 814298 w 1958811"/>
              <a:gd name="connsiteY3" fmla="*/ 483845 h 1648754"/>
              <a:gd name="connsiteX4" fmla="*/ 978650 w 1958811"/>
              <a:gd name="connsiteY4" fmla="*/ 44 h 1648754"/>
              <a:gd name="connsiteX5" fmla="*/ 1180357 w 1958811"/>
              <a:gd name="connsiteY5" fmla="*/ 453963 h 1648754"/>
              <a:gd name="connsiteX6" fmla="*/ 1643532 w 1958811"/>
              <a:gd name="connsiteY6" fmla="*/ 199963 h 1648754"/>
              <a:gd name="connsiteX7" fmla="*/ 1957297 w 1958811"/>
              <a:gd name="connsiteY7" fmla="*/ 824327 h 1648754"/>
              <a:gd name="connsiteX8" fmla="*/ 1471709 w 1958811"/>
              <a:gd name="connsiteY8" fmla="*/ 991844 h 1648754"/>
              <a:gd name="connsiteX9" fmla="*/ 1606179 w 1958811"/>
              <a:gd name="connsiteY9" fmla="*/ 1417668 h 1648754"/>
              <a:gd name="connsiteX10" fmla="*/ 1172886 w 1958811"/>
              <a:gd name="connsiteY10" fmla="*/ 1230904 h 1648754"/>
              <a:gd name="connsiteX11" fmla="*/ 978650 w 1958811"/>
              <a:gd name="connsiteY11" fmla="*/ 1648610 h 1648754"/>
              <a:gd name="connsiteX12" fmla="*/ 814298 w 1958811"/>
              <a:gd name="connsiteY12" fmla="*/ 1178610 h 1648754"/>
              <a:gd name="connsiteX13" fmla="*/ 328709 w 1958811"/>
              <a:gd name="connsiteY13" fmla="*/ 1402726 h 1648754"/>
              <a:gd name="connsiteX14" fmla="*/ 493063 w 1958811"/>
              <a:gd name="connsiteY14" fmla="*/ 991845 h 1648754"/>
              <a:gd name="connsiteX15" fmla="*/ 3 w 1958811"/>
              <a:gd name="connsiteY15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43532 w 1962531"/>
              <a:gd name="connsiteY6" fmla="*/ 199963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43532 w 1962531"/>
              <a:gd name="connsiteY6" fmla="*/ 199963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43532 w 1962531"/>
              <a:gd name="connsiteY6" fmla="*/ 199963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28709 w 1957297"/>
              <a:gd name="connsiteY14" fmla="*/ 140272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28709 w 1957297"/>
              <a:gd name="connsiteY14" fmla="*/ 140272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28709 w 1957297"/>
              <a:gd name="connsiteY14" fmla="*/ 140272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13767 w 1919944"/>
              <a:gd name="connsiteY2" fmla="*/ 252256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13767 w 1919944"/>
              <a:gd name="connsiteY2" fmla="*/ 252256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13767 w 1919944"/>
              <a:gd name="connsiteY2" fmla="*/ 252256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51119 w 1919944"/>
              <a:gd name="connsiteY2" fmla="*/ 237315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51119 w 1919944"/>
              <a:gd name="connsiteY2" fmla="*/ 237315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890061"/>
              <a:gd name="connsiteY0" fmla="*/ 824327 h 1611416"/>
              <a:gd name="connsiteX1" fmla="*/ 448239 w 1890061"/>
              <a:gd name="connsiteY1" fmla="*/ 663139 h 1611416"/>
              <a:gd name="connsiteX2" fmla="*/ 351119 w 1890061"/>
              <a:gd name="connsiteY2" fmla="*/ 237315 h 1611416"/>
              <a:gd name="connsiteX3" fmla="*/ 776945 w 1890061"/>
              <a:gd name="connsiteY3" fmla="*/ 483845 h 1611416"/>
              <a:gd name="connsiteX4" fmla="*/ 941297 w 1890061"/>
              <a:gd name="connsiteY4" fmla="*/ 44 h 1611416"/>
              <a:gd name="connsiteX5" fmla="*/ 1143004 w 1890061"/>
              <a:gd name="connsiteY5" fmla="*/ 453963 h 1611416"/>
              <a:gd name="connsiteX6" fmla="*/ 1598708 w 1890061"/>
              <a:gd name="connsiteY6" fmla="*/ 244787 h 1611416"/>
              <a:gd name="connsiteX7" fmla="*/ 1456768 w 1890061"/>
              <a:gd name="connsiteY7" fmla="*/ 648197 h 1611416"/>
              <a:gd name="connsiteX8" fmla="*/ 1890061 w 1890061"/>
              <a:gd name="connsiteY8" fmla="*/ 824327 h 1611416"/>
              <a:gd name="connsiteX9" fmla="*/ 1434356 w 1890061"/>
              <a:gd name="connsiteY9" fmla="*/ 991844 h 1611416"/>
              <a:gd name="connsiteX10" fmla="*/ 1568826 w 1890061"/>
              <a:gd name="connsiteY10" fmla="*/ 1417668 h 1611416"/>
              <a:gd name="connsiteX11" fmla="*/ 1135533 w 1890061"/>
              <a:gd name="connsiteY11" fmla="*/ 1230904 h 1611416"/>
              <a:gd name="connsiteX12" fmla="*/ 926356 w 1890061"/>
              <a:gd name="connsiteY12" fmla="*/ 1611257 h 1611416"/>
              <a:gd name="connsiteX13" fmla="*/ 776945 w 1890061"/>
              <a:gd name="connsiteY13" fmla="*/ 1178610 h 1611416"/>
              <a:gd name="connsiteX14" fmla="*/ 336179 w 1890061"/>
              <a:gd name="connsiteY14" fmla="*/ 1410196 h 1611416"/>
              <a:gd name="connsiteX15" fmla="*/ 455710 w 1890061"/>
              <a:gd name="connsiteY15" fmla="*/ 991845 h 1611416"/>
              <a:gd name="connsiteX16" fmla="*/ 3 w 1890061"/>
              <a:gd name="connsiteY16" fmla="*/ 824327 h 1611416"/>
              <a:gd name="connsiteX0" fmla="*/ 3 w 1890061"/>
              <a:gd name="connsiteY0" fmla="*/ 824327 h 1611416"/>
              <a:gd name="connsiteX1" fmla="*/ 448239 w 1890061"/>
              <a:gd name="connsiteY1" fmla="*/ 663139 h 1611416"/>
              <a:gd name="connsiteX2" fmla="*/ 351119 w 1890061"/>
              <a:gd name="connsiteY2" fmla="*/ 237315 h 1611416"/>
              <a:gd name="connsiteX3" fmla="*/ 776945 w 1890061"/>
              <a:gd name="connsiteY3" fmla="*/ 483845 h 1611416"/>
              <a:gd name="connsiteX4" fmla="*/ 941297 w 1890061"/>
              <a:gd name="connsiteY4" fmla="*/ 44 h 1611416"/>
              <a:gd name="connsiteX5" fmla="*/ 1143004 w 1890061"/>
              <a:gd name="connsiteY5" fmla="*/ 453963 h 1611416"/>
              <a:gd name="connsiteX6" fmla="*/ 1598708 w 1890061"/>
              <a:gd name="connsiteY6" fmla="*/ 244787 h 1611416"/>
              <a:gd name="connsiteX7" fmla="*/ 1456768 w 1890061"/>
              <a:gd name="connsiteY7" fmla="*/ 648197 h 1611416"/>
              <a:gd name="connsiteX8" fmla="*/ 1890061 w 1890061"/>
              <a:gd name="connsiteY8" fmla="*/ 824327 h 1611416"/>
              <a:gd name="connsiteX9" fmla="*/ 1434356 w 1890061"/>
              <a:gd name="connsiteY9" fmla="*/ 991844 h 1611416"/>
              <a:gd name="connsiteX10" fmla="*/ 1568826 w 1890061"/>
              <a:gd name="connsiteY10" fmla="*/ 1417668 h 1611416"/>
              <a:gd name="connsiteX11" fmla="*/ 1135533 w 1890061"/>
              <a:gd name="connsiteY11" fmla="*/ 1230904 h 1611416"/>
              <a:gd name="connsiteX12" fmla="*/ 926356 w 1890061"/>
              <a:gd name="connsiteY12" fmla="*/ 1611257 h 1611416"/>
              <a:gd name="connsiteX13" fmla="*/ 776945 w 1890061"/>
              <a:gd name="connsiteY13" fmla="*/ 1178610 h 1611416"/>
              <a:gd name="connsiteX14" fmla="*/ 336179 w 1890061"/>
              <a:gd name="connsiteY14" fmla="*/ 1410196 h 1611416"/>
              <a:gd name="connsiteX15" fmla="*/ 455710 w 1890061"/>
              <a:gd name="connsiteY15" fmla="*/ 991845 h 1611416"/>
              <a:gd name="connsiteX16" fmla="*/ 3 w 1890061"/>
              <a:gd name="connsiteY16" fmla="*/ 824327 h 1611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90061" h="1611416">
                <a:moveTo>
                  <a:pt x="3" y="824327"/>
                </a:moveTo>
                <a:cubicBezTo>
                  <a:pt x="-1242" y="523013"/>
                  <a:pt x="389720" y="758484"/>
                  <a:pt x="448239" y="663139"/>
                </a:cubicBezTo>
                <a:cubicBezTo>
                  <a:pt x="506758" y="567794"/>
                  <a:pt x="144433" y="415363"/>
                  <a:pt x="351119" y="237315"/>
                </a:cubicBezTo>
                <a:cubicBezTo>
                  <a:pt x="557805" y="59267"/>
                  <a:pt x="672357" y="525880"/>
                  <a:pt x="776945" y="483845"/>
                </a:cubicBezTo>
                <a:cubicBezTo>
                  <a:pt x="881533" y="441810"/>
                  <a:pt x="678581" y="5024"/>
                  <a:pt x="941297" y="44"/>
                </a:cubicBezTo>
                <a:cubicBezTo>
                  <a:pt x="1204013" y="-4936"/>
                  <a:pt x="1032190" y="420643"/>
                  <a:pt x="1143004" y="453963"/>
                </a:cubicBezTo>
                <a:cubicBezTo>
                  <a:pt x="1253818" y="487283"/>
                  <a:pt x="1378325" y="26895"/>
                  <a:pt x="1598708" y="244787"/>
                </a:cubicBezTo>
                <a:cubicBezTo>
                  <a:pt x="1819091" y="462679"/>
                  <a:pt x="1404474" y="544136"/>
                  <a:pt x="1456768" y="648197"/>
                </a:cubicBezTo>
                <a:cubicBezTo>
                  <a:pt x="1509062" y="752258"/>
                  <a:pt x="1890061" y="504337"/>
                  <a:pt x="1890061" y="824327"/>
                </a:cubicBezTo>
                <a:cubicBezTo>
                  <a:pt x="1890061" y="1144317"/>
                  <a:pt x="1492876" y="892954"/>
                  <a:pt x="1434356" y="991844"/>
                </a:cubicBezTo>
                <a:cubicBezTo>
                  <a:pt x="1375836" y="1090734"/>
                  <a:pt x="1750611" y="1204757"/>
                  <a:pt x="1568826" y="1417668"/>
                </a:cubicBezTo>
                <a:cubicBezTo>
                  <a:pt x="1387041" y="1630579"/>
                  <a:pt x="1240121" y="1192414"/>
                  <a:pt x="1135533" y="1230904"/>
                </a:cubicBezTo>
                <a:cubicBezTo>
                  <a:pt x="1030945" y="1269394"/>
                  <a:pt x="1217710" y="1619973"/>
                  <a:pt x="926356" y="1611257"/>
                </a:cubicBezTo>
                <a:cubicBezTo>
                  <a:pt x="635002" y="1602541"/>
                  <a:pt x="885268" y="1219591"/>
                  <a:pt x="776945" y="1178610"/>
                </a:cubicBezTo>
                <a:cubicBezTo>
                  <a:pt x="668622" y="1137629"/>
                  <a:pt x="514228" y="1594470"/>
                  <a:pt x="336179" y="1410196"/>
                </a:cubicBezTo>
                <a:cubicBezTo>
                  <a:pt x="158130" y="1225922"/>
                  <a:pt x="510494" y="1088245"/>
                  <a:pt x="455710" y="991845"/>
                </a:cubicBezTo>
                <a:cubicBezTo>
                  <a:pt x="400926" y="895445"/>
                  <a:pt x="1248" y="1125641"/>
                  <a:pt x="3" y="824327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859773" y="1641174"/>
            <a:ext cx="1769669" cy="2354799"/>
            <a:chOff x="4808059" y="1455201"/>
            <a:chExt cx="1769669" cy="2354799"/>
          </a:xfrm>
        </p:grpSpPr>
        <p:sp>
          <p:nvSpPr>
            <p:cNvPr id="5" name="Oval 4"/>
            <p:cNvSpPr/>
            <p:nvPr/>
          </p:nvSpPr>
          <p:spPr>
            <a:xfrm>
              <a:off x="5494017" y="1994839"/>
              <a:ext cx="393091" cy="39309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7" name="Group 17"/>
            <p:cNvGrpSpPr/>
            <p:nvPr/>
          </p:nvGrpSpPr>
          <p:grpSpPr>
            <a:xfrm>
              <a:off x="4808059" y="1455201"/>
              <a:ext cx="1769669" cy="1464869"/>
              <a:chOff x="548131" y="3676332"/>
              <a:chExt cx="1769669" cy="1464869"/>
            </a:xfrm>
          </p:grpSpPr>
          <p:cxnSp>
            <p:nvCxnSpPr>
              <p:cNvPr id="19" name="Straight Connector 18"/>
              <p:cNvCxnSpPr>
                <a:stCxn id="31" idx="5"/>
                <a:endCxn id="27" idx="1"/>
              </p:cNvCxnSpPr>
              <p:nvPr/>
            </p:nvCxnSpPr>
            <p:spPr>
              <a:xfrm>
                <a:off x="1031885" y="4054023"/>
                <a:ext cx="322717" cy="28640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27" idx="7"/>
                <a:endCxn id="35" idx="3"/>
              </p:cNvCxnSpPr>
              <p:nvPr/>
            </p:nvCxnSpPr>
            <p:spPr>
              <a:xfrm flipV="1">
                <a:off x="1511329" y="4054023"/>
                <a:ext cx="360177" cy="28640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28" idx="4"/>
                <a:endCxn id="27" idx="0"/>
              </p:cNvCxnSpPr>
              <p:nvPr/>
            </p:nvCxnSpPr>
            <p:spPr>
              <a:xfrm flipH="1">
                <a:off x="1432966" y="3897977"/>
                <a:ext cx="1332" cy="409993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27" idx="6"/>
                <a:endCxn id="34" idx="2"/>
              </p:cNvCxnSpPr>
              <p:nvPr/>
            </p:nvCxnSpPr>
            <p:spPr>
              <a:xfrm>
                <a:off x="1543788" y="4418793"/>
                <a:ext cx="552367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30" idx="6"/>
                <a:endCxn id="27" idx="2"/>
              </p:cNvCxnSpPr>
              <p:nvPr/>
            </p:nvCxnSpPr>
            <p:spPr>
              <a:xfrm>
                <a:off x="769776" y="4418793"/>
                <a:ext cx="552367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7" idx="4"/>
                <a:endCxn id="29" idx="0"/>
              </p:cNvCxnSpPr>
              <p:nvPr/>
            </p:nvCxnSpPr>
            <p:spPr>
              <a:xfrm>
                <a:off x="1432966" y="4529615"/>
                <a:ext cx="1332" cy="38994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27" idx="3"/>
                <a:endCxn id="32" idx="7"/>
              </p:cNvCxnSpPr>
              <p:nvPr/>
            </p:nvCxnSpPr>
            <p:spPr>
              <a:xfrm flipH="1">
                <a:off x="1031885" y="4497156"/>
                <a:ext cx="322717" cy="28642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27" idx="5"/>
                <a:endCxn id="33" idx="1"/>
              </p:cNvCxnSpPr>
              <p:nvPr/>
            </p:nvCxnSpPr>
            <p:spPr>
              <a:xfrm>
                <a:off x="1511329" y="4497156"/>
                <a:ext cx="360177" cy="313163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Oval 26"/>
              <p:cNvSpPr/>
              <p:nvPr/>
            </p:nvSpPr>
            <p:spPr>
              <a:xfrm>
                <a:off x="1322143" y="4307970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323475" y="3676332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1323475" y="4919556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548131" y="4307970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842699" y="3864837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842699" y="4751124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839047" y="4777860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096155" y="4307970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839047" y="3864837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05" name="TextBox 104"/>
            <p:cNvSpPr txBox="1"/>
            <p:nvPr/>
          </p:nvSpPr>
          <p:spPr>
            <a:xfrm>
              <a:off x="4816987" y="3163669"/>
              <a:ext cx="17541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en-US" dirty="0" smtClean="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rPr>
                <a:t>Touches a large</a:t>
              </a:r>
            </a:p>
            <a:p>
              <a:pPr algn="ctr" defTabSz="914400"/>
              <a:r>
                <a:rPr lang="en-US" dirty="0" smtClean="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rPr>
                <a:t>fraction of graph</a:t>
              </a:r>
            </a:p>
          </p:txBody>
        </p:sp>
      </p:grpSp>
      <p:sp>
        <p:nvSpPr>
          <p:cNvPr id="107" name="Arc 106"/>
          <p:cNvSpPr/>
          <p:nvPr/>
        </p:nvSpPr>
        <p:spPr bwMode="auto">
          <a:xfrm rot="1731385">
            <a:off x="1899996" y="1536991"/>
            <a:ext cx="1752600" cy="1693287"/>
          </a:xfrm>
          <a:prstGeom prst="arc">
            <a:avLst>
              <a:gd name="adj1" fmla="val 14916020"/>
              <a:gd name="adj2" fmla="val 9925469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smtClean="0">
              <a:solidFill>
                <a:prstClr val="black"/>
              </a:solidFill>
              <a:latin typeface="Tahoma" pitchFamily="-64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770982" y="1786173"/>
            <a:ext cx="2108269" cy="2209800"/>
            <a:chOff x="300931" y="1600200"/>
            <a:chExt cx="2108269" cy="2209800"/>
          </a:xfrm>
        </p:grpSpPr>
        <p:grpSp>
          <p:nvGrpSpPr>
            <p:cNvPr id="36" name="Group 54"/>
            <p:cNvGrpSpPr/>
            <p:nvPr/>
          </p:nvGrpSpPr>
          <p:grpSpPr>
            <a:xfrm>
              <a:off x="582346" y="1600200"/>
              <a:ext cx="1447800" cy="1198437"/>
              <a:chOff x="548131" y="3676332"/>
              <a:chExt cx="1769669" cy="1464869"/>
            </a:xfrm>
          </p:grpSpPr>
          <p:cxnSp>
            <p:nvCxnSpPr>
              <p:cNvPr id="56" name="Straight Connector 55"/>
              <p:cNvCxnSpPr>
                <a:stCxn id="68" idx="5"/>
                <a:endCxn id="64" idx="1"/>
              </p:cNvCxnSpPr>
              <p:nvPr/>
            </p:nvCxnSpPr>
            <p:spPr>
              <a:xfrm>
                <a:off x="1031885" y="4054023"/>
                <a:ext cx="322717" cy="28640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4" idx="7"/>
                <a:endCxn id="72" idx="3"/>
              </p:cNvCxnSpPr>
              <p:nvPr/>
            </p:nvCxnSpPr>
            <p:spPr>
              <a:xfrm flipV="1">
                <a:off x="1511329" y="4054023"/>
                <a:ext cx="360177" cy="28640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65" idx="4"/>
                <a:endCxn id="64" idx="0"/>
              </p:cNvCxnSpPr>
              <p:nvPr/>
            </p:nvCxnSpPr>
            <p:spPr>
              <a:xfrm flipH="1">
                <a:off x="1432966" y="3897977"/>
                <a:ext cx="1332" cy="409993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64" idx="6"/>
                <a:endCxn id="71" idx="2"/>
              </p:cNvCxnSpPr>
              <p:nvPr/>
            </p:nvCxnSpPr>
            <p:spPr>
              <a:xfrm>
                <a:off x="1543788" y="4418793"/>
                <a:ext cx="552367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67" idx="6"/>
                <a:endCxn id="64" idx="2"/>
              </p:cNvCxnSpPr>
              <p:nvPr/>
            </p:nvCxnSpPr>
            <p:spPr>
              <a:xfrm>
                <a:off x="769776" y="4418793"/>
                <a:ext cx="552367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64" idx="4"/>
                <a:endCxn id="66" idx="0"/>
              </p:cNvCxnSpPr>
              <p:nvPr/>
            </p:nvCxnSpPr>
            <p:spPr>
              <a:xfrm>
                <a:off x="1432966" y="4529615"/>
                <a:ext cx="1332" cy="38994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stCxn id="64" idx="3"/>
                <a:endCxn id="69" idx="7"/>
              </p:cNvCxnSpPr>
              <p:nvPr/>
            </p:nvCxnSpPr>
            <p:spPr>
              <a:xfrm flipH="1">
                <a:off x="1031885" y="4497156"/>
                <a:ext cx="322717" cy="28642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64" idx="5"/>
                <a:endCxn id="70" idx="1"/>
              </p:cNvCxnSpPr>
              <p:nvPr/>
            </p:nvCxnSpPr>
            <p:spPr>
              <a:xfrm>
                <a:off x="1511329" y="4497156"/>
                <a:ext cx="360177" cy="313163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Oval 63"/>
              <p:cNvSpPr/>
              <p:nvPr/>
            </p:nvSpPr>
            <p:spPr>
              <a:xfrm>
                <a:off x="1322143" y="4307970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323475" y="3676332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323475" y="4919556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548131" y="4307970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842699" y="3864837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42699" y="4751124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1839047" y="4777860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2096155" y="4307970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1839047" y="3864837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300931" y="3163669"/>
              <a:ext cx="2108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en-US" dirty="0" smtClean="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rPr>
                <a:t>Sequentially process</a:t>
              </a:r>
              <a:br>
                <a:rPr lang="en-US" dirty="0" smtClean="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rPr>
              </a:br>
              <a:r>
                <a:rPr lang="en-US" dirty="0" smtClean="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rPr>
                <a:t>edges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97" name="Oval 296"/>
          <p:cNvSpPr/>
          <p:nvPr/>
        </p:nvSpPr>
        <p:spPr>
          <a:xfrm>
            <a:off x="6652045" y="1675036"/>
            <a:ext cx="185173" cy="185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0" name="Oval 299"/>
          <p:cNvSpPr/>
          <p:nvPr/>
        </p:nvSpPr>
        <p:spPr>
          <a:xfrm>
            <a:off x="7167623" y="1860209"/>
            <a:ext cx="185173" cy="185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1" name="Oval 300"/>
          <p:cNvSpPr/>
          <p:nvPr/>
        </p:nvSpPr>
        <p:spPr>
          <a:xfrm>
            <a:off x="7433197" y="2300538"/>
            <a:ext cx="185173" cy="185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2" name="Oval 301"/>
          <p:cNvSpPr/>
          <p:nvPr/>
        </p:nvSpPr>
        <p:spPr>
          <a:xfrm>
            <a:off x="7167623" y="2775057"/>
            <a:ext cx="185173" cy="185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6" name="Oval 345"/>
          <p:cNvSpPr/>
          <p:nvPr/>
        </p:nvSpPr>
        <p:spPr>
          <a:xfrm>
            <a:off x="6652021" y="2909639"/>
            <a:ext cx="185173" cy="185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9" name="Oval 348"/>
          <p:cNvSpPr/>
          <p:nvPr/>
        </p:nvSpPr>
        <p:spPr>
          <a:xfrm>
            <a:off x="6182516" y="2748425"/>
            <a:ext cx="185173" cy="185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0" name="Oval 349"/>
          <p:cNvSpPr/>
          <p:nvPr/>
        </p:nvSpPr>
        <p:spPr>
          <a:xfrm>
            <a:off x="5895741" y="2299087"/>
            <a:ext cx="185173" cy="185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2" name="Oval 361"/>
          <p:cNvSpPr/>
          <p:nvPr/>
        </p:nvSpPr>
        <p:spPr>
          <a:xfrm>
            <a:off x="6176051" y="1848877"/>
            <a:ext cx="185173" cy="185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22" name="Group 17"/>
          <p:cNvGrpSpPr/>
          <p:nvPr/>
        </p:nvGrpSpPr>
        <p:grpSpPr>
          <a:xfrm>
            <a:off x="1295400" y="4303633"/>
            <a:ext cx="1981200" cy="1639967"/>
            <a:chOff x="553628" y="3651862"/>
            <a:chExt cx="1769669" cy="1464869"/>
          </a:xfrm>
        </p:grpSpPr>
        <p:cxnSp>
          <p:nvCxnSpPr>
            <p:cNvPr id="123" name="Straight Connector 122"/>
            <p:cNvCxnSpPr>
              <a:stCxn id="135" idx="5"/>
              <a:endCxn id="131" idx="1"/>
            </p:cNvCxnSpPr>
            <p:nvPr/>
          </p:nvCxnSpPr>
          <p:spPr>
            <a:xfrm>
              <a:off x="1037382" y="4029553"/>
              <a:ext cx="274911" cy="22915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31" idx="7"/>
              <a:endCxn id="139" idx="3"/>
            </p:cNvCxnSpPr>
            <p:nvPr/>
          </p:nvCxnSpPr>
          <p:spPr>
            <a:xfrm flipV="1">
              <a:off x="1581701" y="4029553"/>
              <a:ext cx="295302" cy="22915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32" idx="4"/>
              <a:endCxn id="131" idx="0"/>
            </p:cNvCxnSpPr>
            <p:nvPr/>
          </p:nvCxnSpPr>
          <p:spPr>
            <a:xfrm flipH="1">
              <a:off x="1446997" y="3873507"/>
              <a:ext cx="1" cy="32940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31" idx="6"/>
              <a:endCxn id="138" idx="2"/>
            </p:cNvCxnSpPr>
            <p:nvPr/>
          </p:nvCxnSpPr>
          <p:spPr>
            <a:xfrm>
              <a:off x="1637497" y="4393413"/>
              <a:ext cx="464155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34" idx="6"/>
              <a:endCxn id="131" idx="2"/>
            </p:cNvCxnSpPr>
            <p:nvPr/>
          </p:nvCxnSpPr>
          <p:spPr>
            <a:xfrm flipV="1">
              <a:off x="775273" y="4393413"/>
              <a:ext cx="481224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31" idx="4"/>
              <a:endCxn id="133" idx="0"/>
            </p:cNvCxnSpPr>
            <p:nvPr/>
          </p:nvCxnSpPr>
          <p:spPr>
            <a:xfrm>
              <a:off x="1446997" y="4583913"/>
              <a:ext cx="1" cy="31117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31" idx="3"/>
              <a:endCxn id="136" idx="7"/>
            </p:cNvCxnSpPr>
            <p:nvPr/>
          </p:nvCxnSpPr>
          <p:spPr>
            <a:xfrm flipH="1">
              <a:off x="1037382" y="4528117"/>
              <a:ext cx="274911" cy="23099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31" idx="5"/>
              <a:endCxn id="137" idx="1"/>
            </p:cNvCxnSpPr>
            <p:nvPr/>
          </p:nvCxnSpPr>
          <p:spPr>
            <a:xfrm>
              <a:off x="1581701" y="4528117"/>
              <a:ext cx="295302" cy="25773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Oval 130"/>
            <p:cNvSpPr/>
            <p:nvPr/>
          </p:nvSpPr>
          <p:spPr>
            <a:xfrm>
              <a:off x="1256497" y="4202913"/>
              <a:ext cx="381000" cy="381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>
              <a:off x="1336175" y="3651862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1336175" y="4895086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4" name="Oval 133"/>
            <p:cNvSpPr/>
            <p:nvPr/>
          </p:nvSpPr>
          <p:spPr>
            <a:xfrm>
              <a:off x="553628" y="4282591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5" name="Oval 134"/>
            <p:cNvSpPr/>
            <p:nvPr/>
          </p:nvSpPr>
          <p:spPr>
            <a:xfrm>
              <a:off x="848196" y="3840367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6" name="Oval 135"/>
            <p:cNvSpPr/>
            <p:nvPr/>
          </p:nvSpPr>
          <p:spPr>
            <a:xfrm>
              <a:off x="848196" y="4726654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7" name="Oval 136"/>
            <p:cNvSpPr/>
            <p:nvPr/>
          </p:nvSpPr>
          <p:spPr>
            <a:xfrm>
              <a:off x="1844544" y="4753390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8" name="Oval 137"/>
            <p:cNvSpPr/>
            <p:nvPr/>
          </p:nvSpPr>
          <p:spPr>
            <a:xfrm>
              <a:off x="2101652" y="4282591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9" name="Oval 138"/>
            <p:cNvSpPr/>
            <p:nvPr/>
          </p:nvSpPr>
          <p:spPr>
            <a:xfrm>
              <a:off x="1844544" y="3840367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3657600" y="4267200"/>
            <a:ext cx="4267200" cy="1676400"/>
            <a:chOff x="3810000" y="2209800"/>
            <a:chExt cx="4267200" cy="1676400"/>
          </a:xfrm>
        </p:grpSpPr>
        <p:grpSp>
          <p:nvGrpSpPr>
            <p:cNvPr id="141" name="Group 140"/>
            <p:cNvGrpSpPr/>
            <p:nvPr/>
          </p:nvGrpSpPr>
          <p:grpSpPr>
            <a:xfrm>
              <a:off x="5334000" y="2209800"/>
              <a:ext cx="2743200" cy="1676400"/>
              <a:chOff x="3996988" y="6400800"/>
              <a:chExt cx="2743200" cy="1676400"/>
            </a:xfrm>
          </p:grpSpPr>
          <p:sp>
            <p:nvSpPr>
              <p:cNvPr id="143" name="Rounded Rectangle 142"/>
              <p:cNvSpPr/>
              <p:nvPr/>
            </p:nvSpPr>
            <p:spPr bwMode="auto">
              <a:xfrm>
                <a:off x="3996988" y="6400800"/>
                <a:ext cx="1219200" cy="16764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Tahoma" pitchFamily="-64" charset="0"/>
                  </a:rPr>
                  <a:t>CPU 1</a:t>
                </a:r>
              </a:p>
            </p:txBody>
          </p:sp>
          <p:sp>
            <p:nvSpPr>
              <p:cNvPr id="144" name="Rounded Rectangle 143"/>
              <p:cNvSpPr/>
              <p:nvPr/>
            </p:nvSpPr>
            <p:spPr bwMode="auto">
              <a:xfrm>
                <a:off x="5520988" y="6400800"/>
                <a:ext cx="1219200" cy="16764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Tahoma" pitchFamily="-64" charset="0"/>
                  </a:rPr>
                  <a:t>CPU 2</a:t>
                </a:r>
              </a:p>
            </p:txBody>
          </p:sp>
          <p:cxnSp>
            <p:nvCxnSpPr>
              <p:cNvPr id="145" name="Straight Connector 144"/>
              <p:cNvCxnSpPr>
                <a:stCxn id="189" idx="5"/>
                <a:endCxn id="176" idx="2"/>
              </p:cNvCxnSpPr>
              <p:nvPr/>
            </p:nvCxnSpPr>
            <p:spPr>
              <a:xfrm>
                <a:off x="4463925" y="6926643"/>
                <a:ext cx="1285663" cy="16798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>
                <a:endCxn id="187" idx="3"/>
              </p:cNvCxnSpPr>
              <p:nvPr/>
            </p:nvCxnSpPr>
            <p:spPr>
              <a:xfrm flipV="1">
                <a:off x="5842241" y="6850443"/>
                <a:ext cx="520151" cy="24525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endCxn id="188" idx="1"/>
              </p:cNvCxnSpPr>
              <p:nvPr/>
            </p:nvCxnSpPr>
            <p:spPr>
              <a:xfrm>
                <a:off x="5842241" y="7095697"/>
                <a:ext cx="502857" cy="22706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76" idx="2"/>
                <a:endCxn id="190" idx="6"/>
              </p:cNvCxnSpPr>
              <p:nvPr/>
            </p:nvCxnSpPr>
            <p:spPr>
              <a:xfrm flipH="1">
                <a:off x="4488776" y="7094628"/>
                <a:ext cx="1260812" cy="36432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>
                <a:stCxn id="181" idx="5"/>
                <a:endCxn id="176" idx="2"/>
              </p:cNvCxnSpPr>
              <p:nvPr/>
            </p:nvCxnSpPr>
            <p:spPr>
              <a:xfrm>
                <a:off x="4675231" y="6698043"/>
                <a:ext cx="1074357" cy="39658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>
                <a:stCxn id="176" idx="7"/>
                <a:endCxn id="186" idx="3"/>
              </p:cNvCxnSpPr>
              <p:nvPr/>
            </p:nvCxnSpPr>
            <p:spPr>
              <a:xfrm flipV="1">
                <a:off x="5894431" y="6621843"/>
                <a:ext cx="239361" cy="41278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>
                <a:stCxn id="177" idx="5"/>
                <a:endCxn id="176" idx="2"/>
              </p:cNvCxnSpPr>
              <p:nvPr/>
            </p:nvCxnSpPr>
            <p:spPr>
              <a:xfrm>
                <a:off x="5018972" y="6621843"/>
                <a:ext cx="730616" cy="47278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>
                <a:stCxn id="176" idx="6"/>
                <a:endCxn id="185" idx="2"/>
              </p:cNvCxnSpPr>
              <p:nvPr/>
            </p:nvCxnSpPr>
            <p:spPr>
              <a:xfrm>
                <a:off x="5919282" y="7094628"/>
                <a:ext cx="494459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>
                <a:stCxn id="179" idx="6"/>
                <a:endCxn id="176" idx="2"/>
              </p:cNvCxnSpPr>
              <p:nvPr/>
            </p:nvCxnSpPr>
            <p:spPr>
              <a:xfrm flipV="1">
                <a:off x="4395282" y="7094628"/>
                <a:ext cx="1354306" cy="762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>
                <a:stCxn id="176" idx="4"/>
                <a:endCxn id="178" idx="0"/>
              </p:cNvCxnSpPr>
              <p:nvPr/>
            </p:nvCxnSpPr>
            <p:spPr>
              <a:xfrm>
                <a:off x="5834435" y="7179475"/>
                <a:ext cx="0" cy="36432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>
                <a:stCxn id="176" idx="2"/>
                <a:endCxn id="183" idx="7"/>
              </p:cNvCxnSpPr>
              <p:nvPr/>
            </p:nvCxnSpPr>
            <p:spPr>
              <a:xfrm flipH="1">
                <a:off x="4675231" y="7094628"/>
                <a:ext cx="1074357" cy="53292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>
                <a:stCxn id="176" idx="5"/>
                <a:endCxn id="184" idx="1"/>
              </p:cNvCxnSpPr>
              <p:nvPr/>
            </p:nvCxnSpPr>
            <p:spPr>
              <a:xfrm>
                <a:off x="5894431" y="7154624"/>
                <a:ext cx="239361" cy="396733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6" name="Oval 175"/>
              <p:cNvSpPr/>
              <p:nvPr/>
            </p:nvSpPr>
            <p:spPr>
              <a:xfrm>
                <a:off x="5749588" y="7009781"/>
                <a:ext cx="169694" cy="169694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874129" y="6477000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5749588" y="7543800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225588" y="7085981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530388" y="6553200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530388" y="7602706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6108941" y="7526506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6413741" y="7009781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6108941" y="6477000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6337541" y="6705600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6320247" y="7297906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319082" y="6781800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319082" y="7374106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42" name="Right Arrow 141"/>
            <p:cNvSpPr/>
            <p:nvPr/>
          </p:nvSpPr>
          <p:spPr>
            <a:xfrm>
              <a:off x="3810000" y="2743200"/>
              <a:ext cx="1066800" cy="6096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743200" y="6107668"/>
            <a:ext cx="38988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en-US" dirty="0" smtClean="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rPr>
              <a:t>Provably Difficult to Partition</a:t>
            </a:r>
            <a:endParaRPr lang="en-US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72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44"/>
    </mc:Choice>
    <mc:Fallback xmlns="">
      <p:transition xmlns:p14="http://schemas.microsoft.com/office/powerpoint/2010/main" spd="slow" advTm="6464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9143 " pathEditMode="relative" ptsTypes="AA">
                                      <p:cBhvr>
                                        <p:cTn id="36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05695 0.06666 " pathEditMode="relative" ptsTypes="AA">
                                      <p:cBhvr>
                                        <p:cTn id="38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08542 0 " pathEditMode="relative" ptsTypes="AA">
                                      <p:cBhvr>
                                        <p:cTn id="40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05712 -0.06551 " pathEditMode="relative" ptsTypes="AA">
                                      <p:cBhvr>
                                        <p:cTn id="42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-0.00086 -0.08541 " pathEditMode="relative" ptsTypes="AA">
                                      <p:cBhvr>
                                        <p:cTn id="44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05139 -0.06944 " pathEditMode="relative" ptsTypes="AA">
                                      <p:cBhvr>
                                        <p:cTn id="46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0 L 0.08368 0 " pathEditMode="relative" ptsTypes="AA">
                                      <p:cBhvr>
                                        <p:cTn id="48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 0 L 0.05052 0.06389 " pathEditMode="relative" ptsTypes="AA">
                                      <p:cBhvr>
                                        <p:cTn id="50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7" grpId="0" animBg="1"/>
      <p:bldP spid="297" grpId="0" animBg="1"/>
      <p:bldP spid="297" grpId="1" animBg="1"/>
      <p:bldP spid="297" grpId="2" animBg="1"/>
      <p:bldP spid="300" grpId="0" animBg="1"/>
      <p:bldP spid="300" grpId="1" animBg="1"/>
      <p:bldP spid="300" grpId="2" animBg="1"/>
      <p:bldP spid="301" grpId="0" animBg="1"/>
      <p:bldP spid="301" grpId="1" animBg="1"/>
      <p:bldP spid="301" grpId="2" animBg="1"/>
      <p:bldP spid="302" grpId="0" animBg="1"/>
      <p:bldP spid="302" grpId="1" animBg="1"/>
      <p:bldP spid="302" grpId="2" animBg="1"/>
      <p:bldP spid="346" grpId="0" animBg="1"/>
      <p:bldP spid="346" grpId="1" animBg="1"/>
      <p:bldP spid="346" grpId="2" animBg="1"/>
      <p:bldP spid="349" grpId="0" animBg="1"/>
      <p:bldP spid="349" grpId="1" animBg="1"/>
      <p:bldP spid="349" grpId="2" animBg="1"/>
      <p:bldP spid="350" grpId="0" animBg="1"/>
      <p:bldP spid="350" grpId="1" animBg="1"/>
      <p:bldP spid="350" grpId="2" animBg="1"/>
      <p:bldP spid="362" grpId="0" animBg="1"/>
      <p:bldP spid="362" grpId="1" animBg="1"/>
      <p:bldP spid="362" grpId="2" animBg="1"/>
      <p:bldP spid="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Oval 114"/>
          <p:cNvSpPr/>
          <p:nvPr/>
        </p:nvSpPr>
        <p:spPr>
          <a:xfrm>
            <a:off x="685800" y="2907119"/>
            <a:ext cx="2757159" cy="2350681"/>
          </a:xfrm>
          <a:custGeom>
            <a:avLst/>
            <a:gdLst>
              <a:gd name="connsiteX0" fmla="*/ 0 w 1957294"/>
              <a:gd name="connsiteY0" fmla="*/ 824283 h 1648565"/>
              <a:gd name="connsiteX1" fmla="*/ 978647 w 1957294"/>
              <a:gd name="connsiteY1" fmla="*/ 0 h 1648565"/>
              <a:gd name="connsiteX2" fmla="*/ 1957294 w 1957294"/>
              <a:gd name="connsiteY2" fmla="*/ 824283 h 1648565"/>
              <a:gd name="connsiteX3" fmla="*/ 978647 w 1957294"/>
              <a:gd name="connsiteY3" fmla="*/ 1648566 h 1648565"/>
              <a:gd name="connsiteX4" fmla="*/ 0 w 1957294"/>
              <a:gd name="connsiteY4" fmla="*/ 824283 h 1648565"/>
              <a:gd name="connsiteX0" fmla="*/ 0 w 1983425"/>
              <a:gd name="connsiteY0" fmla="*/ 856857 h 1681140"/>
              <a:gd name="connsiteX1" fmla="*/ 978647 w 1983425"/>
              <a:gd name="connsiteY1" fmla="*/ 32574 h 1681140"/>
              <a:gd name="connsiteX2" fmla="*/ 1643529 w 1983425"/>
              <a:gd name="connsiteY2" fmla="*/ 232493 h 1681140"/>
              <a:gd name="connsiteX3" fmla="*/ 1957294 w 1983425"/>
              <a:gd name="connsiteY3" fmla="*/ 856857 h 1681140"/>
              <a:gd name="connsiteX4" fmla="*/ 978647 w 1983425"/>
              <a:gd name="connsiteY4" fmla="*/ 1681140 h 1681140"/>
              <a:gd name="connsiteX5" fmla="*/ 0 w 1983425"/>
              <a:gd name="connsiteY5" fmla="*/ 856857 h 1681140"/>
              <a:gd name="connsiteX0" fmla="*/ 22049 w 2005474"/>
              <a:gd name="connsiteY0" fmla="*/ 824998 h 1649281"/>
              <a:gd name="connsiteX1" fmla="*/ 373166 w 2005474"/>
              <a:gd name="connsiteY1" fmla="*/ 252927 h 1649281"/>
              <a:gd name="connsiteX2" fmla="*/ 1000696 w 2005474"/>
              <a:gd name="connsiteY2" fmla="*/ 715 h 1649281"/>
              <a:gd name="connsiteX3" fmla="*/ 1665578 w 2005474"/>
              <a:gd name="connsiteY3" fmla="*/ 200634 h 1649281"/>
              <a:gd name="connsiteX4" fmla="*/ 1979343 w 2005474"/>
              <a:gd name="connsiteY4" fmla="*/ 824998 h 1649281"/>
              <a:gd name="connsiteX5" fmla="*/ 1000696 w 2005474"/>
              <a:gd name="connsiteY5" fmla="*/ 1649281 h 1649281"/>
              <a:gd name="connsiteX6" fmla="*/ 22049 w 2005474"/>
              <a:gd name="connsiteY6" fmla="*/ 824998 h 1649281"/>
              <a:gd name="connsiteX0" fmla="*/ 61 w 1983486"/>
              <a:gd name="connsiteY0" fmla="*/ 824998 h 1674201"/>
              <a:gd name="connsiteX1" fmla="*/ 351178 w 1983486"/>
              <a:gd name="connsiteY1" fmla="*/ 252927 h 1674201"/>
              <a:gd name="connsiteX2" fmla="*/ 978708 w 1983486"/>
              <a:gd name="connsiteY2" fmla="*/ 715 h 1674201"/>
              <a:gd name="connsiteX3" fmla="*/ 1643590 w 1983486"/>
              <a:gd name="connsiteY3" fmla="*/ 200634 h 1674201"/>
              <a:gd name="connsiteX4" fmla="*/ 1957355 w 1983486"/>
              <a:gd name="connsiteY4" fmla="*/ 824998 h 1674201"/>
              <a:gd name="connsiteX5" fmla="*/ 978708 w 1983486"/>
              <a:gd name="connsiteY5" fmla="*/ 1649281 h 1674201"/>
              <a:gd name="connsiteX6" fmla="*/ 328767 w 1983486"/>
              <a:gd name="connsiteY6" fmla="*/ 1403397 h 1674201"/>
              <a:gd name="connsiteX7" fmla="*/ 61 w 1983486"/>
              <a:gd name="connsiteY7" fmla="*/ 824998 h 1674201"/>
              <a:gd name="connsiteX0" fmla="*/ 61 w 1959522"/>
              <a:gd name="connsiteY0" fmla="*/ 824998 h 1649328"/>
              <a:gd name="connsiteX1" fmla="*/ 351178 w 1959522"/>
              <a:gd name="connsiteY1" fmla="*/ 252927 h 1649328"/>
              <a:gd name="connsiteX2" fmla="*/ 978708 w 1959522"/>
              <a:gd name="connsiteY2" fmla="*/ 715 h 1649328"/>
              <a:gd name="connsiteX3" fmla="*/ 1643590 w 1959522"/>
              <a:gd name="connsiteY3" fmla="*/ 200634 h 1649328"/>
              <a:gd name="connsiteX4" fmla="*/ 1957355 w 1959522"/>
              <a:gd name="connsiteY4" fmla="*/ 824998 h 1649328"/>
              <a:gd name="connsiteX5" fmla="*/ 1606237 w 1959522"/>
              <a:gd name="connsiteY5" fmla="*/ 1418339 h 1649328"/>
              <a:gd name="connsiteX6" fmla="*/ 978708 w 1959522"/>
              <a:gd name="connsiteY6" fmla="*/ 1649281 h 1649328"/>
              <a:gd name="connsiteX7" fmla="*/ 328767 w 1959522"/>
              <a:gd name="connsiteY7" fmla="*/ 1403397 h 1649328"/>
              <a:gd name="connsiteX8" fmla="*/ 61 w 1959522"/>
              <a:gd name="connsiteY8" fmla="*/ 824998 h 1649328"/>
              <a:gd name="connsiteX0" fmla="*/ 61 w 1958869"/>
              <a:gd name="connsiteY0" fmla="*/ 824998 h 1649311"/>
              <a:gd name="connsiteX1" fmla="*/ 351178 w 1958869"/>
              <a:gd name="connsiteY1" fmla="*/ 252927 h 1649311"/>
              <a:gd name="connsiteX2" fmla="*/ 978708 w 1958869"/>
              <a:gd name="connsiteY2" fmla="*/ 715 h 1649311"/>
              <a:gd name="connsiteX3" fmla="*/ 1643590 w 1958869"/>
              <a:gd name="connsiteY3" fmla="*/ 200634 h 1649311"/>
              <a:gd name="connsiteX4" fmla="*/ 1957355 w 1958869"/>
              <a:gd name="connsiteY4" fmla="*/ 824998 h 1649311"/>
              <a:gd name="connsiteX5" fmla="*/ 1471767 w 1958869"/>
              <a:gd name="connsiteY5" fmla="*/ 992515 h 1649311"/>
              <a:gd name="connsiteX6" fmla="*/ 1606237 w 1958869"/>
              <a:gd name="connsiteY6" fmla="*/ 1418339 h 1649311"/>
              <a:gd name="connsiteX7" fmla="*/ 978708 w 1958869"/>
              <a:gd name="connsiteY7" fmla="*/ 1649281 h 1649311"/>
              <a:gd name="connsiteX8" fmla="*/ 328767 w 1958869"/>
              <a:gd name="connsiteY8" fmla="*/ 1403397 h 1649311"/>
              <a:gd name="connsiteX9" fmla="*/ 61 w 1958869"/>
              <a:gd name="connsiteY9" fmla="*/ 824998 h 1649311"/>
              <a:gd name="connsiteX0" fmla="*/ 61 w 1958869"/>
              <a:gd name="connsiteY0" fmla="*/ 824998 h 1653105"/>
              <a:gd name="connsiteX1" fmla="*/ 351178 w 1958869"/>
              <a:gd name="connsiteY1" fmla="*/ 252927 h 1653105"/>
              <a:gd name="connsiteX2" fmla="*/ 978708 w 1958869"/>
              <a:gd name="connsiteY2" fmla="*/ 715 h 1653105"/>
              <a:gd name="connsiteX3" fmla="*/ 1643590 w 1958869"/>
              <a:gd name="connsiteY3" fmla="*/ 200634 h 1653105"/>
              <a:gd name="connsiteX4" fmla="*/ 1957355 w 1958869"/>
              <a:gd name="connsiteY4" fmla="*/ 824998 h 1653105"/>
              <a:gd name="connsiteX5" fmla="*/ 1471767 w 1958869"/>
              <a:gd name="connsiteY5" fmla="*/ 992515 h 1653105"/>
              <a:gd name="connsiteX6" fmla="*/ 1606237 w 1958869"/>
              <a:gd name="connsiteY6" fmla="*/ 1418339 h 1653105"/>
              <a:gd name="connsiteX7" fmla="*/ 1172944 w 1958869"/>
              <a:gd name="connsiteY7" fmla="*/ 1231575 h 1653105"/>
              <a:gd name="connsiteX8" fmla="*/ 978708 w 1958869"/>
              <a:gd name="connsiteY8" fmla="*/ 1649281 h 1653105"/>
              <a:gd name="connsiteX9" fmla="*/ 328767 w 1958869"/>
              <a:gd name="connsiteY9" fmla="*/ 1403397 h 1653105"/>
              <a:gd name="connsiteX10" fmla="*/ 61 w 1958869"/>
              <a:gd name="connsiteY10" fmla="*/ 824998 h 1653105"/>
              <a:gd name="connsiteX0" fmla="*/ 61 w 1958869"/>
              <a:gd name="connsiteY0" fmla="*/ 824998 h 1649425"/>
              <a:gd name="connsiteX1" fmla="*/ 351178 w 1958869"/>
              <a:gd name="connsiteY1" fmla="*/ 252927 h 1649425"/>
              <a:gd name="connsiteX2" fmla="*/ 978708 w 1958869"/>
              <a:gd name="connsiteY2" fmla="*/ 715 h 1649425"/>
              <a:gd name="connsiteX3" fmla="*/ 1643590 w 1958869"/>
              <a:gd name="connsiteY3" fmla="*/ 200634 h 1649425"/>
              <a:gd name="connsiteX4" fmla="*/ 1957355 w 1958869"/>
              <a:gd name="connsiteY4" fmla="*/ 824998 h 1649425"/>
              <a:gd name="connsiteX5" fmla="*/ 1471767 w 1958869"/>
              <a:gd name="connsiteY5" fmla="*/ 992515 h 1649425"/>
              <a:gd name="connsiteX6" fmla="*/ 1606237 w 1958869"/>
              <a:gd name="connsiteY6" fmla="*/ 1418339 h 1649425"/>
              <a:gd name="connsiteX7" fmla="*/ 1172944 w 1958869"/>
              <a:gd name="connsiteY7" fmla="*/ 1231575 h 1649425"/>
              <a:gd name="connsiteX8" fmla="*/ 978708 w 1958869"/>
              <a:gd name="connsiteY8" fmla="*/ 1649281 h 1649425"/>
              <a:gd name="connsiteX9" fmla="*/ 814356 w 1958869"/>
              <a:gd name="connsiteY9" fmla="*/ 1179281 h 1649425"/>
              <a:gd name="connsiteX10" fmla="*/ 328767 w 1958869"/>
              <a:gd name="connsiteY10" fmla="*/ 1403397 h 1649425"/>
              <a:gd name="connsiteX11" fmla="*/ 61 w 1958869"/>
              <a:gd name="connsiteY11" fmla="*/ 824998 h 1649425"/>
              <a:gd name="connsiteX0" fmla="*/ 1821 w 1960629"/>
              <a:gd name="connsiteY0" fmla="*/ 824998 h 1649425"/>
              <a:gd name="connsiteX1" fmla="*/ 352938 w 1960629"/>
              <a:gd name="connsiteY1" fmla="*/ 252927 h 1649425"/>
              <a:gd name="connsiteX2" fmla="*/ 980468 w 1960629"/>
              <a:gd name="connsiteY2" fmla="*/ 715 h 1649425"/>
              <a:gd name="connsiteX3" fmla="*/ 1645350 w 1960629"/>
              <a:gd name="connsiteY3" fmla="*/ 200634 h 1649425"/>
              <a:gd name="connsiteX4" fmla="*/ 1959115 w 1960629"/>
              <a:gd name="connsiteY4" fmla="*/ 824998 h 1649425"/>
              <a:gd name="connsiteX5" fmla="*/ 1473527 w 1960629"/>
              <a:gd name="connsiteY5" fmla="*/ 992515 h 1649425"/>
              <a:gd name="connsiteX6" fmla="*/ 1607997 w 1960629"/>
              <a:gd name="connsiteY6" fmla="*/ 1418339 h 1649425"/>
              <a:gd name="connsiteX7" fmla="*/ 1174704 w 1960629"/>
              <a:gd name="connsiteY7" fmla="*/ 1231575 h 1649425"/>
              <a:gd name="connsiteX8" fmla="*/ 980468 w 1960629"/>
              <a:gd name="connsiteY8" fmla="*/ 1649281 h 1649425"/>
              <a:gd name="connsiteX9" fmla="*/ 816116 w 1960629"/>
              <a:gd name="connsiteY9" fmla="*/ 1179281 h 1649425"/>
              <a:gd name="connsiteX10" fmla="*/ 330527 w 1960629"/>
              <a:gd name="connsiteY10" fmla="*/ 1403397 h 1649425"/>
              <a:gd name="connsiteX11" fmla="*/ 494881 w 1960629"/>
              <a:gd name="connsiteY11" fmla="*/ 992516 h 1649425"/>
              <a:gd name="connsiteX12" fmla="*/ 1821 w 1960629"/>
              <a:gd name="connsiteY12" fmla="*/ 824998 h 1649425"/>
              <a:gd name="connsiteX0" fmla="*/ 3 w 1958811"/>
              <a:gd name="connsiteY0" fmla="*/ 824998 h 1649425"/>
              <a:gd name="connsiteX1" fmla="*/ 485592 w 1958811"/>
              <a:gd name="connsiteY1" fmla="*/ 663810 h 1649425"/>
              <a:gd name="connsiteX2" fmla="*/ 351120 w 1958811"/>
              <a:gd name="connsiteY2" fmla="*/ 252927 h 1649425"/>
              <a:gd name="connsiteX3" fmla="*/ 978650 w 1958811"/>
              <a:gd name="connsiteY3" fmla="*/ 715 h 1649425"/>
              <a:gd name="connsiteX4" fmla="*/ 1643532 w 1958811"/>
              <a:gd name="connsiteY4" fmla="*/ 200634 h 1649425"/>
              <a:gd name="connsiteX5" fmla="*/ 1957297 w 1958811"/>
              <a:gd name="connsiteY5" fmla="*/ 824998 h 1649425"/>
              <a:gd name="connsiteX6" fmla="*/ 1471709 w 1958811"/>
              <a:gd name="connsiteY6" fmla="*/ 992515 h 1649425"/>
              <a:gd name="connsiteX7" fmla="*/ 1606179 w 1958811"/>
              <a:gd name="connsiteY7" fmla="*/ 1418339 h 1649425"/>
              <a:gd name="connsiteX8" fmla="*/ 1172886 w 1958811"/>
              <a:gd name="connsiteY8" fmla="*/ 1231575 h 1649425"/>
              <a:gd name="connsiteX9" fmla="*/ 978650 w 1958811"/>
              <a:gd name="connsiteY9" fmla="*/ 1649281 h 1649425"/>
              <a:gd name="connsiteX10" fmla="*/ 814298 w 1958811"/>
              <a:gd name="connsiteY10" fmla="*/ 1179281 h 1649425"/>
              <a:gd name="connsiteX11" fmla="*/ 328709 w 1958811"/>
              <a:gd name="connsiteY11" fmla="*/ 1403397 h 1649425"/>
              <a:gd name="connsiteX12" fmla="*/ 493063 w 1958811"/>
              <a:gd name="connsiteY12" fmla="*/ 992516 h 1649425"/>
              <a:gd name="connsiteX13" fmla="*/ 3 w 1958811"/>
              <a:gd name="connsiteY13" fmla="*/ 824998 h 1649425"/>
              <a:gd name="connsiteX0" fmla="*/ 3 w 1958811"/>
              <a:gd name="connsiteY0" fmla="*/ 835454 h 1659881"/>
              <a:gd name="connsiteX1" fmla="*/ 485592 w 1958811"/>
              <a:gd name="connsiteY1" fmla="*/ 674266 h 1659881"/>
              <a:gd name="connsiteX2" fmla="*/ 351120 w 1958811"/>
              <a:gd name="connsiteY2" fmla="*/ 263383 h 1659881"/>
              <a:gd name="connsiteX3" fmla="*/ 814298 w 1958811"/>
              <a:gd name="connsiteY3" fmla="*/ 494972 h 1659881"/>
              <a:gd name="connsiteX4" fmla="*/ 978650 w 1958811"/>
              <a:gd name="connsiteY4" fmla="*/ 11171 h 1659881"/>
              <a:gd name="connsiteX5" fmla="*/ 1643532 w 1958811"/>
              <a:gd name="connsiteY5" fmla="*/ 211090 h 1659881"/>
              <a:gd name="connsiteX6" fmla="*/ 1957297 w 1958811"/>
              <a:gd name="connsiteY6" fmla="*/ 835454 h 1659881"/>
              <a:gd name="connsiteX7" fmla="*/ 1471709 w 1958811"/>
              <a:gd name="connsiteY7" fmla="*/ 1002971 h 1659881"/>
              <a:gd name="connsiteX8" fmla="*/ 1606179 w 1958811"/>
              <a:gd name="connsiteY8" fmla="*/ 1428795 h 1659881"/>
              <a:gd name="connsiteX9" fmla="*/ 1172886 w 1958811"/>
              <a:gd name="connsiteY9" fmla="*/ 1242031 h 1659881"/>
              <a:gd name="connsiteX10" fmla="*/ 978650 w 1958811"/>
              <a:gd name="connsiteY10" fmla="*/ 1659737 h 1659881"/>
              <a:gd name="connsiteX11" fmla="*/ 814298 w 1958811"/>
              <a:gd name="connsiteY11" fmla="*/ 1189737 h 1659881"/>
              <a:gd name="connsiteX12" fmla="*/ 328709 w 1958811"/>
              <a:gd name="connsiteY12" fmla="*/ 1413853 h 1659881"/>
              <a:gd name="connsiteX13" fmla="*/ 493063 w 1958811"/>
              <a:gd name="connsiteY13" fmla="*/ 1002972 h 1659881"/>
              <a:gd name="connsiteX14" fmla="*/ 3 w 1958811"/>
              <a:gd name="connsiteY14" fmla="*/ 835454 h 1659881"/>
              <a:gd name="connsiteX0" fmla="*/ 3 w 1958811"/>
              <a:gd name="connsiteY0" fmla="*/ 824327 h 1648754"/>
              <a:gd name="connsiteX1" fmla="*/ 485592 w 1958811"/>
              <a:gd name="connsiteY1" fmla="*/ 663139 h 1648754"/>
              <a:gd name="connsiteX2" fmla="*/ 351120 w 1958811"/>
              <a:gd name="connsiteY2" fmla="*/ 252256 h 1648754"/>
              <a:gd name="connsiteX3" fmla="*/ 814298 w 1958811"/>
              <a:gd name="connsiteY3" fmla="*/ 483845 h 1648754"/>
              <a:gd name="connsiteX4" fmla="*/ 978650 w 1958811"/>
              <a:gd name="connsiteY4" fmla="*/ 44 h 1648754"/>
              <a:gd name="connsiteX5" fmla="*/ 1180357 w 1958811"/>
              <a:gd name="connsiteY5" fmla="*/ 453963 h 1648754"/>
              <a:gd name="connsiteX6" fmla="*/ 1643532 w 1958811"/>
              <a:gd name="connsiteY6" fmla="*/ 199963 h 1648754"/>
              <a:gd name="connsiteX7" fmla="*/ 1957297 w 1958811"/>
              <a:gd name="connsiteY7" fmla="*/ 824327 h 1648754"/>
              <a:gd name="connsiteX8" fmla="*/ 1471709 w 1958811"/>
              <a:gd name="connsiteY8" fmla="*/ 991844 h 1648754"/>
              <a:gd name="connsiteX9" fmla="*/ 1606179 w 1958811"/>
              <a:gd name="connsiteY9" fmla="*/ 1417668 h 1648754"/>
              <a:gd name="connsiteX10" fmla="*/ 1172886 w 1958811"/>
              <a:gd name="connsiteY10" fmla="*/ 1230904 h 1648754"/>
              <a:gd name="connsiteX11" fmla="*/ 978650 w 1958811"/>
              <a:gd name="connsiteY11" fmla="*/ 1648610 h 1648754"/>
              <a:gd name="connsiteX12" fmla="*/ 814298 w 1958811"/>
              <a:gd name="connsiteY12" fmla="*/ 1178610 h 1648754"/>
              <a:gd name="connsiteX13" fmla="*/ 328709 w 1958811"/>
              <a:gd name="connsiteY13" fmla="*/ 1402726 h 1648754"/>
              <a:gd name="connsiteX14" fmla="*/ 493063 w 1958811"/>
              <a:gd name="connsiteY14" fmla="*/ 991845 h 1648754"/>
              <a:gd name="connsiteX15" fmla="*/ 3 w 1958811"/>
              <a:gd name="connsiteY15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43532 w 1962531"/>
              <a:gd name="connsiteY6" fmla="*/ 199963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43532 w 1962531"/>
              <a:gd name="connsiteY6" fmla="*/ 199963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43532 w 1962531"/>
              <a:gd name="connsiteY6" fmla="*/ 199963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28709 w 1957297"/>
              <a:gd name="connsiteY14" fmla="*/ 140272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28709 w 1957297"/>
              <a:gd name="connsiteY14" fmla="*/ 140272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28709 w 1957297"/>
              <a:gd name="connsiteY14" fmla="*/ 140272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13767 w 1919944"/>
              <a:gd name="connsiteY2" fmla="*/ 252256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13767 w 1919944"/>
              <a:gd name="connsiteY2" fmla="*/ 252256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13767 w 1919944"/>
              <a:gd name="connsiteY2" fmla="*/ 252256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51119 w 1919944"/>
              <a:gd name="connsiteY2" fmla="*/ 237315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51119 w 1919944"/>
              <a:gd name="connsiteY2" fmla="*/ 237315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890061"/>
              <a:gd name="connsiteY0" fmla="*/ 824327 h 1611416"/>
              <a:gd name="connsiteX1" fmla="*/ 448239 w 1890061"/>
              <a:gd name="connsiteY1" fmla="*/ 663139 h 1611416"/>
              <a:gd name="connsiteX2" fmla="*/ 351119 w 1890061"/>
              <a:gd name="connsiteY2" fmla="*/ 237315 h 1611416"/>
              <a:gd name="connsiteX3" fmla="*/ 776945 w 1890061"/>
              <a:gd name="connsiteY3" fmla="*/ 483845 h 1611416"/>
              <a:gd name="connsiteX4" fmla="*/ 941297 w 1890061"/>
              <a:gd name="connsiteY4" fmla="*/ 44 h 1611416"/>
              <a:gd name="connsiteX5" fmla="*/ 1143004 w 1890061"/>
              <a:gd name="connsiteY5" fmla="*/ 453963 h 1611416"/>
              <a:gd name="connsiteX6" fmla="*/ 1598708 w 1890061"/>
              <a:gd name="connsiteY6" fmla="*/ 244787 h 1611416"/>
              <a:gd name="connsiteX7" fmla="*/ 1456768 w 1890061"/>
              <a:gd name="connsiteY7" fmla="*/ 648197 h 1611416"/>
              <a:gd name="connsiteX8" fmla="*/ 1890061 w 1890061"/>
              <a:gd name="connsiteY8" fmla="*/ 824327 h 1611416"/>
              <a:gd name="connsiteX9" fmla="*/ 1434356 w 1890061"/>
              <a:gd name="connsiteY9" fmla="*/ 991844 h 1611416"/>
              <a:gd name="connsiteX10" fmla="*/ 1568826 w 1890061"/>
              <a:gd name="connsiteY10" fmla="*/ 1417668 h 1611416"/>
              <a:gd name="connsiteX11" fmla="*/ 1135533 w 1890061"/>
              <a:gd name="connsiteY11" fmla="*/ 1230904 h 1611416"/>
              <a:gd name="connsiteX12" fmla="*/ 926356 w 1890061"/>
              <a:gd name="connsiteY12" fmla="*/ 1611257 h 1611416"/>
              <a:gd name="connsiteX13" fmla="*/ 776945 w 1890061"/>
              <a:gd name="connsiteY13" fmla="*/ 1178610 h 1611416"/>
              <a:gd name="connsiteX14" fmla="*/ 336179 w 1890061"/>
              <a:gd name="connsiteY14" fmla="*/ 1410196 h 1611416"/>
              <a:gd name="connsiteX15" fmla="*/ 455710 w 1890061"/>
              <a:gd name="connsiteY15" fmla="*/ 991845 h 1611416"/>
              <a:gd name="connsiteX16" fmla="*/ 3 w 1890061"/>
              <a:gd name="connsiteY16" fmla="*/ 824327 h 1611416"/>
              <a:gd name="connsiteX0" fmla="*/ 3 w 1890061"/>
              <a:gd name="connsiteY0" fmla="*/ 824327 h 1611416"/>
              <a:gd name="connsiteX1" fmla="*/ 448239 w 1890061"/>
              <a:gd name="connsiteY1" fmla="*/ 663139 h 1611416"/>
              <a:gd name="connsiteX2" fmla="*/ 351119 w 1890061"/>
              <a:gd name="connsiteY2" fmla="*/ 237315 h 1611416"/>
              <a:gd name="connsiteX3" fmla="*/ 776945 w 1890061"/>
              <a:gd name="connsiteY3" fmla="*/ 483845 h 1611416"/>
              <a:gd name="connsiteX4" fmla="*/ 941297 w 1890061"/>
              <a:gd name="connsiteY4" fmla="*/ 44 h 1611416"/>
              <a:gd name="connsiteX5" fmla="*/ 1143004 w 1890061"/>
              <a:gd name="connsiteY5" fmla="*/ 453963 h 1611416"/>
              <a:gd name="connsiteX6" fmla="*/ 1598708 w 1890061"/>
              <a:gd name="connsiteY6" fmla="*/ 244787 h 1611416"/>
              <a:gd name="connsiteX7" fmla="*/ 1456768 w 1890061"/>
              <a:gd name="connsiteY7" fmla="*/ 648197 h 1611416"/>
              <a:gd name="connsiteX8" fmla="*/ 1890061 w 1890061"/>
              <a:gd name="connsiteY8" fmla="*/ 824327 h 1611416"/>
              <a:gd name="connsiteX9" fmla="*/ 1434356 w 1890061"/>
              <a:gd name="connsiteY9" fmla="*/ 991844 h 1611416"/>
              <a:gd name="connsiteX10" fmla="*/ 1568826 w 1890061"/>
              <a:gd name="connsiteY10" fmla="*/ 1417668 h 1611416"/>
              <a:gd name="connsiteX11" fmla="*/ 1135533 w 1890061"/>
              <a:gd name="connsiteY11" fmla="*/ 1230904 h 1611416"/>
              <a:gd name="connsiteX12" fmla="*/ 926356 w 1890061"/>
              <a:gd name="connsiteY12" fmla="*/ 1611257 h 1611416"/>
              <a:gd name="connsiteX13" fmla="*/ 776945 w 1890061"/>
              <a:gd name="connsiteY13" fmla="*/ 1178610 h 1611416"/>
              <a:gd name="connsiteX14" fmla="*/ 336179 w 1890061"/>
              <a:gd name="connsiteY14" fmla="*/ 1410196 h 1611416"/>
              <a:gd name="connsiteX15" fmla="*/ 455710 w 1890061"/>
              <a:gd name="connsiteY15" fmla="*/ 991845 h 1611416"/>
              <a:gd name="connsiteX16" fmla="*/ 3 w 1890061"/>
              <a:gd name="connsiteY16" fmla="*/ 824327 h 1611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90061" h="1611416">
                <a:moveTo>
                  <a:pt x="3" y="824327"/>
                </a:moveTo>
                <a:cubicBezTo>
                  <a:pt x="-1242" y="523013"/>
                  <a:pt x="389720" y="758484"/>
                  <a:pt x="448239" y="663139"/>
                </a:cubicBezTo>
                <a:cubicBezTo>
                  <a:pt x="506758" y="567794"/>
                  <a:pt x="144433" y="415363"/>
                  <a:pt x="351119" y="237315"/>
                </a:cubicBezTo>
                <a:cubicBezTo>
                  <a:pt x="557805" y="59267"/>
                  <a:pt x="672357" y="525880"/>
                  <a:pt x="776945" y="483845"/>
                </a:cubicBezTo>
                <a:cubicBezTo>
                  <a:pt x="881533" y="441810"/>
                  <a:pt x="678581" y="5024"/>
                  <a:pt x="941297" y="44"/>
                </a:cubicBezTo>
                <a:cubicBezTo>
                  <a:pt x="1204013" y="-4936"/>
                  <a:pt x="1032190" y="420643"/>
                  <a:pt x="1143004" y="453963"/>
                </a:cubicBezTo>
                <a:cubicBezTo>
                  <a:pt x="1253818" y="487283"/>
                  <a:pt x="1378325" y="26895"/>
                  <a:pt x="1598708" y="244787"/>
                </a:cubicBezTo>
                <a:cubicBezTo>
                  <a:pt x="1819091" y="462679"/>
                  <a:pt x="1404474" y="544136"/>
                  <a:pt x="1456768" y="648197"/>
                </a:cubicBezTo>
                <a:cubicBezTo>
                  <a:pt x="1509062" y="752258"/>
                  <a:pt x="1890061" y="504337"/>
                  <a:pt x="1890061" y="824327"/>
                </a:cubicBezTo>
                <a:cubicBezTo>
                  <a:pt x="1890061" y="1144317"/>
                  <a:pt x="1492876" y="892954"/>
                  <a:pt x="1434356" y="991844"/>
                </a:cubicBezTo>
                <a:cubicBezTo>
                  <a:pt x="1375836" y="1090734"/>
                  <a:pt x="1750611" y="1204757"/>
                  <a:pt x="1568826" y="1417668"/>
                </a:cubicBezTo>
                <a:cubicBezTo>
                  <a:pt x="1387041" y="1630579"/>
                  <a:pt x="1240121" y="1192414"/>
                  <a:pt x="1135533" y="1230904"/>
                </a:cubicBezTo>
                <a:cubicBezTo>
                  <a:pt x="1030945" y="1269394"/>
                  <a:pt x="1217710" y="1619973"/>
                  <a:pt x="926356" y="1611257"/>
                </a:cubicBezTo>
                <a:cubicBezTo>
                  <a:pt x="635002" y="1602541"/>
                  <a:pt x="885268" y="1219591"/>
                  <a:pt x="776945" y="1178610"/>
                </a:cubicBezTo>
                <a:cubicBezTo>
                  <a:pt x="668622" y="1137629"/>
                  <a:pt x="514228" y="1594470"/>
                  <a:pt x="336179" y="1410196"/>
                </a:cubicBezTo>
                <a:cubicBezTo>
                  <a:pt x="158130" y="1225922"/>
                  <a:pt x="510494" y="1088245"/>
                  <a:pt x="455710" y="991845"/>
                </a:cubicBezTo>
                <a:cubicBezTo>
                  <a:pt x="400926" y="895445"/>
                  <a:pt x="1248" y="1125641"/>
                  <a:pt x="3" y="824327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800600" y="2514600"/>
            <a:ext cx="3733800" cy="2895600"/>
            <a:chOff x="5334000" y="1905000"/>
            <a:chExt cx="3200400" cy="2286000"/>
          </a:xfrm>
        </p:grpSpPr>
        <p:sp>
          <p:nvSpPr>
            <p:cNvPr id="213" name="Rounded Rectangle 212"/>
            <p:cNvSpPr/>
            <p:nvPr/>
          </p:nvSpPr>
          <p:spPr bwMode="auto">
            <a:xfrm>
              <a:off x="5334000" y="1905000"/>
              <a:ext cx="1524000" cy="2286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Machine 1</a:t>
              </a:r>
            </a:p>
          </p:txBody>
        </p:sp>
        <p:sp>
          <p:nvSpPr>
            <p:cNvPr id="214" name="Rounded Rectangle 213"/>
            <p:cNvSpPr/>
            <p:nvPr/>
          </p:nvSpPr>
          <p:spPr bwMode="auto">
            <a:xfrm>
              <a:off x="7010400" y="1905000"/>
              <a:ext cx="1524000" cy="2286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Machine 2</a:t>
              </a: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5257800"/>
            <a:ext cx="8686800" cy="1524000"/>
          </a:xfrm>
        </p:spPr>
        <p:txBody>
          <a:bodyPr>
            <a:normAutofit/>
          </a:bodyPr>
          <a:lstStyle/>
          <a:p>
            <a:r>
              <a:rPr lang="en-US" dirty="0" smtClean="0"/>
              <a:t>Split</a:t>
            </a:r>
            <a:r>
              <a:rPr lang="en-US" b="1" dirty="0" smtClean="0"/>
              <a:t> High-Degree </a:t>
            </a:r>
            <a:r>
              <a:rPr lang="en-US" dirty="0" smtClean="0"/>
              <a:t>vertices</a:t>
            </a:r>
          </a:p>
          <a:p>
            <a:r>
              <a:rPr lang="en-US" b="1" dirty="0" smtClean="0"/>
              <a:t>New Abstraction</a:t>
            </a:r>
            <a:r>
              <a:rPr lang="en-US" b="1" dirty="0"/>
              <a:t> </a:t>
            </a:r>
            <a:r>
              <a:rPr lang="en-US" b="1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b="1" i="1" u="sng" dirty="0" smtClean="0"/>
              <a:t>Equivalence</a:t>
            </a:r>
            <a:r>
              <a:rPr lang="en-US" i="1" dirty="0" smtClean="0"/>
              <a:t> on Split Vertices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" y="0"/>
            <a:ext cx="9067800" cy="181588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 defTabSz="914400"/>
            <a:r>
              <a:rPr lang="en-US" sz="8000" b="1" dirty="0" err="1" smtClean="0">
                <a:ln w="11430">
                  <a:solidFill>
                    <a:prstClr val="black"/>
                  </a:solidFill>
                </a:ln>
                <a:gradFill>
                  <a:gsLst>
                    <a:gs pos="0">
                      <a:srgbClr val="F79646">
                        <a:tint val="90000"/>
                        <a:satMod val="120000"/>
                      </a:srgbClr>
                    </a:gs>
                    <a:gs pos="25000">
                      <a:srgbClr val="F79646">
                        <a:tint val="93000"/>
                        <a:satMod val="120000"/>
                      </a:srgbClr>
                    </a:gs>
                    <a:gs pos="50000">
                      <a:srgbClr val="F79646">
                        <a:shade val="89000"/>
                        <a:satMod val="110000"/>
                      </a:srgbClr>
                    </a:gs>
                    <a:gs pos="75000">
                      <a:srgbClr val="F79646">
                        <a:tint val="93000"/>
                        <a:satMod val="120000"/>
                      </a:srgbClr>
                    </a:gs>
                    <a:gs pos="100000">
                      <a:srgbClr val="F79646">
                        <a:tint val="90000"/>
                        <a:satMod val="120000"/>
                      </a:srgb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Helvetica"/>
                <a:ea typeface="ＭＳ Ｐゴシック" charset="-128"/>
                <a:cs typeface="Helvetica"/>
              </a:rPr>
              <a:t>GraphLab</a:t>
            </a:r>
            <a:endParaRPr lang="en-US" sz="8000" b="1" dirty="0" smtClean="0">
              <a:ln w="11430">
                <a:solidFill>
                  <a:prstClr val="black"/>
                </a:solidFill>
              </a:ln>
              <a:gradFill>
                <a:gsLst>
                  <a:gs pos="0">
                    <a:srgbClr val="F79646">
                      <a:tint val="90000"/>
                      <a:satMod val="120000"/>
                    </a:srgbClr>
                  </a:gs>
                  <a:gs pos="25000">
                    <a:srgbClr val="F79646">
                      <a:tint val="93000"/>
                      <a:satMod val="120000"/>
                    </a:srgbClr>
                  </a:gs>
                  <a:gs pos="50000">
                    <a:srgbClr val="F79646">
                      <a:shade val="89000"/>
                      <a:satMod val="110000"/>
                    </a:srgbClr>
                  </a:gs>
                  <a:gs pos="75000">
                    <a:srgbClr val="F79646">
                      <a:tint val="93000"/>
                      <a:satMod val="120000"/>
                    </a:srgbClr>
                  </a:gs>
                  <a:gs pos="100000">
                    <a:srgbClr val="F79646">
                      <a:tint val="90000"/>
                      <a:satMod val="120000"/>
                    </a:srgb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Helvetica"/>
              <a:ea typeface="ＭＳ Ｐゴシック" charset="-128"/>
              <a:cs typeface="Helvetica"/>
            </a:endParaRPr>
          </a:p>
          <a:p>
            <a:pPr algn="ctr" defTabSz="914400"/>
            <a:r>
              <a:rPr lang="en-US" sz="2800" b="1" dirty="0" smtClean="0">
                <a:ln w="11430">
                  <a:solidFill>
                    <a:prstClr val="black"/>
                  </a:solidFill>
                </a:ln>
                <a:gradFill>
                  <a:gsLst>
                    <a:gs pos="0">
                      <a:srgbClr val="F79646">
                        <a:tint val="90000"/>
                        <a:satMod val="120000"/>
                      </a:srgbClr>
                    </a:gs>
                    <a:gs pos="25000">
                      <a:srgbClr val="F79646">
                        <a:tint val="93000"/>
                        <a:satMod val="120000"/>
                      </a:srgbClr>
                    </a:gs>
                    <a:gs pos="50000">
                      <a:srgbClr val="F79646">
                        <a:shade val="89000"/>
                        <a:satMod val="110000"/>
                      </a:srgbClr>
                    </a:gs>
                    <a:gs pos="75000">
                      <a:srgbClr val="F79646">
                        <a:tint val="93000"/>
                        <a:satMod val="120000"/>
                      </a:srgbClr>
                    </a:gs>
                    <a:gs pos="100000">
                      <a:srgbClr val="F79646">
                        <a:tint val="90000"/>
                        <a:satMod val="120000"/>
                      </a:srgb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Helvetica"/>
                <a:ea typeface="ＭＳ Ｐゴシック" charset="-128"/>
                <a:cs typeface="Helvetica"/>
              </a:rPr>
              <a:t>(PowerGraph, OSDI’12)</a:t>
            </a:r>
            <a:endParaRPr lang="en-US" sz="2800" b="1" dirty="0">
              <a:ln w="11430">
                <a:solidFill>
                  <a:prstClr val="black"/>
                </a:solidFill>
              </a:ln>
              <a:gradFill>
                <a:gsLst>
                  <a:gs pos="0">
                    <a:srgbClr val="F79646">
                      <a:tint val="90000"/>
                      <a:satMod val="120000"/>
                    </a:srgbClr>
                  </a:gs>
                  <a:gs pos="25000">
                    <a:srgbClr val="F79646">
                      <a:tint val="93000"/>
                      <a:satMod val="120000"/>
                    </a:srgbClr>
                  </a:gs>
                  <a:gs pos="50000">
                    <a:srgbClr val="F79646">
                      <a:shade val="89000"/>
                      <a:satMod val="110000"/>
                    </a:srgbClr>
                  </a:gs>
                  <a:gs pos="75000">
                    <a:srgbClr val="F79646">
                      <a:tint val="93000"/>
                      <a:satMod val="120000"/>
                    </a:srgbClr>
                  </a:gs>
                  <a:gs pos="100000">
                    <a:srgbClr val="F79646">
                      <a:tint val="90000"/>
                      <a:satMod val="120000"/>
                    </a:srgb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Helvetica"/>
              <a:ea typeface="ＭＳ Ｐゴシック" charset="-128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238" name="Group 17"/>
          <p:cNvGrpSpPr/>
          <p:nvPr/>
        </p:nvGrpSpPr>
        <p:grpSpPr>
          <a:xfrm>
            <a:off x="838200" y="3124200"/>
            <a:ext cx="2379269" cy="1969474"/>
            <a:chOff x="553628" y="3651862"/>
            <a:chExt cx="1769669" cy="1464869"/>
          </a:xfrm>
        </p:grpSpPr>
        <p:cxnSp>
          <p:nvCxnSpPr>
            <p:cNvPr id="239" name="Straight Connector 238"/>
            <p:cNvCxnSpPr>
              <a:stCxn id="251" idx="5"/>
              <a:endCxn id="247" idx="1"/>
            </p:cNvCxnSpPr>
            <p:nvPr/>
          </p:nvCxnSpPr>
          <p:spPr>
            <a:xfrm>
              <a:off x="1037382" y="4029553"/>
              <a:ext cx="274911" cy="22915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47" idx="7"/>
              <a:endCxn id="255" idx="3"/>
            </p:cNvCxnSpPr>
            <p:nvPr/>
          </p:nvCxnSpPr>
          <p:spPr>
            <a:xfrm flipV="1">
              <a:off x="1581701" y="4029553"/>
              <a:ext cx="295302" cy="22915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48" idx="4"/>
              <a:endCxn id="247" idx="0"/>
            </p:cNvCxnSpPr>
            <p:nvPr/>
          </p:nvCxnSpPr>
          <p:spPr>
            <a:xfrm flipH="1">
              <a:off x="1446997" y="3873507"/>
              <a:ext cx="1" cy="32940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247" idx="6"/>
              <a:endCxn id="254" idx="2"/>
            </p:cNvCxnSpPr>
            <p:nvPr/>
          </p:nvCxnSpPr>
          <p:spPr>
            <a:xfrm>
              <a:off x="1637497" y="4393413"/>
              <a:ext cx="464155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250" idx="6"/>
              <a:endCxn id="247" idx="2"/>
            </p:cNvCxnSpPr>
            <p:nvPr/>
          </p:nvCxnSpPr>
          <p:spPr>
            <a:xfrm flipV="1">
              <a:off x="775273" y="4393413"/>
              <a:ext cx="481224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247" idx="4"/>
              <a:endCxn id="249" idx="0"/>
            </p:cNvCxnSpPr>
            <p:nvPr/>
          </p:nvCxnSpPr>
          <p:spPr>
            <a:xfrm>
              <a:off x="1446997" y="4583913"/>
              <a:ext cx="1" cy="31117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47" idx="3"/>
              <a:endCxn id="252" idx="7"/>
            </p:cNvCxnSpPr>
            <p:nvPr/>
          </p:nvCxnSpPr>
          <p:spPr>
            <a:xfrm flipH="1">
              <a:off x="1037382" y="4528117"/>
              <a:ext cx="274911" cy="23099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47" idx="5"/>
              <a:endCxn id="253" idx="1"/>
            </p:cNvCxnSpPr>
            <p:nvPr/>
          </p:nvCxnSpPr>
          <p:spPr>
            <a:xfrm>
              <a:off x="1581701" y="4528117"/>
              <a:ext cx="295302" cy="25773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7" name="Oval 246"/>
            <p:cNvSpPr/>
            <p:nvPr/>
          </p:nvSpPr>
          <p:spPr>
            <a:xfrm>
              <a:off x="1256497" y="4202913"/>
              <a:ext cx="381000" cy="381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48" name="Oval 247"/>
            <p:cNvSpPr/>
            <p:nvPr/>
          </p:nvSpPr>
          <p:spPr>
            <a:xfrm>
              <a:off x="1336175" y="3651862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49" name="Oval 248"/>
            <p:cNvSpPr/>
            <p:nvPr/>
          </p:nvSpPr>
          <p:spPr>
            <a:xfrm>
              <a:off x="1336175" y="4895086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50" name="Oval 249"/>
            <p:cNvSpPr/>
            <p:nvPr/>
          </p:nvSpPr>
          <p:spPr>
            <a:xfrm>
              <a:off x="553628" y="4282591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51" name="Oval 250"/>
            <p:cNvSpPr/>
            <p:nvPr/>
          </p:nvSpPr>
          <p:spPr>
            <a:xfrm>
              <a:off x="848196" y="3840367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52" name="Oval 251"/>
            <p:cNvSpPr/>
            <p:nvPr/>
          </p:nvSpPr>
          <p:spPr>
            <a:xfrm>
              <a:off x="848196" y="4726654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53" name="Oval 252"/>
            <p:cNvSpPr/>
            <p:nvPr/>
          </p:nvSpPr>
          <p:spPr>
            <a:xfrm>
              <a:off x="1844544" y="4753390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54" name="Oval 253"/>
            <p:cNvSpPr/>
            <p:nvPr/>
          </p:nvSpPr>
          <p:spPr>
            <a:xfrm>
              <a:off x="2101652" y="4282591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55" name="Oval 254"/>
            <p:cNvSpPr/>
            <p:nvPr/>
          </p:nvSpPr>
          <p:spPr>
            <a:xfrm>
              <a:off x="1844544" y="3840367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131959" y="3048000"/>
            <a:ext cx="3209386" cy="2158255"/>
            <a:chOff x="5131959" y="2133600"/>
            <a:chExt cx="3209386" cy="2158255"/>
          </a:xfrm>
        </p:grpSpPr>
        <p:sp>
          <p:nvSpPr>
            <p:cNvPr id="15" name="Freeform 14"/>
            <p:cNvSpPr/>
            <p:nvPr/>
          </p:nvSpPr>
          <p:spPr>
            <a:xfrm>
              <a:off x="5131959" y="2171831"/>
              <a:ext cx="1330945" cy="2120024"/>
            </a:xfrm>
            <a:custGeom>
              <a:avLst/>
              <a:gdLst>
                <a:gd name="connsiteX0" fmla="*/ 1330930 w 1330945"/>
                <a:gd name="connsiteY0" fmla="*/ 1020102 h 2120024"/>
                <a:gd name="connsiteX1" fmla="*/ 921708 w 1330945"/>
                <a:gd name="connsiteY1" fmla="*/ 88769 h 2120024"/>
                <a:gd name="connsiteX2" fmla="*/ 498374 w 1330945"/>
                <a:gd name="connsiteY2" fmla="*/ 74658 h 2120024"/>
                <a:gd name="connsiteX3" fmla="*/ 427819 w 1330945"/>
                <a:gd name="connsiteY3" fmla="*/ 413325 h 2120024"/>
                <a:gd name="connsiteX4" fmla="*/ 710041 w 1330945"/>
                <a:gd name="connsiteY4" fmla="*/ 766102 h 2120024"/>
                <a:gd name="connsiteX5" fmla="*/ 357263 w 1330945"/>
                <a:gd name="connsiteY5" fmla="*/ 540325 h 2120024"/>
                <a:gd name="connsiteX6" fmla="*/ 32708 w 1330945"/>
                <a:gd name="connsiteY6" fmla="*/ 639102 h 2120024"/>
                <a:gd name="connsiteX7" fmla="*/ 75041 w 1330945"/>
                <a:gd name="connsiteY7" fmla="*/ 991880 h 2120024"/>
                <a:gd name="connsiteX8" fmla="*/ 597152 w 1330945"/>
                <a:gd name="connsiteY8" fmla="*/ 1062436 h 2120024"/>
                <a:gd name="connsiteX9" fmla="*/ 159708 w 1330945"/>
                <a:gd name="connsiteY9" fmla="*/ 1217658 h 2120024"/>
                <a:gd name="connsiteX10" fmla="*/ 46819 w 1330945"/>
                <a:gd name="connsiteY10" fmla="*/ 1570436 h 2120024"/>
                <a:gd name="connsiteX11" fmla="*/ 413708 w 1330945"/>
                <a:gd name="connsiteY11" fmla="*/ 1683325 h 2120024"/>
                <a:gd name="connsiteX12" fmla="*/ 738263 w 1330945"/>
                <a:gd name="connsiteY12" fmla="*/ 1288213 h 2120024"/>
                <a:gd name="connsiteX13" fmla="*/ 470152 w 1330945"/>
                <a:gd name="connsiteY13" fmla="*/ 1796213 h 2120024"/>
                <a:gd name="connsiteX14" fmla="*/ 583041 w 1330945"/>
                <a:gd name="connsiteY14" fmla="*/ 2036102 h 2120024"/>
                <a:gd name="connsiteX15" fmla="*/ 935819 w 1330945"/>
                <a:gd name="connsiteY15" fmla="*/ 2036102 h 2120024"/>
                <a:gd name="connsiteX16" fmla="*/ 1330930 w 1330945"/>
                <a:gd name="connsiteY16" fmla="*/ 1020102 h 212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945" h="2120024">
                  <a:moveTo>
                    <a:pt x="1330930" y="1020102"/>
                  </a:moveTo>
                  <a:cubicBezTo>
                    <a:pt x="1328578" y="695547"/>
                    <a:pt x="1060467" y="246343"/>
                    <a:pt x="921708" y="88769"/>
                  </a:cubicBezTo>
                  <a:cubicBezTo>
                    <a:pt x="782949" y="-68805"/>
                    <a:pt x="580689" y="20565"/>
                    <a:pt x="498374" y="74658"/>
                  </a:cubicBezTo>
                  <a:cubicBezTo>
                    <a:pt x="416059" y="128751"/>
                    <a:pt x="392541" y="298084"/>
                    <a:pt x="427819" y="413325"/>
                  </a:cubicBezTo>
                  <a:cubicBezTo>
                    <a:pt x="463097" y="528566"/>
                    <a:pt x="721800" y="744935"/>
                    <a:pt x="710041" y="766102"/>
                  </a:cubicBezTo>
                  <a:cubicBezTo>
                    <a:pt x="698282" y="787269"/>
                    <a:pt x="470152" y="561492"/>
                    <a:pt x="357263" y="540325"/>
                  </a:cubicBezTo>
                  <a:cubicBezTo>
                    <a:pt x="244374" y="519158"/>
                    <a:pt x="79745" y="563843"/>
                    <a:pt x="32708" y="639102"/>
                  </a:cubicBezTo>
                  <a:cubicBezTo>
                    <a:pt x="-14329" y="714361"/>
                    <a:pt x="-19033" y="921324"/>
                    <a:pt x="75041" y="991880"/>
                  </a:cubicBezTo>
                  <a:cubicBezTo>
                    <a:pt x="169115" y="1062436"/>
                    <a:pt x="583041" y="1024806"/>
                    <a:pt x="597152" y="1062436"/>
                  </a:cubicBezTo>
                  <a:cubicBezTo>
                    <a:pt x="611263" y="1100066"/>
                    <a:pt x="251430" y="1132991"/>
                    <a:pt x="159708" y="1217658"/>
                  </a:cubicBezTo>
                  <a:cubicBezTo>
                    <a:pt x="67986" y="1302325"/>
                    <a:pt x="4486" y="1492825"/>
                    <a:pt x="46819" y="1570436"/>
                  </a:cubicBezTo>
                  <a:cubicBezTo>
                    <a:pt x="89152" y="1648047"/>
                    <a:pt x="298467" y="1730362"/>
                    <a:pt x="413708" y="1683325"/>
                  </a:cubicBezTo>
                  <a:cubicBezTo>
                    <a:pt x="528949" y="1636288"/>
                    <a:pt x="728856" y="1269398"/>
                    <a:pt x="738263" y="1288213"/>
                  </a:cubicBezTo>
                  <a:cubicBezTo>
                    <a:pt x="747670" y="1307028"/>
                    <a:pt x="496022" y="1671565"/>
                    <a:pt x="470152" y="1796213"/>
                  </a:cubicBezTo>
                  <a:cubicBezTo>
                    <a:pt x="444282" y="1920861"/>
                    <a:pt x="505430" y="1996121"/>
                    <a:pt x="583041" y="2036102"/>
                  </a:cubicBezTo>
                  <a:cubicBezTo>
                    <a:pt x="660652" y="2076083"/>
                    <a:pt x="811171" y="2203084"/>
                    <a:pt x="935819" y="2036102"/>
                  </a:cubicBezTo>
                  <a:cubicBezTo>
                    <a:pt x="1060467" y="1869121"/>
                    <a:pt x="1333282" y="1344657"/>
                    <a:pt x="1330930" y="1020102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7" name="Freeform 216"/>
            <p:cNvSpPr/>
            <p:nvPr/>
          </p:nvSpPr>
          <p:spPr>
            <a:xfrm flipH="1">
              <a:off x="7010400" y="2133600"/>
              <a:ext cx="1330945" cy="2120024"/>
            </a:xfrm>
            <a:custGeom>
              <a:avLst/>
              <a:gdLst>
                <a:gd name="connsiteX0" fmla="*/ 1330930 w 1330945"/>
                <a:gd name="connsiteY0" fmla="*/ 1020102 h 2120024"/>
                <a:gd name="connsiteX1" fmla="*/ 921708 w 1330945"/>
                <a:gd name="connsiteY1" fmla="*/ 88769 h 2120024"/>
                <a:gd name="connsiteX2" fmla="*/ 498374 w 1330945"/>
                <a:gd name="connsiteY2" fmla="*/ 74658 h 2120024"/>
                <a:gd name="connsiteX3" fmla="*/ 427819 w 1330945"/>
                <a:gd name="connsiteY3" fmla="*/ 413325 h 2120024"/>
                <a:gd name="connsiteX4" fmla="*/ 710041 w 1330945"/>
                <a:gd name="connsiteY4" fmla="*/ 766102 h 2120024"/>
                <a:gd name="connsiteX5" fmla="*/ 357263 w 1330945"/>
                <a:gd name="connsiteY5" fmla="*/ 540325 h 2120024"/>
                <a:gd name="connsiteX6" fmla="*/ 32708 w 1330945"/>
                <a:gd name="connsiteY6" fmla="*/ 639102 h 2120024"/>
                <a:gd name="connsiteX7" fmla="*/ 75041 w 1330945"/>
                <a:gd name="connsiteY7" fmla="*/ 991880 h 2120024"/>
                <a:gd name="connsiteX8" fmla="*/ 597152 w 1330945"/>
                <a:gd name="connsiteY8" fmla="*/ 1062436 h 2120024"/>
                <a:gd name="connsiteX9" fmla="*/ 159708 w 1330945"/>
                <a:gd name="connsiteY9" fmla="*/ 1217658 h 2120024"/>
                <a:gd name="connsiteX10" fmla="*/ 46819 w 1330945"/>
                <a:gd name="connsiteY10" fmla="*/ 1570436 h 2120024"/>
                <a:gd name="connsiteX11" fmla="*/ 413708 w 1330945"/>
                <a:gd name="connsiteY11" fmla="*/ 1683325 h 2120024"/>
                <a:gd name="connsiteX12" fmla="*/ 738263 w 1330945"/>
                <a:gd name="connsiteY12" fmla="*/ 1288213 h 2120024"/>
                <a:gd name="connsiteX13" fmla="*/ 470152 w 1330945"/>
                <a:gd name="connsiteY13" fmla="*/ 1796213 h 2120024"/>
                <a:gd name="connsiteX14" fmla="*/ 583041 w 1330945"/>
                <a:gd name="connsiteY14" fmla="*/ 2036102 h 2120024"/>
                <a:gd name="connsiteX15" fmla="*/ 935819 w 1330945"/>
                <a:gd name="connsiteY15" fmla="*/ 2036102 h 2120024"/>
                <a:gd name="connsiteX16" fmla="*/ 1330930 w 1330945"/>
                <a:gd name="connsiteY16" fmla="*/ 1020102 h 212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945" h="2120024">
                  <a:moveTo>
                    <a:pt x="1330930" y="1020102"/>
                  </a:moveTo>
                  <a:cubicBezTo>
                    <a:pt x="1328578" y="695547"/>
                    <a:pt x="1060467" y="246343"/>
                    <a:pt x="921708" y="88769"/>
                  </a:cubicBezTo>
                  <a:cubicBezTo>
                    <a:pt x="782949" y="-68805"/>
                    <a:pt x="580689" y="20565"/>
                    <a:pt x="498374" y="74658"/>
                  </a:cubicBezTo>
                  <a:cubicBezTo>
                    <a:pt x="416059" y="128751"/>
                    <a:pt x="392541" y="298084"/>
                    <a:pt x="427819" y="413325"/>
                  </a:cubicBezTo>
                  <a:cubicBezTo>
                    <a:pt x="463097" y="528566"/>
                    <a:pt x="721800" y="744935"/>
                    <a:pt x="710041" y="766102"/>
                  </a:cubicBezTo>
                  <a:cubicBezTo>
                    <a:pt x="698282" y="787269"/>
                    <a:pt x="470152" y="561492"/>
                    <a:pt x="357263" y="540325"/>
                  </a:cubicBezTo>
                  <a:cubicBezTo>
                    <a:pt x="244374" y="519158"/>
                    <a:pt x="79745" y="563843"/>
                    <a:pt x="32708" y="639102"/>
                  </a:cubicBezTo>
                  <a:cubicBezTo>
                    <a:pt x="-14329" y="714361"/>
                    <a:pt x="-19033" y="921324"/>
                    <a:pt x="75041" y="991880"/>
                  </a:cubicBezTo>
                  <a:cubicBezTo>
                    <a:pt x="169115" y="1062436"/>
                    <a:pt x="583041" y="1024806"/>
                    <a:pt x="597152" y="1062436"/>
                  </a:cubicBezTo>
                  <a:cubicBezTo>
                    <a:pt x="611263" y="1100066"/>
                    <a:pt x="251430" y="1132991"/>
                    <a:pt x="159708" y="1217658"/>
                  </a:cubicBezTo>
                  <a:cubicBezTo>
                    <a:pt x="67986" y="1302325"/>
                    <a:pt x="4486" y="1492825"/>
                    <a:pt x="46819" y="1570436"/>
                  </a:cubicBezTo>
                  <a:cubicBezTo>
                    <a:pt x="89152" y="1648047"/>
                    <a:pt x="298467" y="1730362"/>
                    <a:pt x="413708" y="1683325"/>
                  </a:cubicBezTo>
                  <a:cubicBezTo>
                    <a:pt x="528949" y="1636288"/>
                    <a:pt x="728856" y="1269398"/>
                    <a:pt x="738263" y="1288213"/>
                  </a:cubicBezTo>
                  <a:cubicBezTo>
                    <a:pt x="747670" y="1307028"/>
                    <a:pt x="496022" y="1671565"/>
                    <a:pt x="470152" y="1796213"/>
                  </a:cubicBezTo>
                  <a:cubicBezTo>
                    <a:pt x="444282" y="1920861"/>
                    <a:pt x="505430" y="1996121"/>
                    <a:pt x="583041" y="2036102"/>
                  </a:cubicBezTo>
                  <a:cubicBezTo>
                    <a:pt x="660652" y="2076083"/>
                    <a:pt x="811171" y="2203084"/>
                    <a:pt x="935819" y="2036102"/>
                  </a:cubicBezTo>
                  <a:cubicBezTo>
                    <a:pt x="1060467" y="1869121"/>
                    <a:pt x="1333282" y="1344657"/>
                    <a:pt x="1330930" y="1020102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71841" y="1828800"/>
            <a:ext cx="2833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Program This</a:t>
            </a:r>
            <a:endParaRPr lang="en-US" sz="3600" b="1" dirty="0">
              <a:solidFill>
                <a:prstClr val="black"/>
              </a:solidFill>
              <a:latin typeface="Gill Sans Light"/>
              <a:ea typeface="ＭＳ Ｐゴシック" charset="-128"/>
              <a:cs typeface="Gill Sans Light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5486400" y="182880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Run on This</a:t>
            </a:r>
            <a:endParaRPr lang="en-US" sz="3600" b="1" dirty="0">
              <a:solidFill>
                <a:prstClr val="black"/>
              </a:solidFill>
              <a:latin typeface="Gill Sans Light"/>
              <a:ea typeface="ＭＳ Ｐゴシック" charset="-128"/>
              <a:cs typeface="Gill Sans Ligh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657600" y="3276113"/>
            <a:ext cx="4587124" cy="1729778"/>
            <a:chOff x="3657600" y="3047513"/>
            <a:chExt cx="4587124" cy="1729778"/>
          </a:xfrm>
        </p:grpSpPr>
        <p:sp>
          <p:nvSpPr>
            <p:cNvPr id="199" name="Right Arrow 198"/>
            <p:cNvSpPr/>
            <p:nvPr/>
          </p:nvSpPr>
          <p:spPr>
            <a:xfrm>
              <a:off x="3657600" y="3558997"/>
              <a:ext cx="1295400" cy="6858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218153" y="3047513"/>
              <a:ext cx="3026571" cy="1729778"/>
              <a:chOff x="5218153" y="3047513"/>
              <a:chExt cx="3026571" cy="1729778"/>
            </a:xfrm>
          </p:grpSpPr>
          <p:cxnSp>
            <p:nvCxnSpPr>
              <p:cNvPr id="219" name="Straight Connector 218"/>
              <p:cNvCxnSpPr/>
              <p:nvPr/>
            </p:nvCxnSpPr>
            <p:spPr>
              <a:xfrm flipH="1">
                <a:off x="6096000" y="3886200"/>
                <a:ext cx="1219201" cy="0"/>
              </a:xfrm>
              <a:prstGeom prst="line">
                <a:avLst/>
              </a:prstGeom>
              <a:ln>
                <a:solidFill>
                  <a:schemeClr val="accent2"/>
                </a:solidFill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 rot="17326417">
                <a:off x="4939742" y="3325924"/>
                <a:ext cx="1673645" cy="1116823"/>
                <a:chOff x="6059410" y="2590800"/>
                <a:chExt cx="1396751" cy="932051"/>
              </a:xfrm>
            </p:grpSpPr>
            <p:cxnSp>
              <p:nvCxnSpPr>
                <p:cNvPr id="110" name="Straight Connector 109"/>
                <p:cNvCxnSpPr>
                  <a:stCxn id="123" idx="5"/>
                  <a:endCxn id="118" idx="1"/>
                </p:cNvCxnSpPr>
                <p:nvPr/>
              </p:nvCxnSpPr>
              <p:spPr>
                <a:xfrm>
                  <a:off x="6427354" y="2968491"/>
                  <a:ext cx="274911" cy="229156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>
                  <a:stCxn id="118" idx="7"/>
                  <a:endCxn id="174" idx="3"/>
                </p:cNvCxnSpPr>
                <p:nvPr/>
              </p:nvCxnSpPr>
              <p:spPr>
                <a:xfrm flipV="1">
                  <a:off x="6971673" y="2968491"/>
                  <a:ext cx="295302" cy="229156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>
                  <a:stCxn id="119" idx="4"/>
                  <a:endCxn id="118" idx="0"/>
                </p:cNvCxnSpPr>
                <p:nvPr/>
              </p:nvCxnSpPr>
              <p:spPr>
                <a:xfrm flipH="1">
                  <a:off x="6836969" y="2812445"/>
                  <a:ext cx="1" cy="329406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>
                  <a:stCxn id="121" idx="6"/>
                  <a:endCxn id="118" idx="2"/>
                </p:cNvCxnSpPr>
                <p:nvPr/>
              </p:nvCxnSpPr>
              <p:spPr>
                <a:xfrm rot="4273583" flipV="1">
                  <a:off x="6413680" y="3165610"/>
                  <a:ext cx="100163" cy="351901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Oval 117"/>
                <p:cNvSpPr/>
                <p:nvPr/>
              </p:nvSpPr>
              <p:spPr>
                <a:xfrm>
                  <a:off x="6646469" y="3141851"/>
                  <a:ext cx="381000" cy="381000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9" name="Oval 118"/>
                <p:cNvSpPr/>
                <p:nvPr/>
              </p:nvSpPr>
              <p:spPr>
                <a:xfrm>
                  <a:off x="6726147" y="2590800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6059410" y="3239947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3" name="Oval 122"/>
                <p:cNvSpPr/>
                <p:nvPr/>
              </p:nvSpPr>
              <p:spPr>
                <a:xfrm>
                  <a:off x="6238168" y="2779305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7234516" y="2779305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175" name="Group 174"/>
              <p:cNvGrpSpPr/>
              <p:nvPr/>
            </p:nvGrpSpPr>
            <p:grpSpPr>
              <a:xfrm rot="6741626">
                <a:off x="6802960" y="3335528"/>
                <a:ext cx="1684199" cy="1199328"/>
                <a:chOff x="6078973" y="2521945"/>
                <a:chExt cx="1405559" cy="1000906"/>
              </a:xfrm>
            </p:grpSpPr>
            <p:cxnSp>
              <p:nvCxnSpPr>
                <p:cNvPr id="176" name="Straight Connector 175"/>
                <p:cNvCxnSpPr>
                  <a:stCxn id="183" idx="5"/>
                  <a:endCxn id="180" idx="1"/>
                </p:cNvCxnSpPr>
                <p:nvPr/>
              </p:nvCxnSpPr>
              <p:spPr>
                <a:xfrm rot="14858374" flipH="1">
                  <a:off x="6401094" y="2995880"/>
                  <a:ext cx="372728" cy="9495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>
                  <a:stCxn id="180" idx="7"/>
                  <a:endCxn id="184" idx="3"/>
                </p:cNvCxnSpPr>
                <p:nvPr/>
              </p:nvCxnSpPr>
              <p:spPr>
                <a:xfrm rot="14858374">
                  <a:off x="7071201" y="2863071"/>
                  <a:ext cx="124618" cy="401254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81" idx="4"/>
                  <a:endCxn id="180" idx="0"/>
                </p:cNvCxnSpPr>
                <p:nvPr/>
              </p:nvCxnSpPr>
              <p:spPr>
                <a:xfrm rot="14858374" flipH="1" flipV="1">
                  <a:off x="6697830" y="2836804"/>
                  <a:ext cx="343502" cy="21183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82" idx="6"/>
                  <a:endCxn id="180" idx="2"/>
                </p:cNvCxnSpPr>
                <p:nvPr/>
              </p:nvCxnSpPr>
              <p:spPr>
                <a:xfrm rot="14858374" flipH="1">
                  <a:off x="6396221" y="3164700"/>
                  <a:ext cx="154644" cy="310356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Oval 179"/>
                <p:cNvSpPr/>
                <p:nvPr/>
              </p:nvSpPr>
              <p:spPr>
                <a:xfrm>
                  <a:off x="6646469" y="3141851"/>
                  <a:ext cx="381000" cy="381000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1" name="Oval 180"/>
                <p:cNvSpPr/>
                <p:nvPr/>
              </p:nvSpPr>
              <p:spPr>
                <a:xfrm>
                  <a:off x="6791371" y="2521945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2" name="Oval 181"/>
                <p:cNvSpPr/>
                <p:nvPr/>
              </p:nvSpPr>
              <p:spPr>
                <a:xfrm>
                  <a:off x="6078973" y="3196582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3" name="Oval 182"/>
                <p:cNvSpPr/>
                <p:nvPr/>
              </p:nvSpPr>
              <p:spPr>
                <a:xfrm>
                  <a:off x="6283465" y="2699884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4" name="Oval 183"/>
                <p:cNvSpPr/>
                <p:nvPr/>
              </p:nvSpPr>
              <p:spPr>
                <a:xfrm>
                  <a:off x="7262887" y="2740563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630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9"/>
    </mc:Choice>
    <mc:Fallback xmlns="">
      <p:transition xmlns:p14="http://schemas.microsoft.com/office/powerpoint/2010/main" spd="slow" advTm="1686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7" grpId="0" build="p"/>
      <p:bldP spid="19" grpId="0"/>
      <p:bldP spid="218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791200" y="1524000"/>
            <a:ext cx="2895600" cy="2362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Calibri"/>
              </a:rPr>
              <a:t>Machine 2</a:t>
            </a:r>
            <a:endParaRPr lang="en-US" sz="3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438400" y="1524000"/>
            <a:ext cx="2895600" cy="2362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Calibri"/>
              </a:rPr>
              <a:t>Machine 1</a:t>
            </a:r>
            <a:endParaRPr lang="en-US" sz="3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791200" y="4267200"/>
            <a:ext cx="2895600" cy="2362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Calibri"/>
              </a:rPr>
              <a:t>Machine 4</a:t>
            </a:r>
            <a:endParaRPr lang="en-US" sz="3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438400" y="4267200"/>
            <a:ext cx="2895600" cy="2362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Calibri"/>
              </a:rPr>
              <a:t>Machine 3</a:t>
            </a:r>
            <a:endParaRPr lang="en-US" sz="3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GAS Decomposition</a:t>
            </a:r>
          </a:p>
        </p:txBody>
      </p:sp>
      <p:sp>
        <p:nvSpPr>
          <p:cNvPr id="43" name="Rounded Rectangle 42"/>
          <p:cNvSpPr/>
          <p:nvPr/>
        </p:nvSpPr>
        <p:spPr>
          <a:xfrm rot="13374097">
            <a:off x="3081035" y="2385975"/>
            <a:ext cx="1248530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Rounded Rectangle 43"/>
          <p:cNvSpPr/>
          <p:nvPr/>
        </p:nvSpPr>
        <p:spPr>
          <a:xfrm rot="10800000">
            <a:off x="2819401" y="2655860"/>
            <a:ext cx="1390265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Rounded Rectangle 44"/>
          <p:cNvSpPr/>
          <p:nvPr/>
        </p:nvSpPr>
        <p:spPr>
          <a:xfrm rot="8221805">
            <a:off x="3212256" y="4936335"/>
            <a:ext cx="1231714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Rounded Rectangle 45"/>
          <p:cNvSpPr/>
          <p:nvPr/>
        </p:nvSpPr>
        <p:spPr>
          <a:xfrm rot="5400000">
            <a:off x="3529531" y="5052679"/>
            <a:ext cx="1179636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Rounded Rectangle 46"/>
          <p:cNvSpPr/>
          <p:nvPr/>
        </p:nvSpPr>
        <p:spPr>
          <a:xfrm rot="16200000">
            <a:off x="6374111" y="2545679"/>
            <a:ext cx="1248530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8" name="Rounded Rectangle 47"/>
          <p:cNvSpPr/>
          <p:nvPr/>
        </p:nvSpPr>
        <p:spPr>
          <a:xfrm rot="19272643">
            <a:off x="6704422" y="2649365"/>
            <a:ext cx="1248530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6649330" y="4654325"/>
            <a:ext cx="1427870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Rounded Rectangle 49"/>
          <p:cNvSpPr/>
          <p:nvPr/>
        </p:nvSpPr>
        <p:spPr>
          <a:xfrm rot="2506115">
            <a:off x="6551953" y="4952994"/>
            <a:ext cx="1301607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590800" y="3272135"/>
            <a:ext cx="429926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l-GR" sz="2400" dirty="0" smtClean="0">
                <a:solidFill>
                  <a:prstClr val="white"/>
                </a:solidFill>
                <a:latin typeface="Calibri"/>
              </a:rPr>
              <a:t>Σ</a:t>
            </a:r>
            <a:r>
              <a:rPr lang="en-US" sz="2400" baseline="-25000" dirty="0" smtClean="0">
                <a:solidFill>
                  <a:prstClr val="white"/>
                </a:solidFill>
                <a:latin typeface="Calibri"/>
              </a:rPr>
              <a:t>1</a:t>
            </a:r>
            <a:endParaRPr lang="en-US" sz="2400" baseline="-25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054345" y="3276600"/>
            <a:ext cx="429775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l-GR" sz="2400" dirty="0" smtClean="0">
                <a:solidFill>
                  <a:prstClr val="white"/>
                </a:solidFill>
                <a:latin typeface="Calibri"/>
              </a:rPr>
              <a:t>Σ</a:t>
            </a:r>
            <a:r>
              <a:rPr lang="en-US" sz="2400" baseline="-25000" dirty="0" smtClean="0">
                <a:solidFill>
                  <a:prstClr val="white"/>
                </a:solidFill>
                <a:latin typeface="Calibri"/>
              </a:rPr>
              <a:t>2</a:t>
            </a:r>
            <a:endParaRPr lang="en-US" sz="2400" baseline="-25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590800" y="4415135"/>
            <a:ext cx="429926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l-GR" sz="2400" dirty="0" smtClean="0">
                <a:solidFill>
                  <a:prstClr val="white"/>
                </a:solidFill>
                <a:latin typeface="Calibri"/>
              </a:rPr>
              <a:t>Σ</a:t>
            </a:r>
            <a:r>
              <a:rPr lang="en-US" sz="2400" baseline="-25000" dirty="0" smtClean="0">
                <a:solidFill>
                  <a:prstClr val="white"/>
                </a:solidFill>
                <a:latin typeface="Calibri"/>
              </a:rPr>
              <a:t>3</a:t>
            </a:r>
            <a:endParaRPr lang="en-US" sz="2400" baseline="-25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047074" y="4415135"/>
            <a:ext cx="429926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l-GR" sz="2400" dirty="0" smtClean="0">
                <a:solidFill>
                  <a:prstClr val="white"/>
                </a:solidFill>
                <a:latin typeface="Calibri"/>
              </a:rPr>
              <a:t>Σ</a:t>
            </a:r>
            <a:r>
              <a:rPr lang="en-US" sz="2400" baseline="-25000" dirty="0" smtClean="0">
                <a:solidFill>
                  <a:prstClr val="white"/>
                </a:solidFill>
                <a:latin typeface="Calibri"/>
              </a:rPr>
              <a:t>4</a:t>
            </a:r>
            <a:endParaRPr lang="en-US" sz="2400" baseline="-25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971800" y="33528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rPr>
              <a:t>+            +            +  </a:t>
            </a:r>
            <a:endParaRPr lang="en-US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3733800" y="2612202"/>
            <a:ext cx="533400" cy="533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419600" y="3370302"/>
            <a:ext cx="1253842" cy="837162"/>
            <a:chOff x="3352800" y="2590800"/>
            <a:chExt cx="1253842" cy="837162"/>
          </a:xfrm>
        </p:grpSpPr>
        <p:cxnSp>
          <p:nvCxnSpPr>
            <p:cNvPr id="5" name="Straight Connector 4"/>
            <p:cNvCxnSpPr>
              <a:stCxn id="12" idx="5"/>
              <a:endCxn id="9" idx="1"/>
            </p:cNvCxnSpPr>
            <p:nvPr/>
          </p:nvCxnSpPr>
          <p:spPr>
            <a:xfrm>
              <a:off x="3961997" y="2829044"/>
              <a:ext cx="406401" cy="3606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11" idx="6"/>
              <a:endCxn id="9" idx="2"/>
            </p:cNvCxnSpPr>
            <p:nvPr/>
          </p:nvCxnSpPr>
          <p:spPr>
            <a:xfrm>
              <a:off x="3631920" y="3288403"/>
              <a:ext cx="69560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4327522" y="314884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Calibri"/>
                </a:rPr>
                <a:t>Y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352800" y="314884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723753" y="2590800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410200" y="3133953"/>
            <a:ext cx="930064" cy="1074549"/>
            <a:chOff x="5489414" y="1971179"/>
            <a:chExt cx="930064" cy="1074549"/>
          </a:xfrm>
        </p:grpSpPr>
        <p:cxnSp>
          <p:nvCxnSpPr>
            <p:cNvPr id="15" name="Straight Connector 14"/>
            <p:cNvCxnSpPr>
              <a:stCxn id="19" idx="7"/>
              <a:endCxn id="23" idx="3"/>
            </p:cNvCxnSpPr>
            <p:nvPr/>
          </p:nvCxnSpPr>
          <p:spPr>
            <a:xfrm flipV="1">
              <a:off x="5727659" y="2446810"/>
              <a:ext cx="453575" cy="3606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4"/>
              <a:endCxn id="19" idx="0"/>
            </p:cNvCxnSpPr>
            <p:nvPr/>
          </p:nvCxnSpPr>
          <p:spPr>
            <a:xfrm flipH="1">
              <a:off x="5628975" y="2250299"/>
              <a:ext cx="1677" cy="51630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5491092" y="1971179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489414" y="2766608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Y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6140358" y="2208566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800600" y="3903702"/>
            <a:ext cx="884567" cy="1049298"/>
            <a:chOff x="3876153" y="3301242"/>
            <a:chExt cx="884567" cy="1049298"/>
          </a:xfrm>
        </p:grpSpPr>
        <p:cxnSp>
          <p:nvCxnSpPr>
            <p:cNvPr id="24" name="Straight Connector 23"/>
            <p:cNvCxnSpPr>
              <a:stCxn id="26" idx="4"/>
              <a:endCxn id="27" idx="0"/>
            </p:cNvCxnSpPr>
            <p:nvPr/>
          </p:nvCxnSpPr>
          <p:spPr>
            <a:xfrm>
              <a:off x="4619483" y="3580362"/>
              <a:ext cx="1677" cy="49105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6" idx="3"/>
              <a:endCxn id="28" idx="7"/>
            </p:cNvCxnSpPr>
            <p:nvPr/>
          </p:nvCxnSpPr>
          <p:spPr>
            <a:xfrm flipH="1">
              <a:off x="4114397" y="3539486"/>
              <a:ext cx="406401" cy="3607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4479922" y="330124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Y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4481600" y="4071420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3876153" y="3859311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410200" y="3903702"/>
            <a:ext cx="1253843" cy="870858"/>
            <a:chOff x="5489414" y="2766608"/>
            <a:chExt cx="1253843" cy="870858"/>
          </a:xfrm>
        </p:grpSpPr>
        <p:cxnSp>
          <p:nvCxnSpPr>
            <p:cNvPr id="33" name="Straight Connector 32"/>
            <p:cNvCxnSpPr>
              <a:stCxn id="35" idx="6"/>
              <a:endCxn id="37" idx="2"/>
            </p:cNvCxnSpPr>
            <p:nvPr/>
          </p:nvCxnSpPr>
          <p:spPr>
            <a:xfrm>
              <a:off x="5768535" y="2906169"/>
              <a:ext cx="69560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5" idx="5"/>
              <a:endCxn id="36" idx="1"/>
            </p:cNvCxnSpPr>
            <p:nvPr/>
          </p:nvCxnSpPr>
          <p:spPr>
            <a:xfrm>
              <a:off x="5727659" y="3004852"/>
              <a:ext cx="453575" cy="39437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5489414" y="2766608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Y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6140358" y="3358346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464137" y="2766608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59" name="Oval 58"/>
          <p:cNvSpPr/>
          <p:nvPr/>
        </p:nvSpPr>
        <p:spPr>
          <a:xfrm>
            <a:off x="3845642" y="2724926"/>
            <a:ext cx="304800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Calibri"/>
              </a:rPr>
              <a:t>Y’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657600" y="3200400"/>
            <a:ext cx="533400" cy="5693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91440" rtlCol="0" anchor="ctr">
            <a:noAutofit/>
          </a:bodyPr>
          <a:lstStyle/>
          <a:p>
            <a:pPr algn="ctr"/>
            <a:r>
              <a:rPr lang="el-GR" sz="3600" dirty="0" smtClean="0">
                <a:solidFill>
                  <a:prstClr val="white"/>
                </a:solidFill>
                <a:latin typeface="Calibri"/>
              </a:rPr>
              <a:t>Σ</a:t>
            </a:r>
            <a:endParaRPr lang="en-US" sz="3600" baseline="-25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886200" y="2743200"/>
            <a:ext cx="304800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Calibri"/>
              </a:rPr>
              <a:t>Y’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3962400" y="2819400"/>
            <a:ext cx="304800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Calibri"/>
              </a:rPr>
              <a:t>Y’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3826336" y="2798980"/>
            <a:ext cx="304800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Calibri"/>
              </a:rPr>
              <a:t>Y’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1964" y="2543890"/>
            <a:ext cx="1773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rPr>
              <a:t>G</a:t>
            </a:r>
            <a:r>
              <a:rPr lang="en-US" sz="4400" dirty="0" smtClean="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rPr>
              <a:t>ather</a:t>
            </a:r>
            <a:endParaRPr lang="en-US" sz="44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52527" y="3497759"/>
            <a:ext cx="1492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rPr>
              <a:t>A</a:t>
            </a:r>
            <a:r>
              <a:rPr lang="en-US" sz="4400" dirty="0" smtClean="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rPr>
              <a:t>pply</a:t>
            </a:r>
            <a:endParaRPr lang="en-US" sz="44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04800" y="4488359"/>
            <a:ext cx="17881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rPr>
              <a:t>S</a:t>
            </a:r>
            <a:r>
              <a:rPr lang="en-US" sz="4400" dirty="0" smtClean="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rPr>
              <a:t>catter</a:t>
            </a:r>
            <a:endParaRPr lang="en-US" sz="4400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189085" y="2209800"/>
            <a:ext cx="1086038" cy="480517"/>
            <a:chOff x="-1221115" y="1447800"/>
            <a:chExt cx="1086038" cy="480517"/>
          </a:xfrm>
        </p:grpSpPr>
        <p:sp>
          <p:nvSpPr>
            <p:cNvPr id="7" name="TextBox 6"/>
            <p:cNvSpPr txBox="1"/>
            <p:nvPr/>
          </p:nvSpPr>
          <p:spPr>
            <a:xfrm>
              <a:off x="-990600" y="1447800"/>
              <a:ext cx="855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Calibri"/>
                  <a:ea typeface="ＭＳ Ｐゴシック" charset="-128"/>
                  <a:cs typeface="ＭＳ Ｐゴシック" charset="-128"/>
                </a:rPr>
                <a:t>Master</a:t>
              </a:r>
              <a:endParaRPr lang="en-US" dirty="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10" name="Straight Arrow Connector 9"/>
            <p:cNvCxnSpPr>
              <a:stCxn id="7" idx="1"/>
              <a:endCxn id="60" idx="7"/>
            </p:cNvCxnSpPr>
            <p:nvPr/>
          </p:nvCxnSpPr>
          <p:spPr>
            <a:xfrm flipH="1">
              <a:off x="-1221115" y="1632466"/>
              <a:ext cx="230515" cy="29585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7122666" y="3364468"/>
            <a:ext cx="1030734" cy="369332"/>
            <a:chOff x="-1221115" y="1447800"/>
            <a:chExt cx="1030734" cy="369332"/>
          </a:xfrm>
        </p:grpSpPr>
        <p:sp>
          <p:nvSpPr>
            <p:cNvPr id="63" name="TextBox 62"/>
            <p:cNvSpPr txBox="1"/>
            <p:nvPr/>
          </p:nvSpPr>
          <p:spPr>
            <a:xfrm>
              <a:off x="-990600" y="144780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  <a:ea typeface="ＭＳ Ｐゴシック" charset="-128"/>
                  <a:cs typeface="ＭＳ Ｐゴシック" charset="-128"/>
                </a:rPr>
                <a:t>Mirror</a:t>
              </a:r>
              <a:endPara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66" name="Straight Arrow Connector 65"/>
            <p:cNvCxnSpPr>
              <a:stCxn id="63" idx="1"/>
            </p:cNvCxnSpPr>
            <p:nvPr/>
          </p:nvCxnSpPr>
          <p:spPr>
            <a:xfrm flipH="1" flipV="1">
              <a:off x="-1221115" y="1447800"/>
              <a:ext cx="230515" cy="18466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6174115" y="5105400"/>
            <a:ext cx="800219" cy="685800"/>
            <a:chOff x="-990600" y="1131332"/>
            <a:chExt cx="800219" cy="685800"/>
          </a:xfrm>
        </p:grpSpPr>
        <p:sp>
          <p:nvSpPr>
            <p:cNvPr id="68" name="TextBox 67"/>
            <p:cNvSpPr txBox="1"/>
            <p:nvPr/>
          </p:nvSpPr>
          <p:spPr>
            <a:xfrm>
              <a:off x="-990600" y="144780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  <a:ea typeface="ＭＳ Ｐゴシック" charset="-128"/>
                  <a:cs typeface="ＭＳ Ｐゴシック" charset="-128"/>
                </a:rPr>
                <a:t>Mirror</a:t>
              </a:r>
              <a:endPara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69" name="Straight Arrow Connector 68"/>
            <p:cNvCxnSpPr>
              <a:stCxn id="68" idx="0"/>
            </p:cNvCxnSpPr>
            <p:nvPr/>
          </p:nvCxnSpPr>
          <p:spPr>
            <a:xfrm flipV="1">
              <a:off x="-590490" y="1131332"/>
              <a:ext cx="131375" cy="31646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4419600" y="4953000"/>
            <a:ext cx="876419" cy="609600"/>
            <a:chOff x="-1066800" y="1207532"/>
            <a:chExt cx="876419" cy="609600"/>
          </a:xfrm>
        </p:grpSpPr>
        <p:sp>
          <p:nvSpPr>
            <p:cNvPr id="71" name="TextBox 70"/>
            <p:cNvSpPr txBox="1"/>
            <p:nvPr/>
          </p:nvSpPr>
          <p:spPr>
            <a:xfrm>
              <a:off x="-990600" y="144780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  <a:ea typeface="ＭＳ Ｐゴシック" charset="-128"/>
                  <a:cs typeface="ＭＳ Ｐゴシック" charset="-128"/>
                </a:rPr>
                <a:t>Mirror</a:t>
              </a:r>
              <a:endPara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flipH="1" flipV="1">
              <a:off x="-1066800" y="1207532"/>
              <a:ext cx="323910" cy="24026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609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8195E-6 -1.52903E-6 L -0.16852 -0.174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35" y="-87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493E-6 7.16632E-6 L 0.15828 -0.13323 " pathEditMode="relative" ptsTypes="AA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6345E-6 -3.82836E-6 L -0.15654 0.1209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27" y="603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874E-6 1.38793E-7 L 0.14804 0.1228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93" y="613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6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6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8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5547E-6 2.26E-6 L -0.30597 -0.00023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07" y="-23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765E-6 7.35832E-6 L 0.15828 -0.16654 " pathEditMode="relative" ptsTypes="AA">
                                      <p:cBhvr>
                                        <p:cTn id="10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932E-6 7.35832E-6 L -0.14162 -0.16654 " pathEditMode="relative" ptsTypes="AA">
                                      <p:cBhvr>
                                        <p:cTn id="10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B4B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486 -0.07873 " pathEditMode="relative" ptsTypes="AA">
                                      <p:cBhvr>
                                        <p:cTn id="13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97 -0.00393 L 0.30439 0.279 " pathEditMode="relative" rAng="0" ptsTypes="AA">
                                      <p:cBhvr>
                                        <p:cTn id="15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10" y="14147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8191E-6 2.43112E-6 L 0.32436 0.03727 " pathEditMode="relative" rAng="0" ptsTypes="AA">
                                      <p:cBhvr>
                                        <p:cTn id="15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8" y="1852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8191E-6 2.43112E-6 L 0.01597 0.28178 " pathEditMode="relative" rAng="0" ptsTypes="AA">
                                      <p:cBhvr>
                                        <p:cTn id="16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" y="140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B4B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2" grpId="0" animBg="1"/>
      <p:bldP spid="52" grpId="1" animBg="1"/>
      <p:bldP spid="52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/>
      <p:bldP spid="55" grpId="1"/>
      <p:bldP spid="60" grpId="0" animBg="1"/>
      <p:bldP spid="60" grpId="1" animBg="1"/>
      <p:bldP spid="59" grpId="0" animBg="1"/>
      <p:bldP spid="56" grpId="0" animBg="1"/>
      <p:bldP spid="56" grpId="1" animBg="1"/>
      <p:bldP spid="56" grpId="2" animBg="1"/>
      <p:bldP spid="61" grpId="0" animBg="1"/>
      <p:bldP spid="61" grpId="1" animBg="1"/>
      <p:bldP spid="64" grpId="0" animBg="1"/>
      <p:bldP spid="64" grpId="1" animBg="1"/>
      <p:bldP spid="65" grpId="0" animBg="1"/>
      <p:bldP spid="65" grpId="1" animBg="1"/>
      <p:bldP spid="3" grpId="0"/>
      <p:bldP spid="3" grpId="1"/>
      <p:bldP spid="57" grpId="0"/>
      <p:bldP spid="57" grpId="1"/>
      <p:bldP spid="5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>
          <a:xfrm>
            <a:off x="52180" y="134697"/>
            <a:ext cx="9037691" cy="1066800"/>
          </a:xfrm>
        </p:spPr>
        <p:txBody>
          <a:bodyPr>
            <a:noAutofit/>
          </a:bodyPr>
          <a:lstStyle/>
          <a:p>
            <a:r>
              <a:rPr lang="en-US" sz="4000" dirty="0" smtClean="0"/>
              <a:t>Minimizing Communication in PowerGraph</a:t>
            </a:r>
            <a:endParaRPr lang="en-US" sz="40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3720739" y="1979400"/>
            <a:ext cx="1519426" cy="1075200"/>
            <a:chOff x="3720739" y="2286583"/>
            <a:chExt cx="1519426" cy="1075200"/>
          </a:xfrm>
        </p:grpSpPr>
        <p:cxnSp>
          <p:nvCxnSpPr>
            <p:cNvPr id="53" name="Straight Connector 52"/>
            <p:cNvCxnSpPr>
              <a:stCxn id="66" idx="5"/>
              <a:endCxn id="62" idx="1"/>
            </p:cNvCxnSpPr>
            <p:nvPr/>
          </p:nvCxnSpPr>
          <p:spPr>
            <a:xfrm>
              <a:off x="3958983" y="2762865"/>
              <a:ext cx="406401" cy="3606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4324508" y="3082663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Gill Sans Light"/>
                  <a:cs typeface="Gill Sans Light"/>
                </a:rPr>
                <a:t>Y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720739" y="2524621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82" name="Straight Connector 81"/>
            <p:cNvCxnSpPr>
              <a:endCxn id="97" idx="3"/>
            </p:cNvCxnSpPr>
            <p:nvPr/>
          </p:nvCxnSpPr>
          <p:spPr>
            <a:xfrm flipV="1">
              <a:off x="4548346" y="2762214"/>
              <a:ext cx="453575" cy="3606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0" idx="4"/>
            </p:cNvCxnSpPr>
            <p:nvPr/>
          </p:nvCxnSpPr>
          <p:spPr>
            <a:xfrm flipH="1">
              <a:off x="4449662" y="2565703"/>
              <a:ext cx="1677" cy="51630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4311779" y="2286583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4961045" y="2523970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43400" y="2766497"/>
            <a:ext cx="1220544" cy="879190"/>
            <a:chOff x="4343400" y="3073680"/>
            <a:chExt cx="1220544" cy="879190"/>
          </a:xfrm>
        </p:grpSpPr>
        <p:cxnSp>
          <p:nvCxnSpPr>
            <p:cNvPr id="84" name="Straight Connector 83"/>
            <p:cNvCxnSpPr>
              <a:endCxn id="96" idx="2"/>
            </p:cNvCxnSpPr>
            <p:nvPr/>
          </p:nvCxnSpPr>
          <p:spPr>
            <a:xfrm>
              <a:off x="4589222" y="3221573"/>
              <a:ext cx="69560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endCxn id="95" idx="1"/>
            </p:cNvCxnSpPr>
            <p:nvPr/>
          </p:nvCxnSpPr>
          <p:spPr>
            <a:xfrm>
              <a:off x="4548346" y="3320256"/>
              <a:ext cx="453575" cy="39437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4961045" y="3673750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5284824" y="308201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4343400" y="3073680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Gill Sans Light"/>
                  <a:cs typeface="Gill Sans Light"/>
                </a:rPr>
                <a:t>Y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349786" y="2774829"/>
            <a:ext cx="1272734" cy="1049949"/>
            <a:chOff x="3349786" y="3082012"/>
            <a:chExt cx="1272734" cy="1049949"/>
          </a:xfrm>
        </p:grpSpPr>
        <p:cxnSp>
          <p:nvCxnSpPr>
            <p:cNvPr id="42" name="Straight Connector 41"/>
            <p:cNvCxnSpPr>
              <a:stCxn id="51" idx="6"/>
            </p:cNvCxnSpPr>
            <p:nvPr/>
          </p:nvCxnSpPr>
          <p:spPr>
            <a:xfrm>
              <a:off x="3628906" y="3222224"/>
              <a:ext cx="69560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endCxn id="45" idx="0"/>
            </p:cNvCxnSpPr>
            <p:nvPr/>
          </p:nvCxnSpPr>
          <p:spPr>
            <a:xfrm>
              <a:off x="4464069" y="3361783"/>
              <a:ext cx="1677" cy="49105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52" idx="7"/>
            </p:cNvCxnSpPr>
            <p:nvPr/>
          </p:nvCxnSpPr>
          <p:spPr>
            <a:xfrm flipH="1">
              <a:off x="3958983" y="3320907"/>
              <a:ext cx="406401" cy="3607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4326186" y="3852841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349786" y="3082663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720739" y="364073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343400" y="308201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Gill Sans Light"/>
                  <a:cs typeface="Gill Sans Light"/>
                </a:rPr>
                <a:t>Y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cs typeface="Gill Sans Light"/>
              </a:rPr>
              <a:pPr/>
              <a:t>117</a:t>
            </a:fld>
            <a:endParaRPr lang="en-US">
              <a:solidFill>
                <a:prstClr val="black">
                  <a:tint val="75000"/>
                </a:prstClr>
              </a:solidFill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52600" y="2590800"/>
            <a:ext cx="54864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u="sng" dirty="0" smtClean="0">
                <a:solidFill>
                  <a:srgbClr val="000000"/>
                </a:solidFill>
                <a:latin typeface="Gill Sans Light"/>
                <a:ea typeface="ＭＳ Ｐゴシック" charset="-128"/>
                <a:cs typeface="Gill Sans Light"/>
              </a:rPr>
              <a:t>Vertex Cut</a:t>
            </a:r>
          </a:p>
          <a:p>
            <a:pPr algn="ctr"/>
            <a:r>
              <a:rPr lang="en-US" sz="3200" dirty="0" smtClean="0">
                <a:solidFill>
                  <a:srgbClr val="000000"/>
                </a:solidFill>
                <a:latin typeface="Gill Sans Light"/>
                <a:ea typeface="ＭＳ Ｐゴシック" charset="-128"/>
                <a:cs typeface="Gill Sans Light"/>
              </a:rPr>
              <a:t>Communication </a:t>
            </a:r>
            <a:r>
              <a:rPr lang="en-US" sz="3200" dirty="0">
                <a:solidFill>
                  <a:srgbClr val="000000"/>
                </a:solidFill>
                <a:latin typeface="Gill Sans Light"/>
                <a:ea typeface="ＭＳ Ｐゴシック" charset="-128"/>
                <a:cs typeface="Gill Sans Light"/>
              </a:rPr>
              <a:t>is linear in </a:t>
            </a:r>
            <a:br>
              <a:rPr lang="en-US" sz="3200" dirty="0">
                <a:solidFill>
                  <a:srgbClr val="000000"/>
                </a:solidFill>
                <a:latin typeface="Gill Sans Light"/>
                <a:ea typeface="ＭＳ Ｐゴシック" charset="-128"/>
                <a:cs typeface="Gill Sans Light"/>
              </a:rPr>
            </a:br>
            <a:r>
              <a:rPr lang="en-US" sz="3200" dirty="0">
                <a:solidFill>
                  <a:srgbClr val="000000"/>
                </a:solidFill>
                <a:latin typeface="Gill Sans Light"/>
                <a:ea typeface="ＭＳ Ｐゴシック" charset="-128"/>
                <a:cs typeface="Gill Sans Light"/>
              </a:rPr>
              <a:t>the number of machines </a:t>
            </a:r>
            <a:br>
              <a:rPr lang="en-US" sz="3200" dirty="0">
                <a:solidFill>
                  <a:srgbClr val="000000"/>
                </a:solidFill>
                <a:latin typeface="Gill Sans Light"/>
                <a:ea typeface="ＭＳ Ｐゴシック" charset="-128"/>
                <a:cs typeface="Gill Sans Light"/>
              </a:rPr>
            </a:br>
            <a:r>
              <a:rPr lang="en-US" sz="3200" dirty="0">
                <a:solidFill>
                  <a:srgbClr val="000000"/>
                </a:solidFill>
                <a:latin typeface="Gill Sans Light"/>
                <a:ea typeface="ＭＳ Ｐゴシック" charset="-128"/>
                <a:cs typeface="Gill Sans Light"/>
              </a:rPr>
              <a:t>each vertex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ea typeface="ＭＳ Ｐゴシック" charset="-128"/>
                <a:cs typeface="Gill Sans Light"/>
              </a:rPr>
              <a:t>spans.</a:t>
            </a:r>
            <a:endParaRPr lang="en-US" sz="3200" dirty="0">
              <a:solidFill>
                <a:srgbClr val="000000"/>
              </a:solidFill>
              <a:latin typeface="Gill Sans Light"/>
              <a:ea typeface="ＭＳ Ｐゴシック" charset="-128"/>
              <a:cs typeface="Gill Sans Ligh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38200" y="4921250"/>
            <a:ext cx="7315200" cy="1479550"/>
            <a:chOff x="990600" y="4876800"/>
            <a:chExt cx="7315200" cy="1479550"/>
          </a:xfrm>
        </p:grpSpPr>
        <p:sp>
          <p:nvSpPr>
            <p:cNvPr id="7" name="Rectangle 6"/>
            <p:cNvSpPr/>
            <p:nvPr/>
          </p:nvSpPr>
          <p:spPr>
            <a:xfrm>
              <a:off x="990600" y="4876800"/>
              <a:ext cx="73152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Total communication upper </a:t>
              </a:r>
              <a:r>
                <a:rPr lang="en-US" sz="3200" dirty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bound:</a:t>
              </a:r>
            </a:p>
          </p:txBody>
        </p:sp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2600" y="5518150"/>
              <a:ext cx="5410200" cy="8382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46548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24"/>
    </mc:Choice>
    <mc:Fallback xmlns="">
      <p:transition xmlns:p14="http://schemas.microsoft.com/office/powerpoint/2010/main" spd="slow" advTm="4432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1465E-6 -2.22762E-6 L -0.31083 0.007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50" y="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4675E-6 4.38122E-6 L 0.32489 0.0321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44" y="15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2942E-7 2.04535E-6 L -0.0066 -0.0893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" y="-44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0662" y="76200"/>
            <a:ext cx="6576137" cy="1143000"/>
          </a:xfrm>
        </p:spPr>
        <p:txBody>
          <a:bodyPr/>
          <a:lstStyle/>
          <a:p>
            <a:r>
              <a:rPr lang="en-US" dirty="0" smtClean="0"/>
              <a:t>2D Partitioning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253915" y="1559780"/>
            <a:ext cx="4992055" cy="4992055"/>
            <a:chOff x="1397080" y="2823309"/>
            <a:chExt cx="3403520" cy="3751498"/>
          </a:xfrm>
        </p:grpSpPr>
        <p:sp>
          <p:nvSpPr>
            <p:cNvPr id="10" name="Rectangle 9"/>
            <p:cNvSpPr/>
            <p:nvPr/>
          </p:nvSpPr>
          <p:spPr>
            <a:xfrm>
              <a:off x="1397080" y="2823309"/>
              <a:ext cx="3403520" cy="3751498"/>
            </a:xfrm>
            <a:prstGeom prst="rect">
              <a:avLst/>
            </a:prstGeom>
            <a:solidFill>
              <a:srgbClr val="FFFFFF"/>
            </a:solidFill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Adj.</a:t>
              </a:r>
            </a:p>
            <a:p>
              <a:pPr algn="ctr"/>
              <a:r>
                <a:rPr lang="en-US" sz="4000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Matrix</a:t>
              </a:r>
              <a:endParaRPr lang="en-US" sz="4000" dirty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242" y="3200400"/>
              <a:ext cx="281958" cy="76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114800" y="4191000"/>
              <a:ext cx="281958" cy="76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58263" y="3810000"/>
              <a:ext cx="281958" cy="76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038600" y="5486400"/>
              <a:ext cx="45719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667000" y="3657600"/>
              <a:ext cx="281958" cy="76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64254" y="5809629"/>
              <a:ext cx="281958" cy="76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14800" y="3352800"/>
              <a:ext cx="281958" cy="76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55779" y="6096000"/>
              <a:ext cx="281958" cy="76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75874" y="3025497"/>
              <a:ext cx="45719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318016" y="3906708"/>
              <a:ext cx="55611" cy="7414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840221" y="5533507"/>
              <a:ext cx="45719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00423" y="4153537"/>
              <a:ext cx="45719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200400" y="5692416"/>
              <a:ext cx="129558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537442" y="6324600"/>
              <a:ext cx="129558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068821" y="3869537"/>
              <a:ext cx="129558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352800" y="5844816"/>
              <a:ext cx="129558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2948958" y="3122886"/>
              <a:ext cx="304800" cy="3074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46212" y="5894265"/>
              <a:ext cx="129558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3641342" y="6153771"/>
              <a:ext cx="304800" cy="3074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1828800" y="4763137"/>
              <a:ext cx="304800" cy="3074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598612" y="6046665"/>
              <a:ext cx="129558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948958" y="3754308"/>
              <a:ext cx="129558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25538" y="3031913"/>
              <a:ext cx="129558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810000" y="3717713"/>
              <a:ext cx="624055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858303" y="4153537"/>
              <a:ext cx="875497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251892" y="5440681"/>
              <a:ext cx="624055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540199" y="6248400"/>
              <a:ext cx="624055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09545" y="3009053"/>
              <a:ext cx="624055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flipV="1">
              <a:off x="4232937" y="4755783"/>
              <a:ext cx="304800" cy="3074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733800" y="31843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581400" y="34891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886200" y="38701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981200" y="34129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752600" y="41749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733800" y="55465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581400" y="38701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750345" y="5105400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188745" y="51655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569745" y="63847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886200" y="3352800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893345" y="38701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439110" y="4822497"/>
              <a:ext cx="7414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 rot="16200000">
            <a:off x="565269" y="3761958"/>
            <a:ext cx="91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Gill Sans Light"/>
                <a:cs typeface="Gill Sans Light"/>
              </a:rPr>
              <a:t>Vertices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1256345" y="1556459"/>
            <a:ext cx="4992055" cy="4996741"/>
            <a:chOff x="1104927" y="1516337"/>
            <a:chExt cx="4992055" cy="4996741"/>
          </a:xfrm>
        </p:grpSpPr>
        <p:sp>
          <p:nvSpPr>
            <p:cNvPr id="55" name="Rectangle 54"/>
            <p:cNvSpPr/>
            <p:nvPr/>
          </p:nvSpPr>
          <p:spPr>
            <a:xfrm>
              <a:off x="1104927" y="1516337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356089" y="1516337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603385" y="1516337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850184" y="1516337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104927" y="2763808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356089" y="2763808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603385" y="2763808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850184" y="2763808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104927" y="4011279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356089" y="4011279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603385" y="4011279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11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850184" y="4011279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104927" y="5258751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13</a:t>
              </a:r>
              <a:endParaRPr lang="en-US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356089" y="5258751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14</a:t>
              </a:r>
              <a:endParaRPr lang="en-US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603385" y="5258751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850184" y="5258751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16</a:t>
              </a:r>
              <a:endParaRPr lang="en-US" dirty="0"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3260593" y="1190180"/>
            <a:ext cx="919079" cy="373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Gill Sans Light"/>
                <a:cs typeface="Gill Sans Light"/>
              </a:rPr>
              <a:t>Vertices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489764" y="2321557"/>
            <a:ext cx="219703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 Light"/>
                <a:cs typeface="Gill Sans Light"/>
              </a:rPr>
              <a:t>16 Machines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265718" y="2771355"/>
            <a:ext cx="940833" cy="685800"/>
            <a:chOff x="265718" y="2771355"/>
            <a:chExt cx="940833" cy="685800"/>
          </a:xfrm>
        </p:grpSpPr>
        <p:sp>
          <p:nvSpPr>
            <p:cNvPr id="81" name="Oval 80"/>
            <p:cNvSpPr/>
            <p:nvPr/>
          </p:nvSpPr>
          <p:spPr>
            <a:xfrm>
              <a:off x="265718" y="2771355"/>
              <a:ext cx="685800" cy="6858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tIns="0" bIns="137160" rtlCol="0" anchor="ctr"/>
            <a:lstStyle/>
            <a:p>
              <a:pPr algn="ctr"/>
              <a:r>
                <a:rPr lang="en-US" sz="3600" dirty="0" smtClean="0"/>
                <a:t>v</a:t>
              </a:r>
              <a:r>
                <a:rPr lang="en-US" sz="3600" baseline="-25000" dirty="0" smtClean="0"/>
                <a:t>i</a:t>
              </a:r>
              <a:endParaRPr lang="en-US" sz="3600" baseline="-25000" dirty="0"/>
            </a:p>
          </p:txBody>
        </p:sp>
        <p:cxnSp>
          <p:nvCxnSpPr>
            <p:cNvPr id="83" name="Straight Arrow Connector 82"/>
            <p:cNvCxnSpPr>
              <a:stCxn id="81" idx="6"/>
            </p:cNvCxnSpPr>
            <p:nvPr/>
          </p:nvCxnSpPr>
          <p:spPr>
            <a:xfrm>
              <a:off x="951518" y="3114255"/>
              <a:ext cx="255033" cy="4051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2175716" y="609600"/>
            <a:ext cx="750806" cy="946859"/>
            <a:chOff x="265718" y="2771355"/>
            <a:chExt cx="750806" cy="946859"/>
          </a:xfrm>
        </p:grpSpPr>
        <p:sp>
          <p:nvSpPr>
            <p:cNvPr id="86" name="Oval 85"/>
            <p:cNvSpPr/>
            <p:nvPr/>
          </p:nvSpPr>
          <p:spPr>
            <a:xfrm>
              <a:off x="265718" y="2771355"/>
              <a:ext cx="685800" cy="6858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tIns="0" bIns="137160" rtlCol="0" anchor="ctr"/>
            <a:lstStyle/>
            <a:p>
              <a:pPr algn="ctr"/>
              <a:r>
                <a:rPr lang="en-US" sz="3600" dirty="0" smtClean="0"/>
                <a:t>v</a:t>
              </a:r>
              <a:r>
                <a:rPr lang="en-US" sz="3600" baseline="-25000" dirty="0" smtClean="0"/>
                <a:t>i</a:t>
              </a:r>
              <a:endParaRPr lang="en-US" sz="3600" baseline="-25000" dirty="0"/>
            </a:p>
          </p:txBody>
        </p:sp>
        <p:cxnSp>
          <p:nvCxnSpPr>
            <p:cNvPr id="87" name="Straight Arrow Connector 86"/>
            <p:cNvCxnSpPr>
              <a:stCxn id="86" idx="5"/>
            </p:cNvCxnSpPr>
            <p:nvPr/>
          </p:nvCxnSpPr>
          <p:spPr>
            <a:xfrm>
              <a:off x="851085" y="3356722"/>
              <a:ext cx="165439" cy="36149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253914" y="1555094"/>
            <a:ext cx="4992055" cy="4996741"/>
            <a:chOff x="1408745" y="1708859"/>
            <a:chExt cx="4992055" cy="4996741"/>
          </a:xfrm>
        </p:grpSpPr>
        <p:sp>
          <p:nvSpPr>
            <p:cNvPr id="92" name="Rectangle 91"/>
            <p:cNvSpPr/>
            <p:nvPr/>
          </p:nvSpPr>
          <p:spPr>
            <a:xfrm>
              <a:off x="2659907" y="1708859"/>
              <a:ext cx="1246798" cy="1254327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408745" y="2956330"/>
              <a:ext cx="1246798" cy="1254327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659907" y="2956330"/>
              <a:ext cx="1246798" cy="1254327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907203" y="2956330"/>
              <a:ext cx="1246798" cy="1254327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5154002" y="2956330"/>
              <a:ext cx="1246798" cy="1254327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659907" y="4203801"/>
              <a:ext cx="1246798" cy="1254327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2659907" y="5451273"/>
              <a:ext cx="1246798" cy="1254327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14</a:t>
              </a:r>
              <a:endParaRPr lang="en-US" dirty="0"/>
            </a:p>
          </p:txBody>
        </p:sp>
      </p:grpSp>
      <p:sp>
        <p:nvSpPr>
          <p:cNvPr id="90" name="Rectangle 89"/>
          <p:cNvSpPr/>
          <p:nvPr/>
        </p:nvSpPr>
        <p:spPr>
          <a:xfrm>
            <a:off x="2861516" y="1556458"/>
            <a:ext cx="121222" cy="4996741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1256344" y="3078574"/>
            <a:ext cx="4989625" cy="152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6499087" y="3230974"/>
            <a:ext cx="25687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Gill Sans Light"/>
                <a:cs typeface="Gill Sans Light"/>
              </a:rPr>
              <a:t>v</a:t>
            </a:r>
            <a:r>
              <a:rPr lang="en-US" sz="2800" i="1" baseline="-25000" dirty="0" smtClean="0">
                <a:latin typeface="Gill Sans Light"/>
                <a:cs typeface="Gill Sans Light"/>
              </a:rPr>
              <a:t>i</a:t>
            </a:r>
            <a:r>
              <a:rPr lang="en-US" sz="2800" dirty="0" smtClean="0">
                <a:latin typeface="Gill Sans Light"/>
                <a:cs typeface="Gill Sans Light"/>
              </a:rPr>
              <a:t> only has neighbors on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7 machines </a:t>
            </a:r>
          </a:p>
          <a:p>
            <a:endParaRPr lang="en-US" sz="2800" dirty="0" smtClean="0">
              <a:latin typeface="Gill Sans Light"/>
              <a:cs typeface="Gill Sans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80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90" grpId="0" animBg="1"/>
      <p:bldP spid="91" grpId="0" animBg="1"/>
      <p:bldP spid="10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 bwMode="auto">
          <a:xfrm>
            <a:off x="427840" y="3810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5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3600" dirty="0" smtClean="0">
                <a:solidFill>
                  <a:prstClr val="black"/>
                </a:solidFill>
              </a:rPr>
              <a:t>PageRank on the Live-Journal Graph</a:t>
            </a:r>
            <a:endParaRPr lang="en-US" sz="3600" dirty="0">
              <a:solidFill>
                <a:prstClr val="black"/>
              </a:solidFill>
            </a:endParaRP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94524002"/>
              </p:ext>
            </p:extLst>
          </p:nvPr>
        </p:nvGraphicFramePr>
        <p:xfrm>
          <a:off x="685800" y="1676400"/>
          <a:ext cx="7772400" cy="3089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28073" y="5105400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Spark is </a:t>
            </a:r>
            <a:r>
              <a:rPr lang="en-US" sz="3600" i="1" dirty="0">
                <a:solidFill>
                  <a:srgbClr val="3366FF"/>
                </a:solidFill>
                <a:latin typeface="Gill Sans Light"/>
                <a:ea typeface="ＭＳ Ｐゴシック" charset="-128"/>
                <a:cs typeface="Gill Sans Light"/>
              </a:rPr>
              <a:t>4</a:t>
            </a:r>
            <a:r>
              <a:rPr lang="en-US" sz="3600" i="1" dirty="0" smtClean="0">
                <a:solidFill>
                  <a:srgbClr val="3366FF"/>
                </a:solidFill>
                <a:latin typeface="Gill Sans Light"/>
                <a:ea typeface="ＭＳ Ｐゴシック" charset="-128"/>
                <a:cs typeface="Gill Sans Light"/>
              </a:rPr>
              <a:t>x faster</a:t>
            </a:r>
            <a:r>
              <a:rPr lang="en-US" sz="3600" i="1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 </a:t>
            </a:r>
            <a:r>
              <a:rPr lang="en-US" sz="3600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than Hadoop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 err="1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GraphLab</a:t>
            </a:r>
            <a:r>
              <a:rPr lang="en-US" sz="36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 is </a:t>
            </a:r>
            <a:r>
              <a:rPr lang="en-US" sz="3600" i="1" dirty="0" smtClean="0">
                <a:solidFill>
                  <a:srgbClr val="3366FF"/>
                </a:solidFill>
                <a:latin typeface="Gill Sans Light"/>
                <a:ea typeface="ＭＳ Ｐゴシック" charset="-128"/>
                <a:cs typeface="Gill Sans Light"/>
              </a:rPr>
              <a:t>16x </a:t>
            </a:r>
            <a:r>
              <a:rPr lang="en-US" sz="3600" i="1" dirty="0">
                <a:solidFill>
                  <a:srgbClr val="3366FF"/>
                </a:solidFill>
                <a:latin typeface="Gill Sans Light"/>
                <a:ea typeface="ＭＳ Ｐゴシック" charset="-128"/>
                <a:cs typeface="Gill Sans Light"/>
              </a:rPr>
              <a:t>faster</a:t>
            </a:r>
            <a:r>
              <a:rPr lang="en-US" sz="3600" i="1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 </a:t>
            </a:r>
            <a:r>
              <a:rPr lang="en-US" sz="36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than </a:t>
            </a:r>
            <a:r>
              <a:rPr lang="en-US" sz="3600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Spark</a:t>
            </a:r>
            <a:endParaRPr lang="en-US" sz="3600" dirty="0">
              <a:solidFill>
                <a:prstClr val="black"/>
              </a:solidFill>
              <a:latin typeface="Gill Sans Light"/>
              <a:ea typeface="ＭＳ Ｐゴシック" charset="-128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0600" y="2743200"/>
            <a:ext cx="1295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66800" y="3352800"/>
            <a:ext cx="1295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8348" y="3217860"/>
            <a:ext cx="1295400" cy="4892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20069" y="2679192"/>
            <a:ext cx="1896595" cy="4450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4534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99335"/>
            <a:ext cx="8229600" cy="1143000"/>
          </a:xfrm>
        </p:spPr>
        <p:txBody>
          <a:bodyPr/>
          <a:lstStyle/>
          <a:p>
            <a:r>
              <a:rPr lang="en-US" dirty="0" smtClean="0"/>
              <a:t>Design Complexity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52735" y="2350582"/>
            <a:ext cx="1082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Model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56155" y="4345839"/>
            <a:ext cx="1480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Accuracy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90331" y="2873803"/>
            <a:ext cx="2006259" cy="1472036"/>
            <a:chOff x="890331" y="2873803"/>
            <a:chExt cx="2006259" cy="1472036"/>
          </a:xfrm>
        </p:grpSpPr>
        <p:sp>
          <p:nvSpPr>
            <p:cNvPr id="19" name="Isosceles Triangle 18"/>
            <p:cNvSpPr/>
            <p:nvPr/>
          </p:nvSpPr>
          <p:spPr>
            <a:xfrm>
              <a:off x="890331" y="2873803"/>
              <a:ext cx="2006259" cy="1472036"/>
            </a:xfrm>
            <a:prstGeom prst="triangle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Gill Sans Light"/>
                <a:cs typeface="Gill Sans Ligh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70375" y="3576514"/>
              <a:ext cx="10438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Gill Sans Light"/>
                  <a:cs typeface="Gill Sans Light"/>
                </a:rPr>
                <a:t>Machine</a:t>
              </a:r>
              <a:br>
                <a:rPr lang="en-US" sz="2000" dirty="0" smtClean="0">
                  <a:latin typeface="Gill Sans Light"/>
                  <a:cs typeface="Gill Sans Light"/>
                </a:rPr>
              </a:br>
              <a:r>
                <a:rPr lang="en-US" sz="2000" dirty="0" smtClean="0">
                  <a:latin typeface="Gill Sans Light"/>
                  <a:cs typeface="Gill Sans Light"/>
                </a:rPr>
                <a:t>Learning</a:t>
              </a:r>
              <a:endParaRPr lang="en-US" sz="2000" dirty="0">
                <a:latin typeface="Gill Sans Light"/>
                <a:cs typeface="Gill Sans Light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506389" y="2179446"/>
            <a:ext cx="1641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Parallelism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28380" y="2855202"/>
            <a:ext cx="1243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Locality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28380" y="3743571"/>
            <a:ext cx="1674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Scheduling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03116" y="4516975"/>
            <a:ext cx="2265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Fault Tolerance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30877" y="2857263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Network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59863" y="3772183"/>
            <a:ext cx="1550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Stragglers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10162" y="2688214"/>
            <a:ext cx="1829407" cy="1828800"/>
            <a:chOff x="5410162" y="2688214"/>
            <a:chExt cx="1829407" cy="1828800"/>
          </a:xfrm>
        </p:grpSpPr>
        <p:sp>
          <p:nvSpPr>
            <p:cNvPr id="21" name="Hexagon 20"/>
            <p:cNvSpPr/>
            <p:nvPr/>
          </p:nvSpPr>
          <p:spPr>
            <a:xfrm rot="5400000">
              <a:off x="5410769" y="2688214"/>
              <a:ext cx="1828800" cy="1828800"/>
            </a:xfrm>
            <a:prstGeom prst="hexago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0162" y="3250882"/>
              <a:ext cx="1818218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 smtClean="0">
                  <a:latin typeface="Gill Sans Light"/>
                  <a:cs typeface="Gill Sans Light"/>
                </a:rPr>
                <a:t>Large-Scale</a:t>
              </a:r>
            </a:p>
            <a:p>
              <a:pPr algn="ctr"/>
              <a:r>
                <a:rPr lang="en-US" sz="2000" dirty="0" smtClean="0">
                  <a:latin typeface="Gill Sans Light"/>
                  <a:cs typeface="Gill Sans Light"/>
                </a:rPr>
                <a:t>Systems</a:t>
              </a:r>
              <a:endParaRPr lang="en-US" sz="2000" dirty="0">
                <a:latin typeface="Gill Sans Light"/>
                <a:cs typeface="Gill Sans Ligh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52025" y="4345839"/>
            <a:ext cx="1276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Training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79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3" grpId="0"/>
      <p:bldP spid="24" grpId="0"/>
      <p:bldP spid="25" grpId="0"/>
      <p:bldP spid="27" grpId="0"/>
      <p:bldP spid="28" grpId="0"/>
      <p:bldP spid="26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524000" y="1828800"/>
            <a:ext cx="6102082" cy="1270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prstClr val="black"/>
                </a:solidFill>
                <a:latin typeface="Helvetica Neue Light"/>
                <a:cs typeface="Helvetica Neue Light"/>
              </a:rPr>
              <a:t>Counted: 34.8 Billion Triangles</a:t>
            </a:r>
            <a:endParaRPr lang="en-US" sz="3200" b="1" dirty="0">
              <a:solidFill>
                <a:prstClr val="black"/>
              </a:solidFill>
              <a:latin typeface="Helvetica Neue Light"/>
              <a:cs typeface="Helvetica Neue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1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Gill Sans Light"/>
                <a:cs typeface="Gill Sans Light"/>
              </a:rPr>
              <a:t>Triangle Counting </a:t>
            </a:r>
            <a:r>
              <a:rPr lang="en-US" dirty="0" smtClean="0">
                <a:latin typeface="Gill Sans Light"/>
                <a:cs typeface="Gill Sans Light"/>
              </a:rPr>
              <a:t>on Twitter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53614" y="4343400"/>
            <a:ext cx="5223848" cy="1347519"/>
            <a:chOff x="696072" y="4315361"/>
            <a:chExt cx="5223848" cy="1347519"/>
          </a:xfrm>
        </p:grpSpPr>
        <p:sp>
          <p:nvSpPr>
            <p:cNvPr id="94" name="Rectangle 93"/>
            <p:cNvSpPr/>
            <p:nvPr/>
          </p:nvSpPr>
          <p:spPr>
            <a:xfrm>
              <a:off x="2895600" y="4474160"/>
              <a:ext cx="45719" cy="1188720"/>
            </a:xfrm>
            <a:prstGeom prst="rect">
              <a:avLst/>
            </a:prstGeom>
            <a:scene3d>
              <a:camera prst="obliqueTopRight"/>
              <a:lightRig rig="threePt" dir="t"/>
            </a:scene3d>
            <a:sp3d extrusionH="952500" contourW="12700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219792" y="4315361"/>
              <a:ext cx="270012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64 Machines</a:t>
              </a:r>
            </a:p>
            <a:p>
              <a:r>
                <a:rPr lang="en-US" sz="4000" b="1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15 Seconds</a:t>
              </a:r>
              <a:endParaRPr lang="en-US" sz="4000" b="1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96072" y="4684692"/>
              <a:ext cx="20371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err="1" smtClean="0">
                  <a:ln w="3175">
                    <a:solidFill>
                      <a:prstClr val="black"/>
                    </a:solidFill>
                  </a:ln>
                  <a:solidFill>
                    <a:srgbClr val="F79646"/>
                  </a:solidFill>
                  <a:latin typeface="Calibri"/>
                  <a:ea typeface="ＭＳ Ｐゴシック" charset="-128"/>
                  <a:cs typeface="Calibri"/>
                </a:rPr>
                <a:t>GraphLab</a:t>
              </a:r>
              <a:endParaRPr lang="en-US" sz="3600" b="1" dirty="0">
                <a:ln w="3175">
                  <a:solidFill>
                    <a:prstClr val="black"/>
                  </a:solidFill>
                </a:ln>
                <a:solidFill>
                  <a:srgbClr val="F79646"/>
                </a:solidFill>
                <a:latin typeface="Calibri"/>
                <a:ea typeface="ＭＳ Ｐゴシック" charset="-128"/>
                <a:cs typeface="Calibri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65276" y="3124200"/>
            <a:ext cx="7902866" cy="1188720"/>
            <a:chOff x="707734" y="3096161"/>
            <a:chExt cx="7902866" cy="1188720"/>
          </a:xfrm>
        </p:grpSpPr>
        <p:sp>
          <p:nvSpPr>
            <p:cNvPr id="98" name="Rectangle 97"/>
            <p:cNvSpPr/>
            <p:nvPr/>
          </p:nvSpPr>
          <p:spPr>
            <a:xfrm>
              <a:off x="2895600" y="3096161"/>
              <a:ext cx="5715000" cy="1188720"/>
            </a:xfrm>
            <a:prstGeom prst="rect">
              <a:avLst/>
            </a:prstGeom>
            <a:scene3d>
              <a:camera prst="obliqueTopRight"/>
              <a:lightRig rig="threePt" dir="t"/>
            </a:scene3d>
            <a:sp3d extrusionH="952500" contour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265921" y="3124200"/>
              <a:ext cx="260840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prstClr val="white"/>
                  </a:solidFill>
                  <a:latin typeface="Gill Sans Light"/>
                  <a:ea typeface="ＭＳ Ｐゴシック" charset="-128"/>
                  <a:cs typeface="Gill Sans Light"/>
                </a:rPr>
                <a:t>1536 Machines</a:t>
              </a:r>
            </a:p>
            <a:p>
              <a:r>
                <a:rPr lang="en-US" sz="3200" b="1" dirty="0" smtClean="0">
                  <a:solidFill>
                    <a:prstClr val="white"/>
                  </a:solidFill>
                  <a:latin typeface="Gill Sans Light"/>
                  <a:ea typeface="ＭＳ Ｐゴシック" charset="-128"/>
                  <a:cs typeface="Gill Sans Light"/>
                </a:rPr>
                <a:t>423 Minutes</a:t>
              </a:r>
              <a:endParaRPr lang="en-US" sz="3200" b="1" dirty="0">
                <a:solidFill>
                  <a:prstClr val="white"/>
                </a:solidFill>
                <a:latin typeface="Gill Sans Light"/>
                <a:ea typeface="ＭＳ Ｐゴシック" charset="-128"/>
                <a:cs typeface="Gill Sans Light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07734" y="3124200"/>
              <a:ext cx="2184988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600" dirty="0" err="1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Hadoop</a:t>
              </a:r>
              <a:r>
                <a:rPr lang="en-US" sz="3600" dirty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/>
              </a:r>
              <a:br>
                <a:rPr lang="en-US" sz="3600" dirty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</a:br>
              <a:r>
                <a:rPr lang="en-US" sz="3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Gill Sans Light"/>
                  <a:ea typeface="ＭＳ Ｐゴシック" charset="-128"/>
                  <a:cs typeface="Gill Sans Light"/>
                </a:rPr>
                <a:t>[WWW’11]</a:t>
              </a:r>
              <a:endPara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Gill Sans Light"/>
                <a:ea typeface="ＭＳ Ｐゴシック" charset="-128"/>
                <a:cs typeface="Gill Sans Light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0" y="6488668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rPr>
              <a:t>S. </a:t>
            </a:r>
            <a:r>
              <a:rPr lang="en-US" dirty="0" err="1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rPr>
              <a:t>Suri</a:t>
            </a:r>
            <a:r>
              <a:rPr lang="en-US" dirty="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rPr>
              <a:t> and S. </a:t>
            </a:r>
            <a:r>
              <a:rPr lang="en-US" dirty="0" err="1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rPr>
              <a:t>Vassilvitskii</a:t>
            </a:r>
            <a:r>
              <a:rPr lang="en-US" dirty="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rPr>
              <a:t>, “Counting triangles and the curse of the last reducer,” </a:t>
            </a:r>
            <a:r>
              <a:rPr lang="en-US" dirty="0" smtClean="0">
                <a:solidFill>
                  <a:prstClr val="black"/>
                </a:solidFill>
                <a:latin typeface="Calibri"/>
                <a:ea typeface="ＭＳ Ｐゴシック" charset="-128"/>
                <a:cs typeface="ＭＳ Ｐゴシック" charset="-128"/>
              </a:rPr>
              <a:t>WWW’11</a:t>
            </a:r>
            <a:endParaRPr lang="en-US" dirty="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6019800" y="4572000"/>
            <a:ext cx="2971800" cy="12954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prstClr val="black"/>
                </a:solidFill>
                <a:latin typeface="Gill Sans Light"/>
                <a:cs typeface="Gill Sans Light"/>
              </a:rPr>
              <a:t>1000 x Faster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07759" y="1143000"/>
            <a:ext cx="45704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prstClr val="black"/>
                </a:solidFill>
                <a:latin typeface="Helvetica Neue Light"/>
                <a:ea typeface="ＭＳ Ｐゴシック" charset="-128"/>
                <a:cs typeface="Helvetica Neue Light"/>
              </a:rPr>
              <a:t>40M Users,  1.4 Billion Links</a:t>
            </a:r>
            <a:endParaRPr lang="en-US" sz="2800" b="1" dirty="0">
              <a:solidFill>
                <a:prstClr val="black"/>
              </a:solidFill>
              <a:latin typeface="Helvetica Neue Light"/>
              <a:ea typeface="ＭＳ Ｐゴシック" charset="-128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05650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1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/>
          <a:p>
            <a:r>
              <a:rPr lang="en-US" sz="4400" dirty="0" smtClean="0"/>
              <a:t>Graph Analytics Pipeline</a:t>
            </a:r>
            <a:endParaRPr lang="en-US" sz="4400" dirty="0"/>
          </a:p>
        </p:txBody>
      </p:sp>
      <p:grpSp>
        <p:nvGrpSpPr>
          <p:cNvPr id="420" name="Group 419"/>
          <p:cNvGrpSpPr/>
          <p:nvPr/>
        </p:nvGrpSpPr>
        <p:grpSpPr>
          <a:xfrm>
            <a:off x="178699" y="1905000"/>
            <a:ext cx="1399392" cy="1905000"/>
            <a:chOff x="178699" y="1905000"/>
            <a:chExt cx="1399392" cy="1905000"/>
          </a:xfrm>
        </p:grpSpPr>
        <p:sp>
          <p:nvSpPr>
            <p:cNvPr id="6" name="TextBox 5"/>
            <p:cNvSpPr txBox="1"/>
            <p:nvPr/>
          </p:nvSpPr>
          <p:spPr>
            <a:xfrm>
              <a:off x="178699" y="1905000"/>
              <a:ext cx="13993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Raw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Wikipedia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392" y="2831994"/>
              <a:ext cx="978006" cy="978006"/>
              <a:chOff x="473540" y="2519906"/>
              <a:chExt cx="1166725" cy="1166725"/>
            </a:xfrm>
          </p:grpSpPr>
          <p:sp>
            <p:nvSpPr>
              <p:cNvPr id="8" name="Folded Corner 7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9" name="Folded Corner 8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0" name="Folded Corner 9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smtClean="0">
                    <a:solidFill>
                      <a:prstClr val="white"/>
                    </a:solidFill>
                    <a:latin typeface="Helvetica"/>
                    <a:cs typeface="Helvetica"/>
                  </a:rPr>
                  <a:t>XML</a:t>
                </a:r>
                <a:endParaRPr lang="en-US" sz="1200" dirty="0">
                  <a:solidFill>
                    <a:prstClr val="white"/>
                  </a:solidFill>
                  <a:latin typeface="Helvetica"/>
                  <a:cs typeface="Helvetica"/>
                </a:endParaRPr>
              </a:p>
            </p:txBody>
          </p:sp>
        </p:grpSp>
      </p:grpSp>
      <p:grpSp>
        <p:nvGrpSpPr>
          <p:cNvPr id="409" name="Group 408"/>
          <p:cNvGrpSpPr/>
          <p:nvPr/>
        </p:nvGrpSpPr>
        <p:grpSpPr>
          <a:xfrm>
            <a:off x="3352800" y="1228288"/>
            <a:ext cx="1916471" cy="1794463"/>
            <a:chOff x="3352800" y="1228288"/>
            <a:chExt cx="1916471" cy="1794463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3352800" y="2705947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808865" y="1228288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Hyperlinks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20880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40" name="Straight Connector 39"/>
              <p:cNvCxnSpPr>
                <a:stCxn id="47" idx="5"/>
                <a:endCxn id="4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49" idx="3"/>
                <a:endCxn id="4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7" idx="4"/>
                <a:endCxn id="5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6" idx="5"/>
                <a:endCxn id="5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47" idx="2"/>
                <a:endCxn id="4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8" idx="3"/>
                <a:endCxn id="5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2" name="Straight Connector 51"/>
              <p:cNvCxnSpPr>
                <a:stCxn id="51" idx="3"/>
                <a:endCxn id="4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5"/>
                <a:endCxn id="4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6"/>
                <a:endCxn id="55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7" name="Straight Connector 56"/>
              <p:cNvCxnSpPr>
                <a:stCxn id="56" idx="6"/>
                <a:endCxn id="4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9" idx="4"/>
                <a:endCxn id="55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6" idx="3"/>
                <a:endCxn id="4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6" idx="5"/>
                <a:endCxn id="4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8" name="Group 407"/>
          <p:cNvGrpSpPr/>
          <p:nvPr/>
        </p:nvGrpSpPr>
        <p:grpSpPr>
          <a:xfrm>
            <a:off x="5181600" y="1228288"/>
            <a:ext cx="1821962" cy="1595656"/>
            <a:chOff x="5181600" y="1228288"/>
            <a:chExt cx="1821962" cy="1595656"/>
          </a:xfrm>
        </p:grpSpPr>
        <p:sp>
          <p:nvSpPr>
            <p:cNvPr id="64" name="TextBox 63"/>
            <p:cNvSpPr txBox="1"/>
            <p:nvPr/>
          </p:nvSpPr>
          <p:spPr>
            <a:xfrm>
              <a:off x="5651910" y="1228288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PageRank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809548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66" name="Straight Connector 65"/>
              <p:cNvCxnSpPr>
                <a:stCxn id="73" idx="5"/>
                <a:endCxn id="7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5" idx="3"/>
                <a:endCxn id="7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73" idx="4"/>
                <a:endCxn id="7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2" idx="5"/>
                <a:endCxn id="7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3" idx="2"/>
                <a:endCxn id="7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74" idx="3"/>
                <a:endCxn id="7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8" name="Straight Connector 77"/>
              <p:cNvCxnSpPr>
                <a:stCxn id="77" idx="3"/>
                <a:endCxn id="7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7" idx="5"/>
                <a:endCxn id="7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76" idx="6"/>
                <a:endCxn id="81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6"/>
                <a:endCxn id="7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5" idx="4"/>
                <a:endCxn id="81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2" idx="3"/>
                <a:endCxn id="7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2" idx="5"/>
                <a:endCxn id="7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Straight Arrow Connector 113"/>
            <p:cNvCxnSpPr/>
            <p:nvPr/>
          </p:nvCxnSpPr>
          <p:spPr>
            <a:xfrm>
              <a:off x="51816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7" name="Group 406"/>
          <p:cNvGrpSpPr/>
          <p:nvPr/>
        </p:nvGrpSpPr>
        <p:grpSpPr>
          <a:xfrm>
            <a:off x="7239000" y="1228288"/>
            <a:ext cx="1905000" cy="1498808"/>
            <a:chOff x="7239000" y="1228288"/>
            <a:chExt cx="1905000" cy="1498808"/>
          </a:xfrm>
        </p:grpSpPr>
        <p:sp>
          <p:nvSpPr>
            <p:cNvPr id="89" name="TextBox 88"/>
            <p:cNvSpPr txBox="1"/>
            <p:nvPr/>
          </p:nvSpPr>
          <p:spPr>
            <a:xfrm>
              <a:off x="7353726" y="1228288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Top 20 Pages</a:t>
              </a:r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>
              <a:off x="72390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>
              <a:off x="7791663" y="1824035"/>
              <a:ext cx="914400" cy="903061"/>
              <a:chOff x="7848600" y="2449739"/>
              <a:chExt cx="914400" cy="903061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PR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190" name="Straight Connector 189"/>
                <p:cNvCxnSpPr>
                  <a:stCxn id="189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Rectangle 195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0" name="Group 409"/>
          <p:cNvGrpSpPr/>
          <p:nvPr/>
        </p:nvGrpSpPr>
        <p:grpSpPr>
          <a:xfrm>
            <a:off x="1562100" y="1905000"/>
            <a:ext cx="1531197" cy="1809621"/>
            <a:chOff x="1562100" y="1905000"/>
            <a:chExt cx="1531197" cy="1809621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562100" y="3352800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231104" y="1905000"/>
              <a:ext cx="80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Text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Table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2178897" y="2811560"/>
              <a:ext cx="914400" cy="903061"/>
              <a:chOff x="8001000" y="2602139"/>
              <a:chExt cx="914400" cy="903061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09" name="Rectangle 208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Body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12" name="Straight Connector 211"/>
                <p:cNvCxnSpPr>
                  <a:stCxn id="211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Rectangle 21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2" name="Group 411"/>
          <p:cNvGrpSpPr/>
          <p:nvPr/>
        </p:nvGrpSpPr>
        <p:grpSpPr>
          <a:xfrm>
            <a:off x="5181600" y="2895600"/>
            <a:ext cx="1987472" cy="1843613"/>
            <a:chOff x="5181600" y="2895600"/>
            <a:chExt cx="1987472" cy="1843613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1816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5486400" y="2895600"/>
              <a:ext cx="16826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Topic Model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(LDA)</a:t>
              </a: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699356" y="3757006"/>
              <a:ext cx="1256760" cy="982207"/>
              <a:chOff x="5764677" y="4199393"/>
              <a:chExt cx="1256760" cy="982207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040445" y="4199393"/>
                <a:ext cx="706364" cy="982207"/>
                <a:chOff x="4038600" y="3429000"/>
                <a:chExt cx="706364" cy="982207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4038600" y="342900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0" name="Straight Connector 169"/>
                <p:cNvCxnSpPr>
                  <a:stCxn id="169" idx="6"/>
                  <a:endCxn id="171" idx="2"/>
                </p:cNvCxnSpPr>
                <p:nvPr/>
              </p:nvCxnSpPr>
              <p:spPr>
                <a:xfrm>
                  <a:off x="4207484" y="3513443"/>
                  <a:ext cx="368596" cy="7718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/>
                <p:cNvSpPr/>
                <p:nvPr/>
              </p:nvSpPr>
              <p:spPr>
                <a:xfrm>
                  <a:off x="4576080" y="350618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038600" y="3700107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4576080" y="381801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4038600" y="3971214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576080" y="412984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4038600" y="4242322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7" name="Straight Connector 176"/>
                <p:cNvCxnSpPr>
                  <a:stCxn id="172" idx="6"/>
                  <a:endCxn id="171" idx="3"/>
                </p:cNvCxnSpPr>
                <p:nvPr/>
              </p:nvCxnSpPr>
              <p:spPr>
                <a:xfrm flipV="1">
                  <a:off x="4207484" y="3650332"/>
                  <a:ext cx="393328" cy="13421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74" idx="7"/>
                  <a:endCxn id="171" idx="4"/>
                </p:cNvCxnSpPr>
                <p:nvPr/>
              </p:nvCxnSpPr>
              <p:spPr>
                <a:xfrm flipV="1">
                  <a:off x="4182752" y="3675065"/>
                  <a:ext cx="477770" cy="32088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69" idx="5"/>
                  <a:endCxn id="173" idx="1"/>
                </p:cNvCxnSpPr>
                <p:nvPr/>
              </p:nvCxnSpPr>
              <p:spPr>
                <a:xfrm>
                  <a:off x="4182752" y="3573152"/>
                  <a:ext cx="418060" cy="26959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6" idx="7"/>
                  <a:endCxn id="173" idx="3"/>
                </p:cNvCxnSpPr>
                <p:nvPr/>
              </p:nvCxnSpPr>
              <p:spPr>
                <a:xfrm flipV="1">
                  <a:off x="4182752" y="3962162"/>
                  <a:ext cx="418060" cy="30489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5" idx="1"/>
                  <a:endCxn id="172" idx="5"/>
                </p:cNvCxnSpPr>
                <p:nvPr/>
              </p:nvCxnSpPr>
              <p:spPr>
                <a:xfrm flipH="1" flipV="1">
                  <a:off x="4182752" y="3844259"/>
                  <a:ext cx="418060" cy="31031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>
                  <a:stCxn id="175" idx="2"/>
                  <a:endCxn id="174" idx="5"/>
                </p:cNvCxnSpPr>
                <p:nvPr/>
              </p:nvCxnSpPr>
              <p:spPr>
                <a:xfrm flipH="1" flipV="1">
                  <a:off x="4182752" y="4115366"/>
                  <a:ext cx="393328" cy="9891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>
                  <a:stCxn id="173" idx="2"/>
                  <a:endCxn id="174" idx="6"/>
                </p:cNvCxnSpPr>
                <p:nvPr/>
              </p:nvCxnSpPr>
              <p:spPr>
                <a:xfrm flipH="1">
                  <a:off x="4207484" y="3902453"/>
                  <a:ext cx="368596" cy="15320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>
                  <a:stCxn id="176" idx="6"/>
                  <a:endCxn id="175" idx="3"/>
                </p:cNvCxnSpPr>
                <p:nvPr/>
              </p:nvCxnSpPr>
              <p:spPr>
                <a:xfrm flipV="1">
                  <a:off x="4207484" y="4273992"/>
                  <a:ext cx="393328" cy="5277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Rectangle 184"/>
              <p:cNvSpPr/>
              <p:nvPr/>
            </p:nvSpPr>
            <p:spPr>
              <a:xfrm>
                <a:off x="5764677" y="4247913"/>
                <a:ext cx="228594" cy="84444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764677" y="4512589"/>
                <a:ext cx="228594" cy="8444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764677" y="4777265"/>
                <a:ext cx="228594" cy="8444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64677" y="5041941"/>
                <a:ext cx="228594" cy="84444"/>
              </a:xfrm>
              <a:prstGeom prst="rect">
                <a:avLst/>
              </a:prstGeom>
              <a:solidFill>
                <a:srgbClr val="FF008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792843" y="4332357"/>
                <a:ext cx="228594" cy="8444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792843" y="4638556"/>
                <a:ext cx="228594" cy="8444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792843" y="4944756"/>
                <a:ext cx="228594" cy="844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3" name="Group 412"/>
          <p:cNvGrpSpPr/>
          <p:nvPr/>
        </p:nvGrpSpPr>
        <p:grpSpPr>
          <a:xfrm>
            <a:off x="7239000" y="3264932"/>
            <a:ext cx="1860442" cy="1434708"/>
            <a:chOff x="7239000" y="3264932"/>
            <a:chExt cx="1860442" cy="1434708"/>
          </a:xfrm>
        </p:grpSpPr>
        <p:sp>
          <p:nvSpPr>
            <p:cNvPr id="350" name="TextBox 349"/>
            <p:cNvSpPr txBox="1"/>
            <p:nvPr/>
          </p:nvSpPr>
          <p:spPr>
            <a:xfrm>
              <a:off x="7398285" y="3264932"/>
              <a:ext cx="1701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Word Topics</a:t>
              </a: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7791663" y="3796579"/>
              <a:ext cx="914400" cy="903061"/>
              <a:chOff x="7848600" y="2449739"/>
              <a:chExt cx="914400" cy="903061"/>
            </a:xfrm>
          </p:grpSpPr>
          <p:grpSp>
            <p:nvGrpSpPr>
              <p:cNvPr id="352" name="Group 351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61" name="Rectangle 36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Word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64" name="Straight Connector 363"/>
                <p:cNvCxnSpPr>
                  <a:stCxn id="36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3" name="Rectangle 352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80" name="Straight Arrow Connector 379"/>
            <p:cNvCxnSpPr/>
            <p:nvPr/>
          </p:nvCxnSpPr>
          <p:spPr>
            <a:xfrm>
              <a:off x="72390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Group 414"/>
          <p:cNvGrpSpPr/>
          <p:nvPr/>
        </p:nvGrpSpPr>
        <p:grpSpPr>
          <a:xfrm>
            <a:off x="1533707" y="5246132"/>
            <a:ext cx="2063726" cy="1459468"/>
            <a:chOff x="1533707" y="5246132"/>
            <a:chExt cx="2063726" cy="1459468"/>
          </a:xfrm>
        </p:grpSpPr>
        <p:sp>
          <p:nvSpPr>
            <p:cNvPr id="267" name="TextBox 266"/>
            <p:cNvSpPr txBox="1"/>
            <p:nvPr/>
          </p:nvSpPr>
          <p:spPr>
            <a:xfrm>
              <a:off x="1828800" y="5246132"/>
              <a:ext cx="1768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Editor Graph</a:t>
              </a:r>
            </a:p>
          </p:txBody>
        </p:sp>
        <p:cxnSp>
          <p:nvCxnSpPr>
            <p:cNvPr id="246" name="Straight Arrow Connector 245"/>
            <p:cNvCxnSpPr/>
            <p:nvPr/>
          </p:nvCxnSpPr>
          <p:spPr>
            <a:xfrm>
              <a:off x="1533707" y="6229297"/>
              <a:ext cx="4377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" name="Group 328"/>
            <p:cNvGrpSpPr/>
            <p:nvPr/>
          </p:nvGrpSpPr>
          <p:grpSpPr>
            <a:xfrm>
              <a:off x="2117909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269" name="Straight Connector 268"/>
              <p:cNvCxnSpPr>
                <a:stCxn id="276" idx="7"/>
                <a:endCxn id="278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>
                <a:stCxn id="276" idx="3"/>
                <a:endCxn id="279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>
                <a:stCxn id="276" idx="2"/>
                <a:endCxn id="275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5" name="Oval 274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1" name="Straight Connector 280"/>
              <p:cNvCxnSpPr>
                <a:stCxn id="280" idx="4"/>
                <a:endCxn id="276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79" idx="6"/>
                <a:endCxn id="284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4" name="Oval 283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6" name="Straight Connector 285"/>
              <p:cNvCxnSpPr>
                <a:stCxn id="285" idx="6"/>
                <a:endCxn id="280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78" idx="4"/>
                <a:endCxn id="284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>
                <a:stCxn id="285" idx="3"/>
                <a:endCxn id="275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>
                <a:stCxn id="275" idx="7"/>
                <a:endCxn id="280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285" idx="5"/>
                <a:endCxn id="276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>
                <a:stCxn id="276" idx="6"/>
                <a:endCxn id="284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6" name="Group 415"/>
          <p:cNvGrpSpPr/>
          <p:nvPr/>
        </p:nvGrpSpPr>
        <p:grpSpPr>
          <a:xfrm>
            <a:off x="3516614" y="4876800"/>
            <a:ext cx="1827723" cy="1828800"/>
            <a:chOff x="3516614" y="4876800"/>
            <a:chExt cx="1827723" cy="1828800"/>
          </a:xfrm>
        </p:grpSpPr>
        <p:sp>
          <p:nvSpPr>
            <p:cNvPr id="349" name="TextBox 348"/>
            <p:cNvSpPr txBox="1"/>
            <p:nvPr/>
          </p:nvSpPr>
          <p:spPr>
            <a:xfrm>
              <a:off x="3733800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Community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Detection</a:t>
              </a:r>
            </a:p>
          </p:txBody>
        </p:sp>
        <p:cxnSp>
          <p:nvCxnSpPr>
            <p:cNvPr id="318" name="Straight Arrow Connector 317"/>
            <p:cNvCxnSpPr/>
            <p:nvPr/>
          </p:nvCxnSpPr>
          <p:spPr>
            <a:xfrm>
              <a:off x="3516614" y="6241116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Group 329"/>
            <p:cNvGrpSpPr/>
            <p:nvPr/>
          </p:nvGrpSpPr>
          <p:grpSpPr>
            <a:xfrm>
              <a:off x="4020880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331" name="Straight Connector 330"/>
              <p:cNvCxnSpPr>
                <a:stCxn id="335" idx="7"/>
                <a:endCxn id="336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35" idx="3"/>
                <a:endCxn id="337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35" idx="2"/>
                <a:endCxn id="334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4" name="Oval 333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39" name="Straight Connector 338"/>
              <p:cNvCxnSpPr>
                <a:stCxn id="338" idx="4"/>
                <a:endCxn id="335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37" idx="6"/>
                <a:endCxn id="341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" name="Oval 340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43" name="Straight Connector 342"/>
              <p:cNvCxnSpPr>
                <a:stCxn id="342" idx="6"/>
                <a:endCxn id="338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36" idx="4"/>
                <a:endCxn id="341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>
                <a:stCxn id="342" idx="3"/>
                <a:endCxn id="334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>
                <a:stCxn id="334" idx="7"/>
                <a:endCxn id="338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>
                <a:stCxn id="342" idx="5"/>
                <a:endCxn id="335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>
                <a:stCxn id="335" idx="6"/>
                <a:endCxn id="341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7" name="Group 416"/>
          <p:cNvGrpSpPr/>
          <p:nvPr/>
        </p:nvGrpSpPr>
        <p:grpSpPr>
          <a:xfrm>
            <a:off x="5181600" y="4876800"/>
            <a:ext cx="1951405" cy="1804028"/>
            <a:chOff x="5181600" y="4876800"/>
            <a:chExt cx="1951405" cy="1804028"/>
          </a:xfrm>
        </p:grpSpPr>
        <p:sp>
          <p:nvSpPr>
            <p:cNvPr id="365" name="TextBox 364"/>
            <p:cNvSpPr txBox="1"/>
            <p:nvPr/>
          </p:nvSpPr>
          <p:spPr>
            <a:xfrm>
              <a:off x="5522468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User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Community</a:t>
              </a:r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5870536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67" name="Group 36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76" name="Rectangle 375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79" name="Straight Connector 378"/>
                <p:cNvCxnSpPr>
                  <a:stCxn id="378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8" name="Rectangle 367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81" name="Straight Arrow Connector 380"/>
            <p:cNvCxnSpPr/>
            <p:nvPr/>
          </p:nvCxnSpPr>
          <p:spPr>
            <a:xfrm>
              <a:off x="51816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" name="Group 410"/>
          <p:cNvGrpSpPr/>
          <p:nvPr/>
        </p:nvGrpSpPr>
        <p:grpSpPr>
          <a:xfrm>
            <a:off x="3352800" y="2895600"/>
            <a:ext cx="1903923" cy="1843613"/>
            <a:chOff x="3352800" y="2895600"/>
            <a:chExt cx="1903923" cy="1843613"/>
          </a:xfrm>
        </p:grpSpPr>
        <p:grpSp>
          <p:nvGrpSpPr>
            <p:cNvPr id="160" name="Group 159"/>
            <p:cNvGrpSpPr/>
            <p:nvPr/>
          </p:nvGrpSpPr>
          <p:grpSpPr>
            <a:xfrm>
              <a:off x="4185886" y="3757006"/>
              <a:ext cx="706364" cy="982207"/>
              <a:chOff x="4038600" y="3429000"/>
              <a:chExt cx="706364" cy="982207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4038600" y="342900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21" name="Straight Connector 120"/>
              <p:cNvCxnSpPr>
                <a:stCxn id="120" idx="6"/>
                <a:endCxn id="122" idx="2"/>
              </p:cNvCxnSpPr>
              <p:nvPr/>
            </p:nvCxnSpPr>
            <p:spPr>
              <a:xfrm>
                <a:off x="4207484" y="3513443"/>
                <a:ext cx="368596" cy="7718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/>
            </p:nvSpPr>
            <p:spPr>
              <a:xfrm>
                <a:off x="4576080" y="350618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038600" y="3700107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576080" y="381801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038600" y="3971214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76080" y="412984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038600" y="4242322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32" name="Straight Connector 131"/>
              <p:cNvCxnSpPr>
                <a:stCxn id="124" idx="6"/>
                <a:endCxn id="122" idx="3"/>
              </p:cNvCxnSpPr>
              <p:nvPr/>
            </p:nvCxnSpPr>
            <p:spPr>
              <a:xfrm flipV="1">
                <a:off x="4207484" y="3650332"/>
                <a:ext cx="393328" cy="13421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6" idx="7"/>
                <a:endCxn id="122" idx="4"/>
              </p:cNvCxnSpPr>
              <p:nvPr/>
            </p:nvCxnSpPr>
            <p:spPr>
              <a:xfrm flipV="1">
                <a:off x="4182752" y="3675065"/>
                <a:ext cx="477770" cy="32088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20" idx="5"/>
                <a:endCxn id="125" idx="1"/>
              </p:cNvCxnSpPr>
              <p:nvPr/>
            </p:nvCxnSpPr>
            <p:spPr>
              <a:xfrm>
                <a:off x="4182752" y="3573152"/>
                <a:ext cx="418060" cy="2695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28" idx="7"/>
                <a:endCxn id="125" idx="3"/>
              </p:cNvCxnSpPr>
              <p:nvPr/>
            </p:nvCxnSpPr>
            <p:spPr>
              <a:xfrm flipV="1">
                <a:off x="4182752" y="3962162"/>
                <a:ext cx="418060" cy="30489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27" idx="1"/>
                <a:endCxn id="124" idx="5"/>
              </p:cNvCxnSpPr>
              <p:nvPr/>
            </p:nvCxnSpPr>
            <p:spPr>
              <a:xfrm flipH="1" flipV="1">
                <a:off x="4182752" y="3844259"/>
                <a:ext cx="418060" cy="31031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27" idx="2"/>
                <a:endCxn id="126" idx="5"/>
              </p:cNvCxnSpPr>
              <p:nvPr/>
            </p:nvCxnSpPr>
            <p:spPr>
              <a:xfrm flipH="1" flipV="1">
                <a:off x="4182752" y="4115366"/>
                <a:ext cx="393328" cy="9891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25" idx="2"/>
                <a:endCxn id="126" idx="6"/>
              </p:cNvCxnSpPr>
              <p:nvPr/>
            </p:nvCxnSpPr>
            <p:spPr>
              <a:xfrm flipH="1">
                <a:off x="4207484" y="3902453"/>
                <a:ext cx="368596" cy="153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28" idx="6"/>
                <a:endCxn id="127" idx="3"/>
              </p:cNvCxnSpPr>
              <p:nvPr/>
            </p:nvCxnSpPr>
            <p:spPr>
              <a:xfrm flipV="1">
                <a:off x="4207484" y="4273992"/>
                <a:ext cx="393328" cy="527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2" name="TextBox 161"/>
            <p:cNvSpPr txBox="1"/>
            <p:nvPr/>
          </p:nvSpPr>
          <p:spPr>
            <a:xfrm>
              <a:off x="3821414" y="2895600"/>
              <a:ext cx="14353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Term-Doc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Graph</a:t>
              </a:r>
            </a:p>
          </p:txBody>
        </p:sp>
        <p:cxnSp>
          <p:nvCxnSpPr>
            <p:cNvPr id="401" name="Straight Arrow Connector 400"/>
            <p:cNvCxnSpPr/>
            <p:nvPr/>
          </p:nvCxnSpPr>
          <p:spPr>
            <a:xfrm>
              <a:off x="3352800" y="3721796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Group 413"/>
          <p:cNvGrpSpPr/>
          <p:nvPr/>
        </p:nvGrpSpPr>
        <p:grpSpPr>
          <a:xfrm>
            <a:off x="152400" y="4128493"/>
            <a:ext cx="1451990" cy="2552335"/>
            <a:chOff x="152400" y="4128493"/>
            <a:chExt cx="1451990" cy="2552335"/>
          </a:xfrm>
        </p:grpSpPr>
        <p:sp>
          <p:nvSpPr>
            <p:cNvPr id="230" name="TextBox 229"/>
            <p:cNvSpPr txBox="1"/>
            <p:nvPr/>
          </p:nvSpPr>
          <p:spPr>
            <a:xfrm>
              <a:off x="152400" y="4953000"/>
              <a:ext cx="14519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Discussion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Table</a:t>
              </a: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421195" y="5777767"/>
              <a:ext cx="914400" cy="903061"/>
              <a:chOff x="8001000" y="2602139"/>
              <a:chExt cx="914400" cy="903061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Disc.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Rectangle 23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402" name="Straight Arrow Connector 401"/>
            <p:cNvCxnSpPr/>
            <p:nvPr/>
          </p:nvCxnSpPr>
          <p:spPr>
            <a:xfrm flipH="1">
              <a:off x="860688" y="4128493"/>
              <a:ext cx="12624" cy="93313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Group 418"/>
          <p:cNvGrpSpPr/>
          <p:nvPr/>
        </p:nvGrpSpPr>
        <p:grpSpPr>
          <a:xfrm>
            <a:off x="6980605" y="4800600"/>
            <a:ext cx="2073527" cy="1880228"/>
            <a:chOff x="6980605" y="4800600"/>
            <a:chExt cx="2073527" cy="1880228"/>
          </a:xfrm>
        </p:grpSpPr>
        <p:sp>
          <p:nvSpPr>
            <p:cNvPr id="382" name="TextBox 381"/>
            <p:cNvSpPr txBox="1"/>
            <p:nvPr/>
          </p:nvSpPr>
          <p:spPr>
            <a:xfrm>
              <a:off x="7443595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Community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Topic</a:t>
              </a: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7791663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84" name="Group 383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96" name="Straight Connector 395"/>
                <p:cNvCxnSpPr>
                  <a:stCxn id="395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97" name="Straight Arrow Connector 396"/>
            <p:cNvCxnSpPr/>
            <p:nvPr/>
          </p:nvCxnSpPr>
          <p:spPr>
            <a:xfrm>
              <a:off x="72390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/>
            <p:cNvCxnSpPr/>
            <p:nvPr/>
          </p:nvCxnSpPr>
          <p:spPr>
            <a:xfrm>
              <a:off x="6980605" y="4800600"/>
              <a:ext cx="486995" cy="5891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" name="Donut 255"/>
          <p:cNvSpPr/>
          <p:nvPr/>
        </p:nvSpPr>
        <p:spPr>
          <a:xfrm>
            <a:off x="-1371600" y="-5867400"/>
            <a:ext cx="15355131" cy="15812331"/>
          </a:xfrm>
          <a:prstGeom prst="donut">
            <a:avLst>
              <a:gd name="adj" fmla="val 45075"/>
            </a:avLst>
          </a:prstGeom>
          <a:solidFill>
            <a:schemeClr val="bg1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Corbe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64161-BD14-6B44-8A5D-DA5F390B3FBC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84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/>
          <a:p>
            <a:r>
              <a:rPr lang="en-US" sz="6000" dirty="0" smtClean="0"/>
              <a:t>Tables</a:t>
            </a:r>
            <a:endParaRPr lang="en-US" sz="6000" dirty="0"/>
          </a:p>
        </p:txBody>
      </p:sp>
      <p:grpSp>
        <p:nvGrpSpPr>
          <p:cNvPr id="420" name="Group 419"/>
          <p:cNvGrpSpPr/>
          <p:nvPr/>
        </p:nvGrpSpPr>
        <p:grpSpPr>
          <a:xfrm>
            <a:off x="178699" y="1905000"/>
            <a:ext cx="1399392" cy="1905000"/>
            <a:chOff x="178699" y="1905000"/>
            <a:chExt cx="1399392" cy="1905000"/>
          </a:xfrm>
        </p:grpSpPr>
        <p:sp>
          <p:nvSpPr>
            <p:cNvPr id="6" name="TextBox 5"/>
            <p:cNvSpPr txBox="1"/>
            <p:nvPr/>
          </p:nvSpPr>
          <p:spPr>
            <a:xfrm>
              <a:off x="178699" y="1905000"/>
              <a:ext cx="13993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Raw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Wikipedia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392" y="2831994"/>
              <a:ext cx="978006" cy="978006"/>
              <a:chOff x="473540" y="2519906"/>
              <a:chExt cx="1166725" cy="1166725"/>
            </a:xfrm>
          </p:grpSpPr>
          <p:sp>
            <p:nvSpPr>
              <p:cNvPr id="8" name="Folded Corner 7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9" name="Folded Corner 8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0" name="Folded Corner 9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smtClean="0">
                    <a:solidFill>
                      <a:prstClr val="white"/>
                    </a:solidFill>
                    <a:latin typeface="Helvetica"/>
                    <a:cs typeface="Helvetica"/>
                  </a:rPr>
                  <a:t>XML</a:t>
                </a:r>
                <a:endParaRPr lang="en-US" sz="1200" dirty="0">
                  <a:solidFill>
                    <a:prstClr val="white"/>
                  </a:solidFill>
                  <a:latin typeface="Helvetica"/>
                  <a:cs typeface="Helvetica"/>
                </a:endParaRPr>
              </a:p>
            </p:txBody>
          </p:sp>
        </p:grpSp>
      </p:grpSp>
      <p:grpSp>
        <p:nvGrpSpPr>
          <p:cNvPr id="409" name="Group 408"/>
          <p:cNvGrpSpPr/>
          <p:nvPr/>
        </p:nvGrpSpPr>
        <p:grpSpPr>
          <a:xfrm>
            <a:off x="3352800" y="1228288"/>
            <a:ext cx="1916471" cy="1794463"/>
            <a:chOff x="3352800" y="1228288"/>
            <a:chExt cx="1916471" cy="1794463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3352800" y="2705947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808865" y="1228288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Hyperlinks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20880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40" name="Straight Connector 39"/>
              <p:cNvCxnSpPr>
                <a:stCxn id="47" idx="5"/>
                <a:endCxn id="4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49" idx="3"/>
                <a:endCxn id="4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7" idx="4"/>
                <a:endCxn id="5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6" idx="5"/>
                <a:endCxn id="5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47" idx="2"/>
                <a:endCxn id="4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8" idx="3"/>
                <a:endCxn id="5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2" name="Straight Connector 51"/>
              <p:cNvCxnSpPr>
                <a:stCxn id="51" idx="3"/>
                <a:endCxn id="4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5"/>
                <a:endCxn id="4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6"/>
                <a:endCxn id="55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7" name="Straight Connector 56"/>
              <p:cNvCxnSpPr>
                <a:stCxn id="56" idx="6"/>
                <a:endCxn id="4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9" idx="4"/>
                <a:endCxn id="55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6" idx="3"/>
                <a:endCxn id="4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6" idx="5"/>
                <a:endCxn id="4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8" name="Group 407"/>
          <p:cNvGrpSpPr/>
          <p:nvPr/>
        </p:nvGrpSpPr>
        <p:grpSpPr>
          <a:xfrm>
            <a:off x="5181600" y="1228288"/>
            <a:ext cx="1821962" cy="1595656"/>
            <a:chOff x="5181600" y="1228288"/>
            <a:chExt cx="1821962" cy="1595656"/>
          </a:xfrm>
        </p:grpSpPr>
        <p:sp>
          <p:nvSpPr>
            <p:cNvPr id="64" name="TextBox 63"/>
            <p:cNvSpPr txBox="1"/>
            <p:nvPr/>
          </p:nvSpPr>
          <p:spPr>
            <a:xfrm>
              <a:off x="5651910" y="1228288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PageRank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809548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66" name="Straight Connector 65"/>
              <p:cNvCxnSpPr>
                <a:stCxn id="73" idx="5"/>
                <a:endCxn id="7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5" idx="3"/>
                <a:endCxn id="7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73" idx="4"/>
                <a:endCxn id="7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2" idx="5"/>
                <a:endCxn id="7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3" idx="2"/>
                <a:endCxn id="7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74" idx="3"/>
                <a:endCxn id="7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8" name="Straight Connector 77"/>
              <p:cNvCxnSpPr>
                <a:stCxn id="77" idx="3"/>
                <a:endCxn id="7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7" idx="5"/>
                <a:endCxn id="7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76" idx="6"/>
                <a:endCxn id="81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6"/>
                <a:endCxn id="7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5" idx="4"/>
                <a:endCxn id="81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2" idx="3"/>
                <a:endCxn id="7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2" idx="5"/>
                <a:endCxn id="7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Straight Arrow Connector 113"/>
            <p:cNvCxnSpPr/>
            <p:nvPr/>
          </p:nvCxnSpPr>
          <p:spPr>
            <a:xfrm>
              <a:off x="51816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7" name="Group 406"/>
          <p:cNvGrpSpPr/>
          <p:nvPr/>
        </p:nvGrpSpPr>
        <p:grpSpPr>
          <a:xfrm>
            <a:off x="7239000" y="1228288"/>
            <a:ext cx="1905000" cy="1498808"/>
            <a:chOff x="7239000" y="1228288"/>
            <a:chExt cx="1905000" cy="1498808"/>
          </a:xfrm>
        </p:grpSpPr>
        <p:sp>
          <p:nvSpPr>
            <p:cNvPr id="89" name="TextBox 88"/>
            <p:cNvSpPr txBox="1"/>
            <p:nvPr/>
          </p:nvSpPr>
          <p:spPr>
            <a:xfrm>
              <a:off x="7353726" y="1228288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Top 20 Pages</a:t>
              </a:r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>
              <a:off x="72390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>
              <a:off x="7791663" y="1824035"/>
              <a:ext cx="914400" cy="903061"/>
              <a:chOff x="7848600" y="2449739"/>
              <a:chExt cx="914400" cy="903061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PR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190" name="Straight Connector 189"/>
                <p:cNvCxnSpPr>
                  <a:stCxn id="189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Rectangle 195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0" name="Group 409"/>
          <p:cNvGrpSpPr/>
          <p:nvPr/>
        </p:nvGrpSpPr>
        <p:grpSpPr>
          <a:xfrm>
            <a:off x="1562100" y="1905000"/>
            <a:ext cx="1531197" cy="1809621"/>
            <a:chOff x="1562100" y="1905000"/>
            <a:chExt cx="1531197" cy="1809621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562100" y="3352800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231104" y="1905000"/>
              <a:ext cx="80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Text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Table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2178897" y="2811560"/>
              <a:ext cx="914400" cy="903061"/>
              <a:chOff x="8001000" y="2602139"/>
              <a:chExt cx="914400" cy="903061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09" name="Rectangle 208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Body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12" name="Straight Connector 211"/>
                <p:cNvCxnSpPr>
                  <a:stCxn id="211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Rectangle 21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2" name="Group 411"/>
          <p:cNvGrpSpPr/>
          <p:nvPr/>
        </p:nvGrpSpPr>
        <p:grpSpPr>
          <a:xfrm>
            <a:off x="5181600" y="2895600"/>
            <a:ext cx="1987472" cy="1843613"/>
            <a:chOff x="5181600" y="2895600"/>
            <a:chExt cx="1987472" cy="1843613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1816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5486400" y="2895600"/>
              <a:ext cx="16826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Topic Model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(LDA)</a:t>
              </a: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699356" y="3757006"/>
              <a:ext cx="1256760" cy="982207"/>
              <a:chOff x="5764677" y="4199393"/>
              <a:chExt cx="1256760" cy="982207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040445" y="4199393"/>
                <a:ext cx="706364" cy="982207"/>
                <a:chOff x="4038600" y="3429000"/>
                <a:chExt cx="706364" cy="982207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4038600" y="342900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0" name="Straight Connector 169"/>
                <p:cNvCxnSpPr>
                  <a:stCxn id="169" idx="6"/>
                  <a:endCxn id="171" idx="2"/>
                </p:cNvCxnSpPr>
                <p:nvPr/>
              </p:nvCxnSpPr>
              <p:spPr>
                <a:xfrm>
                  <a:off x="4207484" y="3513443"/>
                  <a:ext cx="368596" cy="7718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/>
                <p:cNvSpPr/>
                <p:nvPr/>
              </p:nvSpPr>
              <p:spPr>
                <a:xfrm>
                  <a:off x="4576080" y="350618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038600" y="3700107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4576080" y="381801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4038600" y="3971214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576080" y="412984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4038600" y="4242322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7" name="Straight Connector 176"/>
                <p:cNvCxnSpPr>
                  <a:stCxn id="172" idx="6"/>
                  <a:endCxn id="171" idx="3"/>
                </p:cNvCxnSpPr>
                <p:nvPr/>
              </p:nvCxnSpPr>
              <p:spPr>
                <a:xfrm flipV="1">
                  <a:off x="4207484" y="3650332"/>
                  <a:ext cx="393328" cy="13421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74" idx="7"/>
                  <a:endCxn id="171" idx="4"/>
                </p:cNvCxnSpPr>
                <p:nvPr/>
              </p:nvCxnSpPr>
              <p:spPr>
                <a:xfrm flipV="1">
                  <a:off x="4182752" y="3675065"/>
                  <a:ext cx="477770" cy="32088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69" idx="5"/>
                  <a:endCxn id="173" idx="1"/>
                </p:cNvCxnSpPr>
                <p:nvPr/>
              </p:nvCxnSpPr>
              <p:spPr>
                <a:xfrm>
                  <a:off x="4182752" y="3573152"/>
                  <a:ext cx="418060" cy="26959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6" idx="7"/>
                  <a:endCxn id="173" idx="3"/>
                </p:cNvCxnSpPr>
                <p:nvPr/>
              </p:nvCxnSpPr>
              <p:spPr>
                <a:xfrm flipV="1">
                  <a:off x="4182752" y="3962162"/>
                  <a:ext cx="418060" cy="30489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5" idx="1"/>
                  <a:endCxn id="172" idx="5"/>
                </p:cNvCxnSpPr>
                <p:nvPr/>
              </p:nvCxnSpPr>
              <p:spPr>
                <a:xfrm flipH="1" flipV="1">
                  <a:off x="4182752" y="3844259"/>
                  <a:ext cx="418060" cy="31031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>
                  <a:stCxn id="175" idx="2"/>
                  <a:endCxn id="174" idx="5"/>
                </p:cNvCxnSpPr>
                <p:nvPr/>
              </p:nvCxnSpPr>
              <p:spPr>
                <a:xfrm flipH="1" flipV="1">
                  <a:off x="4182752" y="4115366"/>
                  <a:ext cx="393328" cy="9891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>
                  <a:stCxn id="173" idx="2"/>
                  <a:endCxn id="174" idx="6"/>
                </p:cNvCxnSpPr>
                <p:nvPr/>
              </p:nvCxnSpPr>
              <p:spPr>
                <a:xfrm flipH="1">
                  <a:off x="4207484" y="3902453"/>
                  <a:ext cx="368596" cy="15320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>
                  <a:stCxn id="176" idx="6"/>
                  <a:endCxn id="175" idx="3"/>
                </p:cNvCxnSpPr>
                <p:nvPr/>
              </p:nvCxnSpPr>
              <p:spPr>
                <a:xfrm flipV="1">
                  <a:off x="4207484" y="4273992"/>
                  <a:ext cx="393328" cy="5277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Rectangle 184"/>
              <p:cNvSpPr/>
              <p:nvPr/>
            </p:nvSpPr>
            <p:spPr>
              <a:xfrm>
                <a:off x="5764677" y="4247913"/>
                <a:ext cx="228594" cy="84444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764677" y="4512589"/>
                <a:ext cx="228594" cy="8444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764677" y="4777265"/>
                <a:ext cx="228594" cy="8444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64677" y="5041941"/>
                <a:ext cx="228594" cy="84444"/>
              </a:xfrm>
              <a:prstGeom prst="rect">
                <a:avLst/>
              </a:prstGeom>
              <a:solidFill>
                <a:srgbClr val="FF008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792843" y="4332357"/>
                <a:ext cx="228594" cy="8444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792843" y="4638556"/>
                <a:ext cx="228594" cy="8444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792843" y="4944756"/>
                <a:ext cx="228594" cy="844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3" name="Group 412"/>
          <p:cNvGrpSpPr/>
          <p:nvPr/>
        </p:nvGrpSpPr>
        <p:grpSpPr>
          <a:xfrm>
            <a:off x="7239000" y="3264932"/>
            <a:ext cx="1860442" cy="1434708"/>
            <a:chOff x="7239000" y="3264932"/>
            <a:chExt cx="1860442" cy="1434708"/>
          </a:xfrm>
        </p:grpSpPr>
        <p:sp>
          <p:nvSpPr>
            <p:cNvPr id="350" name="TextBox 349"/>
            <p:cNvSpPr txBox="1"/>
            <p:nvPr/>
          </p:nvSpPr>
          <p:spPr>
            <a:xfrm>
              <a:off x="7398285" y="3264932"/>
              <a:ext cx="1701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Word Topics</a:t>
              </a: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7791663" y="3796579"/>
              <a:ext cx="914400" cy="903061"/>
              <a:chOff x="7848600" y="2449739"/>
              <a:chExt cx="914400" cy="903061"/>
            </a:xfrm>
          </p:grpSpPr>
          <p:grpSp>
            <p:nvGrpSpPr>
              <p:cNvPr id="352" name="Group 351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61" name="Rectangle 36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Word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64" name="Straight Connector 363"/>
                <p:cNvCxnSpPr>
                  <a:stCxn id="36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3" name="Rectangle 352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80" name="Straight Arrow Connector 379"/>
            <p:cNvCxnSpPr/>
            <p:nvPr/>
          </p:nvCxnSpPr>
          <p:spPr>
            <a:xfrm>
              <a:off x="72390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Group 414"/>
          <p:cNvGrpSpPr/>
          <p:nvPr/>
        </p:nvGrpSpPr>
        <p:grpSpPr>
          <a:xfrm>
            <a:off x="1533707" y="5246132"/>
            <a:ext cx="2063726" cy="1459468"/>
            <a:chOff x="1533707" y="5246132"/>
            <a:chExt cx="2063726" cy="1459468"/>
          </a:xfrm>
        </p:grpSpPr>
        <p:sp>
          <p:nvSpPr>
            <p:cNvPr id="267" name="TextBox 266"/>
            <p:cNvSpPr txBox="1"/>
            <p:nvPr/>
          </p:nvSpPr>
          <p:spPr>
            <a:xfrm>
              <a:off x="1828800" y="5246132"/>
              <a:ext cx="1768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Editor Graph</a:t>
              </a:r>
            </a:p>
          </p:txBody>
        </p:sp>
        <p:cxnSp>
          <p:nvCxnSpPr>
            <p:cNvPr id="246" name="Straight Arrow Connector 245"/>
            <p:cNvCxnSpPr/>
            <p:nvPr/>
          </p:nvCxnSpPr>
          <p:spPr>
            <a:xfrm>
              <a:off x="1533707" y="6229297"/>
              <a:ext cx="4377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" name="Group 328"/>
            <p:cNvGrpSpPr/>
            <p:nvPr/>
          </p:nvGrpSpPr>
          <p:grpSpPr>
            <a:xfrm>
              <a:off x="2117909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269" name="Straight Connector 268"/>
              <p:cNvCxnSpPr>
                <a:stCxn id="276" idx="7"/>
                <a:endCxn id="278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>
                <a:stCxn id="276" idx="3"/>
                <a:endCxn id="279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>
                <a:stCxn id="276" idx="2"/>
                <a:endCxn id="275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5" name="Oval 274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1" name="Straight Connector 280"/>
              <p:cNvCxnSpPr>
                <a:stCxn id="280" idx="4"/>
                <a:endCxn id="276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79" idx="6"/>
                <a:endCxn id="284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4" name="Oval 283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6" name="Straight Connector 285"/>
              <p:cNvCxnSpPr>
                <a:stCxn id="285" idx="6"/>
                <a:endCxn id="280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78" idx="4"/>
                <a:endCxn id="284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>
                <a:stCxn id="285" idx="3"/>
                <a:endCxn id="275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>
                <a:stCxn id="275" idx="7"/>
                <a:endCxn id="280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285" idx="5"/>
                <a:endCxn id="276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>
                <a:stCxn id="276" idx="6"/>
                <a:endCxn id="284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6" name="Group 415"/>
          <p:cNvGrpSpPr/>
          <p:nvPr/>
        </p:nvGrpSpPr>
        <p:grpSpPr>
          <a:xfrm>
            <a:off x="3516614" y="4876800"/>
            <a:ext cx="1827723" cy="1828800"/>
            <a:chOff x="3516614" y="4876800"/>
            <a:chExt cx="1827723" cy="1828800"/>
          </a:xfrm>
        </p:grpSpPr>
        <p:sp>
          <p:nvSpPr>
            <p:cNvPr id="349" name="TextBox 348"/>
            <p:cNvSpPr txBox="1"/>
            <p:nvPr/>
          </p:nvSpPr>
          <p:spPr>
            <a:xfrm>
              <a:off x="3733800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Community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Detection</a:t>
              </a:r>
            </a:p>
          </p:txBody>
        </p:sp>
        <p:cxnSp>
          <p:nvCxnSpPr>
            <p:cNvPr id="318" name="Straight Arrow Connector 317"/>
            <p:cNvCxnSpPr/>
            <p:nvPr/>
          </p:nvCxnSpPr>
          <p:spPr>
            <a:xfrm>
              <a:off x="3516614" y="6241116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Group 329"/>
            <p:cNvGrpSpPr/>
            <p:nvPr/>
          </p:nvGrpSpPr>
          <p:grpSpPr>
            <a:xfrm>
              <a:off x="4020880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331" name="Straight Connector 330"/>
              <p:cNvCxnSpPr>
                <a:stCxn id="335" idx="7"/>
                <a:endCxn id="336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35" idx="3"/>
                <a:endCxn id="337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35" idx="2"/>
                <a:endCxn id="334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4" name="Oval 333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39" name="Straight Connector 338"/>
              <p:cNvCxnSpPr>
                <a:stCxn id="338" idx="4"/>
                <a:endCxn id="335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37" idx="6"/>
                <a:endCxn id="341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" name="Oval 340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43" name="Straight Connector 342"/>
              <p:cNvCxnSpPr>
                <a:stCxn id="342" idx="6"/>
                <a:endCxn id="338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36" idx="4"/>
                <a:endCxn id="341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>
                <a:stCxn id="342" idx="3"/>
                <a:endCxn id="334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>
                <a:stCxn id="334" idx="7"/>
                <a:endCxn id="338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>
                <a:stCxn id="342" idx="5"/>
                <a:endCxn id="335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>
                <a:stCxn id="335" idx="6"/>
                <a:endCxn id="341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7" name="Group 416"/>
          <p:cNvGrpSpPr/>
          <p:nvPr/>
        </p:nvGrpSpPr>
        <p:grpSpPr>
          <a:xfrm>
            <a:off x="5181600" y="4876800"/>
            <a:ext cx="1951405" cy="1804028"/>
            <a:chOff x="5181600" y="4876800"/>
            <a:chExt cx="1951405" cy="1804028"/>
          </a:xfrm>
        </p:grpSpPr>
        <p:sp>
          <p:nvSpPr>
            <p:cNvPr id="365" name="TextBox 364"/>
            <p:cNvSpPr txBox="1"/>
            <p:nvPr/>
          </p:nvSpPr>
          <p:spPr>
            <a:xfrm>
              <a:off x="5522468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User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Community</a:t>
              </a:r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5870536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67" name="Group 36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76" name="Rectangle 375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79" name="Straight Connector 378"/>
                <p:cNvCxnSpPr>
                  <a:stCxn id="378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8" name="Rectangle 367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81" name="Straight Arrow Connector 380"/>
            <p:cNvCxnSpPr/>
            <p:nvPr/>
          </p:nvCxnSpPr>
          <p:spPr>
            <a:xfrm>
              <a:off x="51816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" name="Group 410"/>
          <p:cNvGrpSpPr/>
          <p:nvPr/>
        </p:nvGrpSpPr>
        <p:grpSpPr>
          <a:xfrm>
            <a:off x="3352800" y="2895600"/>
            <a:ext cx="1903923" cy="1843613"/>
            <a:chOff x="3352800" y="2895600"/>
            <a:chExt cx="1903923" cy="1843613"/>
          </a:xfrm>
        </p:grpSpPr>
        <p:grpSp>
          <p:nvGrpSpPr>
            <p:cNvPr id="160" name="Group 159"/>
            <p:cNvGrpSpPr/>
            <p:nvPr/>
          </p:nvGrpSpPr>
          <p:grpSpPr>
            <a:xfrm>
              <a:off x="4185886" y="3757006"/>
              <a:ext cx="706364" cy="982207"/>
              <a:chOff x="4038600" y="3429000"/>
              <a:chExt cx="706364" cy="982207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4038600" y="342900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21" name="Straight Connector 120"/>
              <p:cNvCxnSpPr>
                <a:stCxn id="120" idx="6"/>
                <a:endCxn id="122" idx="2"/>
              </p:cNvCxnSpPr>
              <p:nvPr/>
            </p:nvCxnSpPr>
            <p:spPr>
              <a:xfrm>
                <a:off x="4207484" y="3513443"/>
                <a:ext cx="368596" cy="7718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/>
            </p:nvSpPr>
            <p:spPr>
              <a:xfrm>
                <a:off x="4576080" y="350618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038600" y="3700107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576080" y="381801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038600" y="3971214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76080" y="412984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038600" y="4242322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32" name="Straight Connector 131"/>
              <p:cNvCxnSpPr>
                <a:stCxn id="124" idx="6"/>
                <a:endCxn id="122" idx="3"/>
              </p:cNvCxnSpPr>
              <p:nvPr/>
            </p:nvCxnSpPr>
            <p:spPr>
              <a:xfrm flipV="1">
                <a:off x="4207484" y="3650332"/>
                <a:ext cx="393328" cy="13421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6" idx="7"/>
                <a:endCxn id="122" idx="4"/>
              </p:cNvCxnSpPr>
              <p:nvPr/>
            </p:nvCxnSpPr>
            <p:spPr>
              <a:xfrm flipV="1">
                <a:off x="4182752" y="3675065"/>
                <a:ext cx="477770" cy="32088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20" idx="5"/>
                <a:endCxn id="125" idx="1"/>
              </p:cNvCxnSpPr>
              <p:nvPr/>
            </p:nvCxnSpPr>
            <p:spPr>
              <a:xfrm>
                <a:off x="4182752" y="3573152"/>
                <a:ext cx="418060" cy="2695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28" idx="7"/>
                <a:endCxn id="125" idx="3"/>
              </p:cNvCxnSpPr>
              <p:nvPr/>
            </p:nvCxnSpPr>
            <p:spPr>
              <a:xfrm flipV="1">
                <a:off x="4182752" y="3962162"/>
                <a:ext cx="418060" cy="30489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27" idx="1"/>
                <a:endCxn id="124" idx="5"/>
              </p:cNvCxnSpPr>
              <p:nvPr/>
            </p:nvCxnSpPr>
            <p:spPr>
              <a:xfrm flipH="1" flipV="1">
                <a:off x="4182752" y="3844259"/>
                <a:ext cx="418060" cy="31031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27" idx="2"/>
                <a:endCxn id="126" idx="5"/>
              </p:cNvCxnSpPr>
              <p:nvPr/>
            </p:nvCxnSpPr>
            <p:spPr>
              <a:xfrm flipH="1" flipV="1">
                <a:off x="4182752" y="4115366"/>
                <a:ext cx="393328" cy="9891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25" idx="2"/>
                <a:endCxn id="126" idx="6"/>
              </p:cNvCxnSpPr>
              <p:nvPr/>
            </p:nvCxnSpPr>
            <p:spPr>
              <a:xfrm flipH="1">
                <a:off x="4207484" y="3902453"/>
                <a:ext cx="368596" cy="153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28" idx="6"/>
                <a:endCxn id="127" idx="3"/>
              </p:cNvCxnSpPr>
              <p:nvPr/>
            </p:nvCxnSpPr>
            <p:spPr>
              <a:xfrm flipV="1">
                <a:off x="4207484" y="4273992"/>
                <a:ext cx="393328" cy="527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2" name="TextBox 161"/>
            <p:cNvSpPr txBox="1"/>
            <p:nvPr/>
          </p:nvSpPr>
          <p:spPr>
            <a:xfrm>
              <a:off x="3821414" y="2895600"/>
              <a:ext cx="14353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Term-Doc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Graph</a:t>
              </a:r>
            </a:p>
          </p:txBody>
        </p:sp>
        <p:cxnSp>
          <p:nvCxnSpPr>
            <p:cNvPr id="401" name="Straight Arrow Connector 400"/>
            <p:cNvCxnSpPr/>
            <p:nvPr/>
          </p:nvCxnSpPr>
          <p:spPr>
            <a:xfrm>
              <a:off x="3352800" y="3721796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Group 413"/>
          <p:cNvGrpSpPr/>
          <p:nvPr/>
        </p:nvGrpSpPr>
        <p:grpSpPr>
          <a:xfrm>
            <a:off x="152400" y="4128493"/>
            <a:ext cx="1451990" cy="2552335"/>
            <a:chOff x="152400" y="4128493"/>
            <a:chExt cx="1451990" cy="2552335"/>
          </a:xfrm>
        </p:grpSpPr>
        <p:sp>
          <p:nvSpPr>
            <p:cNvPr id="230" name="TextBox 229"/>
            <p:cNvSpPr txBox="1"/>
            <p:nvPr/>
          </p:nvSpPr>
          <p:spPr>
            <a:xfrm>
              <a:off x="152400" y="4953000"/>
              <a:ext cx="14519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Discussion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Table</a:t>
              </a: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421195" y="5777767"/>
              <a:ext cx="914400" cy="903061"/>
              <a:chOff x="8001000" y="2602139"/>
              <a:chExt cx="914400" cy="903061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Disc.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Rectangle 23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402" name="Straight Arrow Connector 401"/>
            <p:cNvCxnSpPr/>
            <p:nvPr/>
          </p:nvCxnSpPr>
          <p:spPr>
            <a:xfrm flipH="1">
              <a:off x="860688" y="4128493"/>
              <a:ext cx="12624" cy="93313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Group 418"/>
          <p:cNvGrpSpPr/>
          <p:nvPr/>
        </p:nvGrpSpPr>
        <p:grpSpPr>
          <a:xfrm>
            <a:off x="6980605" y="4800600"/>
            <a:ext cx="2073527" cy="1880228"/>
            <a:chOff x="6980605" y="4800600"/>
            <a:chExt cx="2073527" cy="1880228"/>
          </a:xfrm>
        </p:grpSpPr>
        <p:sp>
          <p:nvSpPr>
            <p:cNvPr id="382" name="TextBox 381"/>
            <p:cNvSpPr txBox="1"/>
            <p:nvPr/>
          </p:nvSpPr>
          <p:spPr>
            <a:xfrm>
              <a:off x="7443595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Community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Topic</a:t>
              </a: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7791663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84" name="Group 383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96" name="Straight Connector 395"/>
                <p:cNvCxnSpPr>
                  <a:stCxn id="395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97" name="Straight Arrow Connector 396"/>
            <p:cNvCxnSpPr/>
            <p:nvPr/>
          </p:nvCxnSpPr>
          <p:spPr>
            <a:xfrm>
              <a:off x="72390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/>
            <p:cNvCxnSpPr/>
            <p:nvPr/>
          </p:nvCxnSpPr>
          <p:spPr>
            <a:xfrm>
              <a:off x="6980605" y="4800600"/>
              <a:ext cx="486995" cy="5891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8" name="Freeform 257"/>
          <p:cNvSpPr/>
          <p:nvPr/>
        </p:nvSpPr>
        <p:spPr>
          <a:xfrm>
            <a:off x="-84667" y="1058333"/>
            <a:ext cx="7806267" cy="6002867"/>
          </a:xfrm>
          <a:custGeom>
            <a:avLst/>
            <a:gdLst>
              <a:gd name="connsiteX0" fmla="*/ 0 w 7806267"/>
              <a:gd name="connsiteY0" fmla="*/ 448734 h 6002867"/>
              <a:gd name="connsiteX1" fmla="*/ 474134 w 7806267"/>
              <a:gd name="connsiteY1" fmla="*/ 3852334 h 6002867"/>
              <a:gd name="connsiteX2" fmla="*/ 1016000 w 7806267"/>
              <a:gd name="connsiteY2" fmla="*/ 4080934 h 6002867"/>
              <a:gd name="connsiteX3" fmla="*/ 2108200 w 7806267"/>
              <a:gd name="connsiteY3" fmla="*/ 2463800 h 6002867"/>
              <a:gd name="connsiteX4" fmla="*/ 2125134 w 7806267"/>
              <a:gd name="connsiteY4" fmla="*/ 364067 h 6002867"/>
              <a:gd name="connsiteX5" fmla="*/ 3344334 w 7806267"/>
              <a:gd name="connsiteY5" fmla="*/ 651934 h 6002867"/>
              <a:gd name="connsiteX6" fmla="*/ 3251200 w 7806267"/>
              <a:gd name="connsiteY6" fmla="*/ 3234267 h 6002867"/>
              <a:gd name="connsiteX7" fmla="*/ 1845734 w 7806267"/>
              <a:gd name="connsiteY7" fmla="*/ 4004734 h 6002867"/>
              <a:gd name="connsiteX8" fmla="*/ 1540934 w 7806267"/>
              <a:gd name="connsiteY8" fmla="*/ 5207000 h 6002867"/>
              <a:gd name="connsiteX9" fmla="*/ 2421467 w 7806267"/>
              <a:gd name="connsiteY9" fmla="*/ 6002867 h 6002867"/>
              <a:gd name="connsiteX10" fmla="*/ 5782734 w 7806267"/>
              <a:gd name="connsiteY10" fmla="*/ 5935134 h 6002867"/>
              <a:gd name="connsiteX11" fmla="*/ 5774267 w 7806267"/>
              <a:gd name="connsiteY11" fmla="*/ 4741334 h 6002867"/>
              <a:gd name="connsiteX12" fmla="*/ 5461000 w 7806267"/>
              <a:gd name="connsiteY12" fmla="*/ 4402667 h 6002867"/>
              <a:gd name="connsiteX13" fmla="*/ 5757334 w 7806267"/>
              <a:gd name="connsiteY13" fmla="*/ 3852334 h 6002867"/>
              <a:gd name="connsiteX14" fmla="*/ 6756400 w 7806267"/>
              <a:gd name="connsiteY14" fmla="*/ 3776134 h 6002867"/>
              <a:gd name="connsiteX15" fmla="*/ 7332134 w 7806267"/>
              <a:gd name="connsiteY15" fmla="*/ 4318000 h 6002867"/>
              <a:gd name="connsiteX16" fmla="*/ 7188200 w 7806267"/>
              <a:gd name="connsiteY16" fmla="*/ 5088467 h 6002867"/>
              <a:gd name="connsiteX17" fmla="*/ 7450667 w 7806267"/>
              <a:gd name="connsiteY17" fmla="*/ 5571067 h 6002867"/>
              <a:gd name="connsiteX18" fmla="*/ 7797800 w 7806267"/>
              <a:gd name="connsiteY18" fmla="*/ 5537200 h 6002867"/>
              <a:gd name="connsiteX19" fmla="*/ 7780867 w 7806267"/>
              <a:gd name="connsiteY19" fmla="*/ 4834467 h 6002867"/>
              <a:gd name="connsiteX20" fmla="*/ 7569200 w 7806267"/>
              <a:gd name="connsiteY20" fmla="*/ 4106334 h 6002867"/>
              <a:gd name="connsiteX21" fmla="*/ 7628467 w 7806267"/>
              <a:gd name="connsiteY21" fmla="*/ 3742267 h 6002867"/>
              <a:gd name="connsiteX22" fmla="*/ 7806267 w 7806267"/>
              <a:gd name="connsiteY22" fmla="*/ 3158067 h 6002867"/>
              <a:gd name="connsiteX23" fmla="*/ 7594600 w 7806267"/>
              <a:gd name="connsiteY23" fmla="*/ 2633134 h 6002867"/>
              <a:gd name="connsiteX24" fmla="*/ 7391400 w 7806267"/>
              <a:gd name="connsiteY24" fmla="*/ 2023534 h 6002867"/>
              <a:gd name="connsiteX25" fmla="*/ 7789334 w 7806267"/>
              <a:gd name="connsiteY25" fmla="*/ 1244600 h 6002867"/>
              <a:gd name="connsiteX26" fmla="*/ 7747000 w 7806267"/>
              <a:gd name="connsiteY26" fmla="*/ 736600 h 6002867"/>
              <a:gd name="connsiteX27" fmla="*/ 7035800 w 7806267"/>
              <a:gd name="connsiteY27" fmla="*/ 0 h 6002867"/>
              <a:gd name="connsiteX28" fmla="*/ 25400 w 7806267"/>
              <a:gd name="connsiteY28" fmla="*/ 84667 h 6002867"/>
              <a:gd name="connsiteX29" fmla="*/ 0 w 7806267"/>
              <a:gd name="connsiteY29" fmla="*/ 448734 h 6002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806267" h="6002867">
                <a:moveTo>
                  <a:pt x="0" y="448734"/>
                </a:moveTo>
                <a:lnTo>
                  <a:pt x="474134" y="3852334"/>
                </a:lnTo>
                <a:lnTo>
                  <a:pt x="1016000" y="4080934"/>
                </a:lnTo>
                <a:lnTo>
                  <a:pt x="2108200" y="2463800"/>
                </a:lnTo>
                <a:lnTo>
                  <a:pt x="2125134" y="364067"/>
                </a:lnTo>
                <a:lnTo>
                  <a:pt x="3344334" y="651934"/>
                </a:lnTo>
                <a:lnTo>
                  <a:pt x="3251200" y="3234267"/>
                </a:lnTo>
                <a:lnTo>
                  <a:pt x="1845734" y="4004734"/>
                </a:lnTo>
                <a:lnTo>
                  <a:pt x="1540934" y="5207000"/>
                </a:lnTo>
                <a:lnTo>
                  <a:pt x="2421467" y="6002867"/>
                </a:lnTo>
                <a:lnTo>
                  <a:pt x="5782734" y="5935134"/>
                </a:lnTo>
                <a:cubicBezTo>
                  <a:pt x="5779912" y="5537201"/>
                  <a:pt x="5777089" y="5139267"/>
                  <a:pt x="5774267" y="4741334"/>
                </a:cubicBezTo>
                <a:lnTo>
                  <a:pt x="5461000" y="4402667"/>
                </a:lnTo>
                <a:lnTo>
                  <a:pt x="5757334" y="3852334"/>
                </a:lnTo>
                <a:lnTo>
                  <a:pt x="6756400" y="3776134"/>
                </a:lnTo>
                <a:lnTo>
                  <a:pt x="7332134" y="4318000"/>
                </a:lnTo>
                <a:lnTo>
                  <a:pt x="7188200" y="5088467"/>
                </a:lnTo>
                <a:lnTo>
                  <a:pt x="7450667" y="5571067"/>
                </a:lnTo>
                <a:lnTo>
                  <a:pt x="7797800" y="5537200"/>
                </a:lnTo>
                <a:lnTo>
                  <a:pt x="7780867" y="4834467"/>
                </a:lnTo>
                <a:lnTo>
                  <a:pt x="7569200" y="4106334"/>
                </a:lnTo>
                <a:lnTo>
                  <a:pt x="7628467" y="3742267"/>
                </a:lnTo>
                <a:lnTo>
                  <a:pt x="7806267" y="3158067"/>
                </a:lnTo>
                <a:lnTo>
                  <a:pt x="7594600" y="2633134"/>
                </a:lnTo>
                <a:lnTo>
                  <a:pt x="7391400" y="2023534"/>
                </a:lnTo>
                <a:lnTo>
                  <a:pt x="7789334" y="1244600"/>
                </a:lnTo>
                <a:lnTo>
                  <a:pt x="7747000" y="736600"/>
                </a:lnTo>
                <a:lnTo>
                  <a:pt x="7035800" y="0"/>
                </a:lnTo>
                <a:lnTo>
                  <a:pt x="25400" y="84667"/>
                </a:lnTo>
                <a:lnTo>
                  <a:pt x="0" y="448734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Corbe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64161-BD14-6B44-8A5D-DA5F390B3FBC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12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8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/>
          <a:p>
            <a:r>
              <a:rPr lang="en-US" sz="5400" dirty="0" smtClean="0"/>
              <a:t>Graphs</a:t>
            </a:r>
            <a:endParaRPr lang="en-US" sz="5400" dirty="0"/>
          </a:p>
        </p:txBody>
      </p:sp>
      <p:grpSp>
        <p:nvGrpSpPr>
          <p:cNvPr id="420" name="Group 419"/>
          <p:cNvGrpSpPr/>
          <p:nvPr/>
        </p:nvGrpSpPr>
        <p:grpSpPr>
          <a:xfrm>
            <a:off x="178699" y="1905000"/>
            <a:ext cx="1399392" cy="1905000"/>
            <a:chOff x="178699" y="1905000"/>
            <a:chExt cx="1399392" cy="1905000"/>
          </a:xfrm>
        </p:grpSpPr>
        <p:sp>
          <p:nvSpPr>
            <p:cNvPr id="6" name="TextBox 5"/>
            <p:cNvSpPr txBox="1"/>
            <p:nvPr/>
          </p:nvSpPr>
          <p:spPr>
            <a:xfrm>
              <a:off x="178699" y="1905000"/>
              <a:ext cx="13993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Raw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Wikipedia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392" y="2831994"/>
              <a:ext cx="978006" cy="978006"/>
              <a:chOff x="473540" y="2519906"/>
              <a:chExt cx="1166725" cy="1166725"/>
            </a:xfrm>
          </p:grpSpPr>
          <p:sp>
            <p:nvSpPr>
              <p:cNvPr id="8" name="Folded Corner 7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9" name="Folded Corner 8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0" name="Folded Corner 9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smtClean="0">
                    <a:solidFill>
                      <a:prstClr val="white"/>
                    </a:solidFill>
                    <a:latin typeface="Helvetica"/>
                    <a:cs typeface="Helvetica"/>
                  </a:rPr>
                  <a:t>XML</a:t>
                </a:r>
                <a:endParaRPr lang="en-US" sz="1200" dirty="0">
                  <a:solidFill>
                    <a:prstClr val="white"/>
                  </a:solidFill>
                  <a:latin typeface="Helvetica"/>
                  <a:cs typeface="Helvetica"/>
                </a:endParaRPr>
              </a:p>
            </p:txBody>
          </p:sp>
        </p:grpSp>
      </p:grpSp>
      <p:grpSp>
        <p:nvGrpSpPr>
          <p:cNvPr id="409" name="Group 408"/>
          <p:cNvGrpSpPr/>
          <p:nvPr/>
        </p:nvGrpSpPr>
        <p:grpSpPr>
          <a:xfrm>
            <a:off x="3352800" y="1228288"/>
            <a:ext cx="1916471" cy="1794463"/>
            <a:chOff x="3352800" y="1228288"/>
            <a:chExt cx="1916471" cy="1794463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3352800" y="2705947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808865" y="1228288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Hyperlinks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20880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40" name="Straight Connector 39"/>
              <p:cNvCxnSpPr>
                <a:stCxn id="47" idx="5"/>
                <a:endCxn id="4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49" idx="3"/>
                <a:endCxn id="4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7" idx="4"/>
                <a:endCxn id="5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6" idx="5"/>
                <a:endCxn id="5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47" idx="2"/>
                <a:endCxn id="4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8" idx="3"/>
                <a:endCxn id="5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2" name="Straight Connector 51"/>
              <p:cNvCxnSpPr>
                <a:stCxn id="51" idx="3"/>
                <a:endCxn id="4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5"/>
                <a:endCxn id="4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6"/>
                <a:endCxn id="55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7" name="Straight Connector 56"/>
              <p:cNvCxnSpPr>
                <a:stCxn id="56" idx="6"/>
                <a:endCxn id="4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9" idx="4"/>
                <a:endCxn id="55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6" idx="3"/>
                <a:endCxn id="4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6" idx="5"/>
                <a:endCxn id="4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8" name="Group 407"/>
          <p:cNvGrpSpPr/>
          <p:nvPr/>
        </p:nvGrpSpPr>
        <p:grpSpPr>
          <a:xfrm>
            <a:off x="5181600" y="1228288"/>
            <a:ext cx="1821962" cy="1595656"/>
            <a:chOff x="5181600" y="1228288"/>
            <a:chExt cx="1821962" cy="1595656"/>
          </a:xfrm>
        </p:grpSpPr>
        <p:sp>
          <p:nvSpPr>
            <p:cNvPr id="64" name="TextBox 63"/>
            <p:cNvSpPr txBox="1"/>
            <p:nvPr/>
          </p:nvSpPr>
          <p:spPr>
            <a:xfrm>
              <a:off x="5651910" y="1228288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PageRank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809548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66" name="Straight Connector 65"/>
              <p:cNvCxnSpPr>
                <a:stCxn id="73" idx="5"/>
                <a:endCxn id="7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5" idx="3"/>
                <a:endCxn id="7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73" idx="4"/>
                <a:endCxn id="7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2" idx="5"/>
                <a:endCxn id="7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3" idx="2"/>
                <a:endCxn id="7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74" idx="3"/>
                <a:endCxn id="7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8" name="Straight Connector 77"/>
              <p:cNvCxnSpPr>
                <a:stCxn id="77" idx="3"/>
                <a:endCxn id="7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7" idx="5"/>
                <a:endCxn id="7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76" idx="6"/>
                <a:endCxn id="81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6"/>
                <a:endCxn id="7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5" idx="4"/>
                <a:endCxn id="81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2" idx="3"/>
                <a:endCxn id="7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2" idx="5"/>
                <a:endCxn id="7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Straight Arrow Connector 113"/>
            <p:cNvCxnSpPr/>
            <p:nvPr/>
          </p:nvCxnSpPr>
          <p:spPr>
            <a:xfrm>
              <a:off x="51816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7" name="Group 406"/>
          <p:cNvGrpSpPr/>
          <p:nvPr/>
        </p:nvGrpSpPr>
        <p:grpSpPr>
          <a:xfrm>
            <a:off x="7239000" y="1228288"/>
            <a:ext cx="1905000" cy="1498808"/>
            <a:chOff x="7239000" y="1228288"/>
            <a:chExt cx="1905000" cy="1498808"/>
          </a:xfrm>
        </p:grpSpPr>
        <p:sp>
          <p:nvSpPr>
            <p:cNvPr id="89" name="TextBox 88"/>
            <p:cNvSpPr txBox="1"/>
            <p:nvPr/>
          </p:nvSpPr>
          <p:spPr>
            <a:xfrm>
              <a:off x="7353726" y="1228288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Top 20 Pages</a:t>
              </a:r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>
              <a:off x="72390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>
              <a:off x="7791663" y="1824035"/>
              <a:ext cx="914400" cy="903061"/>
              <a:chOff x="7848600" y="2449739"/>
              <a:chExt cx="914400" cy="903061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PR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190" name="Straight Connector 189"/>
                <p:cNvCxnSpPr>
                  <a:stCxn id="189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Rectangle 195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0" name="Group 409"/>
          <p:cNvGrpSpPr/>
          <p:nvPr/>
        </p:nvGrpSpPr>
        <p:grpSpPr>
          <a:xfrm>
            <a:off x="1562100" y="1905000"/>
            <a:ext cx="1531197" cy="1809621"/>
            <a:chOff x="1562100" y="1905000"/>
            <a:chExt cx="1531197" cy="1809621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562100" y="3352800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231104" y="1905000"/>
              <a:ext cx="80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Text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Table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2178897" y="2811560"/>
              <a:ext cx="914400" cy="903061"/>
              <a:chOff x="8001000" y="2602139"/>
              <a:chExt cx="914400" cy="903061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09" name="Rectangle 208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Body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12" name="Straight Connector 211"/>
                <p:cNvCxnSpPr>
                  <a:stCxn id="211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Rectangle 21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2" name="Group 411"/>
          <p:cNvGrpSpPr/>
          <p:nvPr/>
        </p:nvGrpSpPr>
        <p:grpSpPr>
          <a:xfrm>
            <a:off x="5181600" y="2895600"/>
            <a:ext cx="1987472" cy="1843613"/>
            <a:chOff x="5181600" y="2895600"/>
            <a:chExt cx="1987472" cy="1843613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1816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5486400" y="2895600"/>
              <a:ext cx="16826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Topic Model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(LDA)</a:t>
              </a: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699356" y="3757006"/>
              <a:ext cx="1256760" cy="982207"/>
              <a:chOff x="5764677" y="4199393"/>
              <a:chExt cx="1256760" cy="982207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040445" y="4199393"/>
                <a:ext cx="706364" cy="982207"/>
                <a:chOff x="4038600" y="3429000"/>
                <a:chExt cx="706364" cy="982207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4038600" y="342900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0" name="Straight Connector 169"/>
                <p:cNvCxnSpPr>
                  <a:stCxn id="169" idx="6"/>
                  <a:endCxn id="171" idx="2"/>
                </p:cNvCxnSpPr>
                <p:nvPr/>
              </p:nvCxnSpPr>
              <p:spPr>
                <a:xfrm>
                  <a:off x="4207484" y="3513443"/>
                  <a:ext cx="368596" cy="7718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/>
                <p:cNvSpPr/>
                <p:nvPr/>
              </p:nvSpPr>
              <p:spPr>
                <a:xfrm>
                  <a:off x="4576080" y="350618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038600" y="3700107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4576080" y="381801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4038600" y="3971214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576080" y="412984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4038600" y="4242322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7" name="Straight Connector 176"/>
                <p:cNvCxnSpPr>
                  <a:stCxn id="172" idx="6"/>
                  <a:endCxn id="171" idx="3"/>
                </p:cNvCxnSpPr>
                <p:nvPr/>
              </p:nvCxnSpPr>
              <p:spPr>
                <a:xfrm flipV="1">
                  <a:off x="4207484" y="3650332"/>
                  <a:ext cx="393328" cy="13421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74" idx="7"/>
                  <a:endCxn id="171" idx="4"/>
                </p:cNvCxnSpPr>
                <p:nvPr/>
              </p:nvCxnSpPr>
              <p:spPr>
                <a:xfrm flipV="1">
                  <a:off x="4182752" y="3675065"/>
                  <a:ext cx="477770" cy="32088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69" idx="5"/>
                  <a:endCxn id="173" idx="1"/>
                </p:cNvCxnSpPr>
                <p:nvPr/>
              </p:nvCxnSpPr>
              <p:spPr>
                <a:xfrm>
                  <a:off x="4182752" y="3573152"/>
                  <a:ext cx="418060" cy="26959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6" idx="7"/>
                  <a:endCxn id="173" idx="3"/>
                </p:cNvCxnSpPr>
                <p:nvPr/>
              </p:nvCxnSpPr>
              <p:spPr>
                <a:xfrm flipV="1">
                  <a:off x="4182752" y="3962162"/>
                  <a:ext cx="418060" cy="30489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5" idx="1"/>
                  <a:endCxn id="172" idx="5"/>
                </p:cNvCxnSpPr>
                <p:nvPr/>
              </p:nvCxnSpPr>
              <p:spPr>
                <a:xfrm flipH="1" flipV="1">
                  <a:off x="4182752" y="3844259"/>
                  <a:ext cx="418060" cy="31031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>
                  <a:stCxn id="175" idx="2"/>
                  <a:endCxn id="174" idx="5"/>
                </p:cNvCxnSpPr>
                <p:nvPr/>
              </p:nvCxnSpPr>
              <p:spPr>
                <a:xfrm flipH="1" flipV="1">
                  <a:off x="4182752" y="4115366"/>
                  <a:ext cx="393328" cy="9891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>
                  <a:stCxn id="173" idx="2"/>
                  <a:endCxn id="174" idx="6"/>
                </p:cNvCxnSpPr>
                <p:nvPr/>
              </p:nvCxnSpPr>
              <p:spPr>
                <a:xfrm flipH="1">
                  <a:off x="4207484" y="3902453"/>
                  <a:ext cx="368596" cy="15320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>
                  <a:stCxn id="176" idx="6"/>
                  <a:endCxn id="175" idx="3"/>
                </p:cNvCxnSpPr>
                <p:nvPr/>
              </p:nvCxnSpPr>
              <p:spPr>
                <a:xfrm flipV="1">
                  <a:off x="4207484" y="4273992"/>
                  <a:ext cx="393328" cy="5277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Rectangle 184"/>
              <p:cNvSpPr/>
              <p:nvPr/>
            </p:nvSpPr>
            <p:spPr>
              <a:xfrm>
                <a:off x="5764677" y="4247913"/>
                <a:ext cx="228594" cy="84444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764677" y="4512589"/>
                <a:ext cx="228594" cy="8444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764677" y="4777265"/>
                <a:ext cx="228594" cy="8444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64677" y="5041941"/>
                <a:ext cx="228594" cy="84444"/>
              </a:xfrm>
              <a:prstGeom prst="rect">
                <a:avLst/>
              </a:prstGeom>
              <a:solidFill>
                <a:srgbClr val="FF008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792843" y="4332357"/>
                <a:ext cx="228594" cy="8444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792843" y="4638556"/>
                <a:ext cx="228594" cy="8444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792843" y="4944756"/>
                <a:ext cx="228594" cy="844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3" name="Group 412"/>
          <p:cNvGrpSpPr/>
          <p:nvPr/>
        </p:nvGrpSpPr>
        <p:grpSpPr>
          <a:xfrm>
            <a:off x="7239000" y="3264932"/>
            <a:ext cx="1860442" cy="1434708"/>
            <a:chOff x="7239000" y="3264932"/>
            <a:chExt cx="1860442" cy="1434708"/>
          </a:xfrm>
        </p:grpSpPr>
        <p:sp>
          <p:nvSpPr>
            <p:cNvPr id="350" name="TextBox 349"/>
            <p:cNvSpPr txBox="1"/>
            <p:nvPr/>
          </p:nvSpPr>
          <p:spPr>
            <a:xfrm>
              <a:off x="7398285" y="3264932"/>
              <a:ext cx="1701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Word Topics</a:t>
              </a: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7791663" y="3796579"/>
              <a:ext cx="914400" cy="903061"/>
              <a:chOff x="7848600" y="2449739"/>
              <a:chExt cx="914400" cy="903061"/>
            </a:xfrm>
          </p:grpSpPr>
          <p:grpSp>
            <p:nvGrpSpPr>
              <p:cNvPr id="352" name="Group 351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61" name="Rectangle 36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Word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64" name="Straight Connector 363"/>
                <p:cNvCxnSpPr>
                  <a:stCxn id="36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3" name="Rectangle 352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80" name="Straight Arrow Connector 379"/>
            <p:cNvCxnSpPr/>
            <p:nvPr/>
          </p:nvCxnSpPr>
          <p:spPr>
            <a:xfrm>
              <a:off x="72390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Group 414"/>
          <p:cNvGrpSpPr/>
          <p:nvPr/>
        </p:nvGrpSpPr>
        <p:grpSpPr>
          <a:xfrm>
            <a:off x="1533707" y="5246132"/>
            <a:ext cx="2063726" cy="1459468"/>
            <a:chOff x="1533707" y="5246132"/>
            <a:chExt cx="2063726" cy="1459468"/>
          </a:xfrm>
        </p:grpSpPr>
        <p:sp>
          <p:nvSpPr>
            <p:cNvPr id="267" name="TextBox 266"/>
            <p:cNvSpPr txBox="1"/>
            <p:nvPr/>
          </p:nvSpPr>
          <p:spPr>
            <a:xfrm>
              <a:off x="1828800" y="5246132"/>
              <a:ext cx="1768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Editor Graph</a:t>
              </a:r>
            </a:p>
          </p:txBody>
        </p:sp>
        <p:cxnSp>
          <p:nvCxnSpPr>
            <p:cNvPr id="246" name="Straight Arrow Connector 245"/>
            <p:cNvCxnSpPr/>
            <p:nvPr/>
          </p:nvCxnSpPr>
          <p:spPr>
            <a:xfrm>
              <a:off x="1533707" y="6229297"/>
              <a:ext cx="4377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" name="Group 328"/>
            <p:cNvGrpSpPr/>
            <p:nvPr/>
          </p:nvGrpSpPr>
          <p:grpSpPr>
            <a:xfrm>
              <a:off x="2117909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269" name="Straight Connector 268"/>
              <p:cNvCxnSpPr>
                <a:stCxn id="276" idx="7"/>
                <a:endCxn id="278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>
                <a:stCxn id="276" idx="3"/>
                <a:endCxn id="279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>
                <a:stCxn id="276" idx="2"/>
                <a:endCxn id="275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5" name="Oval 274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1" name="Straight Connector 280"/>
              <p:cNvCxnSpPr>
                <a:stCxn id="280" idx="4"/>
                <a:endCxn id="276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79" idx="6"/>
                <a:endCxn id="284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4" name="Oval 283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6" name="Straight Connector 285"/>
              <p:cNvCxnSpPr>
                <a:stCxn id="285" idx="6"/>
                <a:endCxn id="280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78" idx="4"/>
                <a:endCxn id="284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>
                <a:stCxn id="285" idx="3"/>
                <a:endCxn id="275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>
                <a:stCxn id="275" idx="7"/>
                <a:endCxn id="280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285" idx="5"/>
                <a:endCxn id="276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>
                <a:stCxn id="276" idx="6"/>
                <a:endCxn id="284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6" name="Group 415"/>
          <p:cNvGrpSpPr/>
          <p:nvPr/>
        </p:nvGrpSpPr>
        <p:grpSpPr>
          <a:xfrm>
            <a:off x="3516614" y="4876800"/>
            <a:ext cx="1827723" cy="1828800"/>
            <a:chOff x="3516614" y="4876800"/>
            <a:chExt cx="1827723" cy="1828800"/>
          </a:xfrm>
        </p:grpSpPr>
        <p:sp>
          <p:nvSpPr>
            <p:cNvPr id="349" name="TextBox 348"/>
            <p:cNvSpPr txBox="1"/>
            <p:nvPr/>
          </p:nvSpPr>
          <p:spPr>
            <a:xfrm>
              <a:off x="3733800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Community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Detection</a:t>
              </a:r>
            </a:p>
          </p:txBody>
        </p:sp>
        <p:cxnSp>
          <p:nvCxnSpPr>
            <p:cNvPr id="318" name="Straight Arrow Connector 317"/>
            <p:cNvCxnSpPr/>
            <p:nvPr/>
          </p:nvCxnSpPr>
          <p:spPr>
            <a:xfrm>
              <a:off x="3516614" y="6241116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Group 329"/>
            <p:cNvGrpSpPr/>
            <p:nvPr/>
          </p:nvGrpSpPr>
          <p:grpSpPr>
            <a:xfrm>
              <a:off x="4020880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331" name="Straight Connector 330"/>
              <p:cNvCxnSpPr>
                <a:stCxn id="335" idx="7"/>
                <a:endCxn id="336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35" idx="3"/>
                <a:endCxn id="337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35" idx="2"/>
                <a:endCxn id="334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4" name="Oval 333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39" name="Straight Connector 338"/>
              <p:cNvCxnSpPr>
                <a:stCxn id="338" idx="4"/>
                <a:endCxn id="335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37" idx="6"/>
                <a:endCxn id="341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" name="Oval 340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43" name="Straight Connector 342"/>
              <p:cNvCxnSpPr>
                <a:stCxn id="342" idx="6"/>
                <a:endCxn id="338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36" idx="4"/>
                <a:endCxn id="341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>
                <a:stCxn id="342" idx="3"/>
                <a:endCxn id="334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>
                <a:stCxn id="334" idx="7"/>
                <a:endCxn id="338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>
                <a:stCxn id="342" idx="5"/>
                <a:endCxn id="335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>
                <a:stCxn id="335" idx="6"/>
                <a:endCxn id="341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7" name="Group 416"/>
          <p:cNvGrpSpPr/>
          <p:nvPr/>
        </p:nvGrpSpPr>
        <p:grpSpPr>
          <a:xfrm>
            <a:off x="5181600" y="4876800"/>
            <a:ext cx="1951405" cy="1804028"/>
            <a:chOff x="5181600" y="4876800"/>
            <a:chExt cx="1951405" cy="1804028"/>
          </a:xfrm>
        </p:grpSpPr>
        <p:sp>
          <p:nvSpPr>
            <p:cNvPr id="365" name="TextBox 364"/>
            <p:cNvSpPr txBox="1"/>
            <p:nvPr/>
          </p:nvSpPr>
          <p:spPr>
            <a:xfrm>
              <a:off x="5522468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User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Community</a:t>
              </a:r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5870536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67" name="Group 36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76" name="Rectangle 375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79" name="Straight Connector 378"/>
                <p:cNvCxnSpPr>
                  <a:stCxn id="378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8" name="Rectangle 367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81" name="Straight Arrow Connector 380"/>
            <p:cNvCxnSpPr/>
            <p:nvPr/>
          </p:nvCxnSpPr>
          <p:spPr>
            <a:xfrm>
              <a:off x="51816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" name="Group 410"/>
          <p:cNvGrpSpPr/>
          <p:nvPr/>
        </p:nvGrpSpPr>
        <p:grpSpPr>
          <a:xfrm>
            <a:off x="3352800" y="2895600"/>
            <a:ext cx="1903923" cy="1843613"/>
            <a:chOff x="3352800" y="2895600"/>
            <a:chExt cx="1903923" cy="1843613"/>
          </a:xfrm>
        </p:grpSpPr>
        <p:grpSp>
          <p:nvGrpSpPr>
            <p:cNvPr id="160" name="Group 159"/>
            <p:cNvGrpSpPr/>
            <p:nvPr/>
          </p:nvGrpSpPr>
          <p:grpSpPr>
            <a:xfrm>
              <a:off x="4185886" y="3757006"/>
              <a:ext cx="706364" cy="982207"/>
              <a:chOff x="4038600" y="3429000"/>
              <a:chExt cx="706364" cy="982207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4038600" y="342900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21" name="Straight Connector 120"/>
              <p:cNvCxnSpPr>
                <a:stCxn id="120" idx="6"/>
                <a:endCxn id="122" idx="2"/>
              </p:cNvCxnSpPr>
              <p:nvPr/>
            </p:nvCxnSpPr>
            <p:spPr>
              <a:xfrm>
                <a:off x="4207484" y="3513443"/>
                <a:ext cx="368596" cy="7718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/>
            </p:nvSpPr>
            <p:spPr>
              <a:xfrm>
                <a:off x="4576080" y="350618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038600" y="3700107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576080" y="381801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038600" y="3971214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76080" y="412984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038600" y="4242322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32" name="Straight Connector 131"/>
              <p:cNvCxnSpPr>
                <a:stCxn id="124" idx="6"/>
                <a:endCxn id="122" idx="3"/>
              </p:cNvCxnSpPr>
              <p:nvPr/>
            </p:nvCxnSpPr>
            <p:spPr>
              <a:xfrm flipV="1">
                <a:off x="4207484" y="3650332"/>
                <a:ext cx="393328" cy="13421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6" idx="7"/>
                <a:endCxn id="122" idx="4"/>
              </p:cNvCxnSpPr>
              <p:nvPr/>
            </p:nvCxnSpPr>
            <p:spPr>
              <a:xfrm flipV="1">
                <a:off x="4182752" y="3675065"/>
                <a:ext cx="477770" cy="32088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20" idx="5"/>
                <a:endCxn id="125" idx="1"/>
              </p:cNvCxnSpPr>
              <p:nvPr/>
            </p:nvCxnSpPr>
            <p:spPr>
              <a:xfrm>
                <a:off x="4182752" y="3573152"/>
                <a:ext cx="418060" cy="2695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28" idx="7"/>
                <a:endCxn id="125" idx="3"/>
              </p:cNvCxnSpPr>
              <p:nvPr/>
            </p:nvCxnSpPr>
            <p:spPr>
              <a:xfrm flipV="1">
                <a:off x="4182752" y="3962162"/>
                <a:ext cx="418060" cy="30489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27" idx="1"/>
                <a:endCxn id="124" idx="5"/>
              </p:cNvCxnSpPr>
              <p:nvPr/>
            </p:nvCxnSpPr>
            <p:spPr>
              <a:xfrm flipH="1" flipV="1">
                <a:off x="4182752" y="3844259"/>
                <a:ext cx="418060" cy="31031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27" idx="2"/>
                <a:endCxn id="126" idx="5"/>
              </p:cNvCxnSpPr>
              <p:nvPr/>
            </p:nvCxnSpPr>
            <p:spPr>
              <a:xfrm flipH="1" flipV="1">
                <a:off x="4182752" y="4115366"/>
                <a:ext cx="393328" cy="9891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25" idx="2"/>
                <a:endCxn id="126" idx="6"/>
              </p:cNvCxnSpPr>
              <p:nvPr/>
            </p:nvCxnSpPr>
            <p:spPr>
              <a:xfrm flipH="1">
                <a:off x="4207484" y="3902453"/>
                <a:ext cx="368596" cy="153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28" idx="6"/>
                <a:endCxn id="127" idx="3"/>
              </p:cNvCxnSpPr>
              <p:nvPr/>
            </p:nvCxnSpPr>
            <p:spPr>
              <a:xfrm flipV="1">
                <a:off x="4207484" y="4273992"/>
                <a:ext cx="393328" cy="527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2" name="TextBox 161"/>
            <p:cNvSpPr txBox="1"/>
            <p:nvPr/>
          </p:nvSpPr>
          <p:spPr>
            <a:xfrm>
              <a:off x="3821414" y="2895600"/>
              <a:ext cx="14353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Term-Doc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Graph</a:t>
              </a:r>
            </a:p>
          </p:txBody>
        </p:sp>
        <p:cxnSp>
          <p:nvCxnSpPr>
            <p:cNvPr id="401" name="Straight Arrow Connector 400"/>
            <p:cNvCxnSpPr/>
            <p:nvPr/>
          </p:nvCxnSpPr>
          <p:spPr>
            <a:xfrm>
              <a:off x="3352800" y="3721796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Group 413"/>
          <p:cNvGrpSpPr/>
          <p:nvPr/>
        </p:nvGrpSpPr>
        <p:grpSpPr>
          <a:xfrm>
            <a:off x="152400" y="4128493"/>
            <a:ext cx="1451990" cy="2552335"/>
            <a:chOff x="152400" y="4128493"/>
            <a:chExt cx="1451990" cy="2552335"/>
          </a:xfrm>
        </p:grpSpPr>
        <p:sp>
          <p:nvSpPr>
            <p:cNvPr id="230" name="TextBox 229"/>
            <p:cNvSpPr txBox="1"/>
            <p:nvPr/>
          </p:nvSpPr>
          <p:spPr>
            <a:xfrm>
              <a:off x="152400" y="4953000"/>
              <a:ext cx="14519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Discussion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Table</a:t>
              </a: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421195" y="5777767"/>
              <a:ext cx="914400" cy="903061"/>
              <a:chOff x="8001000" y="2602139"/>
              <a:chExt cx="914400" cy="903061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Disc.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Rectangle 23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402" name="Straight Arrow Connector 401"/>
            <p:cNvCxnSpPr/>
            <p:nvPr/>
          </p:nvCxnSpPr>
          <p:spPr>
            <a:xfrm flipH="1">
              <a:off x="860688" y="4128493"/>
              <a:ext cx="12624" cy="93313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Group 418"/>
          <p:cNvGrpSpPr/>
          <p:nvPr/>
        </p:nvGrpSpPr>
        <p:grpSpPr>
          <a:xfrm>
            <a:off x="6980605" y="4800600"/>
            <a:ext cx="2073527" cy="1880228"/>
            <a:chOff x="6980605" y="4800600"/>
            <a:chExt cx="2073527" cy="1880228"/>
          </a:xfrm>
        </p:grpSpPr>
        <p:sp>
          <p:nvSpPr>
            <p:cNvPr id="382" name="TextBox 381"/>
            <p:cNvSpPr txBox="1"/>
            <p:nvPr/>
          </p:nvSpPr>
          <p:spPr>
            <a:xfrm>
              <a:off x="7443595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Community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Topic</a:t>
              </a: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7791663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84" name="Group 383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96" name="Straight Connector 395"/>
                <p:cNvCxnSpPr>
                  <a:stCxn id="395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97" name="Straight Arrow Connector 396"/>
            <p:cNvCxnSpPr/>
            <p:nvPr/>
          </p:nvCxnSpPr>
          <p:spPr>
            <a:xfrm>
              <a:off x="72390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/>
            <p:cNvCxnSpPr/>
            <p:nvPr/>
          </p:nvCxnSpPr>
          <p:spPr>
            <a:xfrm>
              <a:off x="6980605" y="4800600"/>
              <a:ext cx="486995" cy="5891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-265615" y="1195222"/>
            <a:ext cx="9587037" cy="5693904"/>
            <a:chOff x="-265615" y="1195222"/>
            <a:chExt cx="9587037" cy="5693904"/>
          </a:xfrm>
        </p:grpSpPr>
        <p:sp>
          <p:nvSpPr>
            <p:cNvPr id="2" name="Freeform 1"/>
            <p:cNvSpPr/>
            <p:nvPr/>
          </p:nvSpPr>
          <p:spPr>
            <a:xfrm>
              <a:off x="-265615" y="1195222"/>
              <a:ext cx="4241538" cy="5685603"/>
            </a:xfrm>
            <a:custGeom>
              <a:avLst/>
              <a:gdLst>
                <a:gd name="connsiteX0" fmla="*/ 3975923 w 4241538"/>
                <a:gd name="connsiteY0" fmla="*/ 49801 h 5685603"/>
                <a:gd name="connsiteX1" fmla="*/ 4200036 w 4241538"/>
                <a:gd name="connsiteY1" fmla="*/ 1535528 h 5685603"/>
                <a:gd name="connsiteX2" fmla="*/ 3975923 w 4241538"/>
                <a:gd name="connsiteY2" fmla="*/ 2149739 h 5685603"/>
                <a:gd name="connsiteX3" fmla="*/ 4241538 w 4241538"/>
                <a:gd name="connsiteY3" fmla="*/ 2954854 h 5685603"/>
                <a:gd name="connsiteX4" fmla="*/ 2598046 w 4241538"/>
                <a:gd name="connsiteY4" fmla="*/ 3809769 h 5685603"/>
                <a:gd name="connsiteX5" fmla="*/ 1958910 w 4241538"/>
                <a:gd name="connsiteY5" fmla="*/ 4166676 h 5685603"/>
                <a:gd name="connsiteX6" fmla="*/ 2282628 w 4241538"/>
                <a:gd name="connsiteY6" fmla="*/ 4805787 h 5685603"/>
                <a:gd name="connsiteX7" fmla="*/ 2241126 w 4241538"/>
                <a:gd name="connsiteY7" fmla="*/ 5685603 h 5685603"/>
                <a:gd name="connsiteX8" fmla="*/ 0 w 4241538"/>
                <a:gd name="connsiteY8" fmla="*/ 5669003 h 5685603"/>
                <a:gd name="connsiteX9" fmla="*/ 24902 w 4241538"/>
                <a:gd name="connsiteY9" fmla="*/ 0 h 5685603"/>
                <a:gd name="connsiteX10" fmla="*/ 4025726 w 4241538"/>
                <a:gd name="connsiteY10" fmla="*/ 33200 h 568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1538" h="5685603">
                  <a:moveTo>
                    <a:pt x="3975923" y="49801"/>
                  </a:moveTo>
                  <a:lnTo>
                    <a:pt x="4200036" y="1535528"/>
                  </a:lnTo>
                  <a:lnTo>
                    <a:pt x="3975923" y="2149739"/>
                  </a:lnTo>
                  <a:lnTo>
                    <a:pt x="4241538" y="2954854"/>
                  </a:lnTo>
                  <a:lnTo>
                    <a:pt x="2598046" y="3809769"/>
                  </a:lnTo>
                  <a:lnTo>
                    <a:pt x="1958910" y="4166676"/>
                  </a:lnTo>
                  <a:lnTo>
                    <a:pt x="2282628" y="4805787"/>
                  </a:lnTo>
                  <a:lnTo>
                    <a:pt x="2241126" y="5685603"/>
                  </a:lnTo>
                  <a:lnTo>
                    <a:pt x="0" y="5669003"/>
                  </a:lnTo>
                  <a:lnTo>
                    <a:pt x="24902" y="0"/>
                  </a:lnTo>
                  <a:lnTo>
                    <a:pt x="4025726" y="33200"/>
                  </a:lnTo>
                </a:path>
              </a:pathLst>
            </a:cu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5105400" y="2101644"/>
              <a:ext cx="546510" cy="27805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5016090" y="4065341"/>
              <a:ext cx="546510" cy="27805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3415890" y="6122741"/>
              <a:ext cx="546510" cy="27805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182600" y="3264932"/>
              <a:ext cx="1961400" cy="1535667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7169072" y="1275893"/>
              <a:ext cx="1961400" cy="1535667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5088185" y="4706186"/>
              <a:ext cx="4233237" cy="2182940"/>
            </a:xfrm>
            <a:custGeom>
              <a:avLst/>
              <a:gdLst>
                <a:gd name="connsiteX0" fmla="*/ 1909107 w 4233237"/>
                <a:gd name="connsiteY0" fmla="*/ 0 h 2182940"/>
                <a:gd name="connsiteX1" fmla="*/ 2714252 w 4233237"/>
                <a:gd name="connsiteY1" fmla="*/ 132802 h 2182940"/>
                <a:gd name="connsiteX2" fmla="*/ 4191735 w 4233237"/>
                <a:gd name="connsiteY2" fmla="*/ 182603 h 2182940"/>
                <a:gd name="connsiteX3" fmla="*/ 4233237 w 4233237"/>
                <a:gd name="connsiteY3" fmla="*/ 2182940 h 2182940"/>
                <a:gd name="connsiteX4" fmla="*/ 224113 w 4233237"/>
                <a:gd name="connsiteY4" fmla="*/ 2091638 h 2182940"/>
                <a:gd name="connsiteX5" fmla="*/ 0 w 4233237"/>
                <a:gd name="connsiteY5" fmla="*/ 1502327 h 2182940"/>
                <a:gd name="connsiteX6" fmla="*/ 199211 w 4233237"/>
                <a:gd name="connsiteY6" fmla="*/ 1203522 h 2182940"/>
                <a:gd name="connsiteX7" fmla="*/ 531230 w 4233237"/>
                <a:gd name="connsiteY7" fmla="*/ 240704 h 2182940"/>
                <a:gd name="connsiteX8" fmla="*/ 1709896 w 4233237"/>
                <a:gd name="connsiteY8" fmla="*/ 174303 h 2182940"/>
                <a:gd name="connsiteX9" fmla="*/ 1909107 w 4233237"/>
                <a:gd name="connsiteY9" fmla="*/ 0 h 218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3237" h="2182940">
                  <a:moveTo>
                    <a:pt x="1909107" y="0"/>
                  </a:moveTo>
                  <a:lnTo>
                    <a:pt x="2714252" y="132802"/>
                  </a:lnTo>
                  <a:lnTo>
                    <a:pt x="4191735" y="182603"/>
                  </a:lnTo>
                  <a:lnTo>
                    <a:pt x="4233237" y="2182940"/>
                  </a:lnTo>
                  <a:lnTo>
                    <a:pt x="224113" y="2091638"/>
                  </a:lnTo>
                  <a:lnTo>
                    <a:pt x="0" y="1502327"/>
                  </a:lnTo>
                  <a:lnTo>
                    <a:pt x="199211" y="1203522"/>
                  </a:lnTo>
                  <a:lnTo>
                    <a:pt x="531230" y="240704"/>
                  </a:lnTo>
                  <a:lnTo>
                    <a:pt x="1709896" y="174303"/>
                  </a:lnTo>
                  <a:lnTo>
                    <a:pt x="1909107" y="0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64161-BD14-6B44-8A5D-DA5F390B3FBC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88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Gill Sans Light"/>
                <a:cs typeface="Gill Sans Light"/>
              </a:rPr>
              <a:t>Separate</a:t>
            </a:r>
            <a:r>
              <a:rPr lang="en-US" dirty="0" smtClean="0">
                <a:latin typeface="Gill Sans Light"/>
                <a:cs typeface="Gill Sans Light"/>
              </a:rPr>
              <a:t> Systems to Support Each View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0" y="1170057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Table View</a:t>
            </a:r>
            <a:endParaRPr lang="en-US" sz="4000" dirty="0">
              <a:solidFill>
                <a:prstClr val="black"/>
              </a:solidFill>
              <a:latin typeface="Gill Sans Light"/>
              <a:ea typeface="ＭＳ Ｐゴシック" charset="-128"/>
              <a:cs typeface="Gill Sans Light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4572000" y="1170057"/>
            <a:ext cx="457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Graph View</a:t>
            </a:r>
            <a:endParaRPr lang="en-US" sz="4000" dirty="0">
              <a:solidFill>
                <a:prstClr val="black"/>
              </a:solidFill>
              <a:latin typeface="Gill Sans Light"/>
              <a:ea typeface="ＭＳ Ｐゴシック" charset="-128"/>
              <a:cs typeface="Gill Sans Light"/>
            </a:endParaRPr>
          </a:p>
        </p:txBody>
      </p:sp>
      <p:cxnSp>
        <p:nvCxnSpPr>
          <p:cNvPr id="191" name="Straight Connector 190"/>
          <p:cNvCxnSpPr/>
          <p:nvPr/>
        </p:nvCxnSpPr>
        <p:spPr>
          <a:xfrm>
            <a:off x="4572000" y="1524000"/>
            <a:ext cx="0" cy="508795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797190" y="2000321"/>
            <a:ext cx="4118210" cy="4324279"/>
            <a:chOff x="4797190" y="2000321"/>
            <a:chExt cx="4118210" cy="4324279"/>
          </a:xfrm>
        </p:grpSpPr>
        <p:sp>
          <p:nvSpPr>
            <p:cNvPr id="175" name="Rectangle 174"/>
            <p:cNvSpPr/>
            <p:nvPr/>
          </p:nvSpPr>
          <p:spPr>
            <a:xfrm>
              <a:off x="5334000" y="3048000"/>
              <a:ext cx="3048000" cy="3276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Dependency Graph</a:t>
              </a:r>
              <a:endParaRPr lang="en-US" sz="2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5412017" y="3649647"/>
              <a:ext cx="1752501" cy="2522553"/>
              <a:chOff x="5640617" y="3597015"/>
              <a:chExt cx="1752501" cy="2522553"/>
            </a:xfrm>
          </p:grpSpPr>
          <p:sp>
            <p:nvSpPr>
              <p:cNvPr id="177" name="Freeform 176"/>
              <p:cNvSpPr/>
              <p:nvPr/>
            </p:nvSpPr>
            <p:spPr>
              <a:xfrm>
                <a:off x="5640617" y="3597015"/>
                <a:ext cx="1752501" cy="2522553"/>
              </a:xfrm>
              <a:custGeom>
                <a:avLst/>
                <a:gdLst>
                  <a:gd name="connsiteX0" fmla="*/ 31632 w 1797847"/>
                  <a:gd name="connsiteY0" fmla="*/ 812586 h 2552203"/>
                  <a:gd name="connsiteX1" fmla="*/ 650368 w 1797847"/>
                  <a:gd name="connsiteY1" fmla="*/ 96119 h 2552203"/>
                  <a:gd name="connsiteX2" fmla="*/ 1073714 w 1797847"/>
                  <a:gd name="connsiteY2" fmla="*/ 52697 h 2552203"/>
                  <a:gd name="connsiteX3" fmla="*/ 1106279 w 1797847"/>
                  <a:gd name="connsiteY3" fmla="*/ 519486 h 2552203"/>
                  <a:gd name="connsiteX4" fmla="*/ 834904 w 1797847"/>
                  <a:gd name="connsiteY4" fmla="*/ 682320 h 2552203"/>
                  <a:gd name="connsiteX5" fmla="*/ 1214829 w 1797847"/>
                  <a:gd name="connsiteY5" fmla="*/ 671464 h 2552203"/>
                  <a:gd name="connsiteX6" fmla="*/ 1464495 w 1797847"/>
                  <a:gd name="connsiteY6" fmla="*/ 552053 h 2552203"/>
                  <a:gd name="connsiteX7" fmla="*/ 1735871 w 1797847"/>
                  <a:gd name="connsiteY7" fmla="*/ 725742 h 2552203"/>
                  <a:gd name="connsiteX8" fmla="*/ 1768436 w 1797847"/>
                  <a:gd name="connsiteY8" fmla="*/ 1094831 h 2552203"/>
                  <a:gd name="connsiteX9" fmla="*/ 1377655 w 1797847"/>
                  <a:gd name="connsiteY9" fmla="*/ 1235953 h 2552203"/>
                  <a:gd name="connsiteX10" fmla="*/ 1095424 w 1797847"/>
                  <a:gd name="connsiteY10" fmla="*/ 1116542 h 2552203"/>
                  <a:gd name="connsiteX11" fmla="*/ 552673 w 1797847"/>
                  <a:gd name="connsiteY11" fmla="*/ 1170820 h 2552203"/>
                  <a:gd name="connsiteX12" fmla="*/ 726353 w 1797847"/>
                  <a:gd name="connsiteY12" fmla="*/ 2093542 h 2552203"/>
                  <a:gd name="connsiteX13" fmla="*/ 672078 w 1797847"/>
                  <a:gd name="connsiteY13" fmla="*/ 2527765 h 2552203"/>
                  <a:gd name="connsiteX14" fmla="*/ 237877 w 1797847"/>
                  <a:gd name="connsiteY14" fmla="*/ 2462631 h 2552203"/>
                  <a:gd name="connsiteX15" fmla="*/ 107617 w 1797847"/>
                  <a:gd name="connsiteY15" fmla="*/ 2169531 h 2552203"/>
                  <a:gd name="connsiteX16" fmla="*/ 31632 w 1797847"/>
                  <a:gd name="connsiteY16" fmla="*/ 812586 h 2552203"/>
                  <a:gd name="connsiteX0" fmla="*/ 31632 w 1797847"/>
                  <a:gd name="connsiteY0" fmla="*/ 806135 h 2545752"/>
                  <a:gd name="connsiteX1" fmla="*/ 650368 w 1797847"/>
                  <a:gd name="connsiteY1" fmla="*/ 89668 h 2545752"/>
                  <a:gd name="connsiteX2" fmla="*/ 1073714 w 1797847"/>
                  <a:gd name="connsiteY2" fmla="*/ 46246 h 2545752"/>
                  <a:gd name="connsiteX3" fmla="*/ 1106279 w 1797847"/>
                  <a:gd name="connsiteY3" fmla="*/ 415335 h 2545752"/>
                  <a:gd name="connsiteX4" fmla="*/ 834904 w 1797847"/>
                  <a:gd name="connsiteY4" fmla="*/ 675869 h 2545752"/>
                  <a:gd name="connsiteX5" fmla="*/ 1214829 w 1797847"/>
                  <a:gd name="connsiteY5" fmla="*/ 665013 h 2545752"/>
                  <a:gd name="connsiteX6" fmla="*/ 1464495 w 1797847"/>
                  <a:gd name="connsiteY6" fmla="*/ 545602 h 2545752"/>
                  <a:gd name="connsiteX7" fmla="*/ 1735871 w 1797847"/>
                  <a:gd name="connsiteY7" fmla="*/ 719291 h 2545752"/>
                  <a:gd name="connsiteX8" fmla="*/ 1768436 w 1797847"/>
                  <a:gd name="connsiteY8" fmla="*/ 1088380 h 2545752"/>
                  <a:gd name="connsiteX9" fmla="*/ 1377655 w 1797847"/>
                  <a:gd name="connsiteY9" fmla="*/ 1229502 h 2545752"/>
                  <a:gd name="connsiteX10" fmla="*/ 1095424 w 1797847"/>
                  <a:gd name="connsiteY10" fmla="*/ 1110091 h 2545752"/>
                  <a:gd name="connsiteX11" fmla="*/ 552673 w 1797847"/>
                  <a:gd name="connsiteY11" fmla="*/ 1164369 h 2545752"/>
                  <a:gd name="connsiteX12" fmla="*/ 726353 w 1797847"/>
                  <a:gd name="connsiteY12" fmla="*/ 2087091 h 2545752"/>
                  <a:gd name="connsiteX13" fmla="*/ 672078 w 1797847"/>
                  <a:gd name="connsiteY13" fmla="*/ 2521314 h 2545752"/>
                  <a:gd name="connsiteX14" fmla="*/ 237877 w 1797847"/>
                  <a:gd name="connsiteY14" fmla="*/ 2456180 h 2545752"/>
                  <a:gd name="connsiteX15" fmla="*/ 107617 w 1797847"/>
                  <a:gd name="connsiteY15" fmla="*/ 2163080 h 2545752"/>
                  <a:gd name="connsiteX16" fmla="*/ 31632 w 1797847"/>
                  <a:gd name="connsiteY16" fmla="*/ 806135 h 2545752"/>
                  <a:gd name="connsiteX0" fmla="*/ 31632 w 1797847"/>
                  <a:gd name="connsiteY0" fmla="*/ 806135 h 2545752"/>
                  <a:gd name="connsiteX1" fmla="*/ 650368 w 1797847"/>
                  <a:gd name="connsiteY1" fmla="*/ 89668 h 2545752"/>
                  <a:gd name="connsiteX2" fmla="*/ 1073714 w 1797847"/>
                  <a:gd name="connsiteY2" fmla="*/ 46246 h 2545752"/>
                  <a:gd name="connsiteX3" fmla="*/ 1106279 w 1797847"/>
                  <a:gd name="connsiteY3" fmla="*/ 415335 h 2545752"/>
                  <a:gd name="connsiteX4" fmla="*/ 834904 w 1797847"/>
                  <a:gd name="connsiteY4" fmla="*/ 675869 h 2545752"/>
                  <a:gd name="connsiteX5" fmla="*/ 1464495 w 1797847"/>
                  <a:gd name="connsiteY5" fmla="*/ 545602 h 2545752"/>
                  <a:gd name="connsiteX6" fmla="*/ 1735871 w 1797847"/>
                  <a:gd name="connsiteY6" fmla="*/ 719291 h 2545752"/>
                  <a:gd name="connsiteX7" fmla="*/ 1768436 w 1797847"/>
                  <a:gd name="connsiteY7" fmla="*/ 1088380 h 2545752"/>
                  <a:gd name="connsiteX8" fmla="*/ 1377655 w 1797847"/>
                  <a:gd name="connsiteY8" fmla="*/ 1229502 h 2545752"/>
                  <a:gd name="connsiteX9" fmla="*/ 1095424 w 1797847"/>
                  <a:gd name="connsiteY9" fmla="*/ 1110091 h 2545752"/>
                  <a:gd name="connsiteX10" fmla="*/ 552673 w 1797847"/>
                  <a:gd name="connsiteY10" fmla="*/ 1164369 h 2545752"/>
                  <a:gd name="connsiteX11" fmla="*/ 726353 w 1797847"/>
                  <a:gd name="connsiteY11" fmla="*/ 2087091 h 2545752"/>
                  <a:gd name="connsiteX12" fmla="*/ 672078 w 1797847"/>
                  <a:gd name="connsiteY12" fmla="*/ 2521314 h 2545752"/>
                  <a:gd name="connsiteX13" fmla="*/ 237877 w 1797847"/>
                  <a:gd name="connsiteY13" fmla="*/ 2456180 h 2545752"/>
                  <a:gd name="connsiteX14" fmla="*/ 107617 w 1797847"/>
                  <a:gd name="connsiteY14" fmla="*/ 2163080 h 2545752"/>
                  <a:gd name="connsiteX15" fmla="*/ 31632 w 1797847"/>
                  <a:gd name="connsiteY15" fmla="*/ 806135 h 2545752"/>
                  <a:gd name="connsiteX0" fmla="*/ 31632 w 1797847"/>
                  <a:gd name="connsiteY0" fmla="*/ 806135 h 2545752"/>
                  <a:gd name="connsiteX1" fmla="*/ 650368 w 1797847"/>
                  <a:gd name="connsiteY1" fmla="*/ 89668 h 2545752"/>
                  <a:gd name="connsiteX2" fmla="*/ 1073714 w 1797847"/>
                  <a:gd name="connsiteY2" fmla="*/ 46246 h 2545752"/>
                  <a:gd name="connsiteX3" fmla="*/ 1106279 w 1797847"/>
                  <a:gd name="connsiteY3" fmla="*/ 415335 h 2545752"/>
                  <a:gd name="connsiteX4" fmla="*/ 900034 w 1797847"/>
                  <a:gd name="connsiteY4" fmla="*/ 697580 h 2545752"/>
                  <a:gd name="connsiteX5" fmla="*/ 1464495 w 1797847"/>
                  <a:gd name="connsiteY5" fmla="*/ 545602 h 2545752"/>
                  <a:gd name="connsiteX6" fmla="*/ 1735871 w 1797847"/>
                  <a:gd name="connsiteY6" fmla="*/ 719291 h 2545752"/>
                  <a:gd name="connsiteX7" fmla="*/ 1768436 w 1797847"/>
                  <a:gd name="connsiteY7" fmla="*/ 1088380 h 2545752"/>
                  <a:gd name="connsiteX8" fmla="*/ 1377655 w 1797847"/>
                  <a:gd name="connsiteY8" fmla="*/ 1229502 h 2545752"/>
                  <a:gd name="connsiteX9" fmla="*/ 1095424 w 1797847"/>
                  <a:gd name="connsiteY9" fmla="*/ 1110091 h 2545752"/>
                  <a:gd name="connsiteX10" fmla="*/ 552673 w 1797847"/>
                  <a:gd name="connsiteY10" fmla="*/ 1164369 h 2545752"/>
                  <a:gd name="connsiteX11" fmla="*/ 726353 w 1797847"/>
                  <a:gd name="connsiteY11" fmla="*/ 2087091 h 2545752"/>
                  <a:gd name="connsiteX12" fmla="*/ 672078 w 1797847"/>
                  <a:gd name="connsiteY12" fmla="*/ 2521314 h 2545752"/>
                  <a:gd name="connsiteX13" fmla="*/ 237877 w 1797847"/>
                  <a:gd name="connsiteY13" fmla="*/ 2456180 h 2545752"/>
                  <a:gd name="connsiteX14" fmla="*/ 107617 w 1797847"/>
                  <a:gd name="connsiteY14" fmla="*/ 2163080 h 2545752"/>
                  <a:gd name="connsiteX15" fmla="*/ 31632 w 1797847"/>
                  <a:gd name="connsiteY15" fmla="*/ 806135 h 2545752"/>
                  <a:gd name="connsiteX0" fmla="*/ 31632 w 1736862"/>
                  <a:gd name="connsiteY0" fmla="*/ 806135 h 2545752"/>
                  <a:gd name="connsiteX1" fmla="*/ 650368 w 1736862"/>
                  <a:gd name="connsiteY1" fmla="*/ 89668 h 2545752"/>
                  <a:gd name="connsiteX2" fmla="*/ 1073714 w 1736862"/>
                  <a:gd name="connsiteY2" fmla="*/ 46246 h 2545752"/>
                  <a:gd name="connsiteX3" fmla="*/ 1106279 w 1736862"/>
                  <a:gd name="connsiteY3" fmla="*/ 415335 h 2545752"/>
                  <a:gd name="connsiteX4" fmla="*/ 900034 w 1736862"/>
                  <a:gd name="connsiteY4" fmla="*/ 697580 h 2545752"/>
                  <a:gd name="connsiteX5" fmla="*/ 1464495 w 1736862"/>
                  <a:gd name="connsiteY5" fmla="*/ 545602 h 2545752"/>
                  <a:gd name="connsiteX6" fmla="*/ 1735871 w 1736862"/>
                  <a:gd name="connsiteY6" fmla="*/ 719291 h 2545752"/>
                  <a:gd name="connsiteX7" fmla="*/ 1377655 w 1736862"/>
                  <a:gd name="connsiteY7" fmla="*/ 1229502 h 2545752"/>
                  <a:gd name="connsiteX8" fmla="*/ 1095424 w 1736862"/>
                  <a:gd name="connsiteY8" fmla="*/ 1110091 h 2545752"/>
                  <a:gd name="connsiteX9" fmla="*/ 552673 w 1736862"/>
                  <a:gd name="connsiteY9" fmla="*/ 1164369 h 2545752"/>
                  <a:gd name="connsiteX10" fmla="*/ 726353 w 1736862"/>
                  <a:gd name="connsiteY10" fmla="*/ 2087091 h 2545752"/>
                  <a:gd name="connsiteX11" fmla="*/ 672078 w 1736862"/>
                  <a:gd name="connsiteY11" fmla="*/ 2521314 h 2545752"/>
                  <a:gd name="connsiteX12" fmla="*/ 237877 w 1736862"/>
                  <a:gd name="connsiteY12" fmla="*/ 2456180 h 2545752"/>
                  <a:gd name="connsiteX13" fmla="*/ 107617 w 1736862"/>
                  <a:gd name="connsiteY13" fmla="*/ 2163080 h 2545752"/>
                  <a:gd name="connsiteX14" fmla="*/ 31632 w 1736862"/>
                  <a:gd name="connsiteY14" fmla="*/ 806135 h 2545752"/>
                  <a:gd name="connsiteX0" fmla="*/ 31632 w 1769283"/>
                  <a:gd name="connsiteY0" fmla="*/ 806135 h 2545752"/>
                  <a:gd name="connsiteX1" fmla="*/ 650368 w 1769283"/>
                  <a:gd name="connsiteY1" fmla="*/ 89668 h 2545752"/>
                  <a:gd name="connsiteX2" fmla="*/ 1073714 w 1769283"/>
                  <a:gd name="connsiteY2" fmla="*/ 46246 h 2545752"/>
                  <a:gd name="connsiteX3" fmla="*/ 1106279 w 1769283"/>
                  <a:gd name="connsiteY3" fmla="*/ 415335 h 2545752"/>
                  <a:gd name="connsiteX4" fmla="*/ 900034 w 1769283"/>
                  <a:gd name="connsiteY4" fmla="*/ 697580 h 2545752"/>
                  <a:gd name="connsiteX5" fmla="*/ 1464495 w 1769283"/>
                  <a:gd name="connsiteY5" fmla="*/ 545602 h 2545752"/>
                  <a:gd name="connsiteX6" fmla="*/ 1768436 w 1769283"/>
                  <a:gd name="connsiteY6" fmla="*/ 903836 h 2545752"/>
                  <a:gd name="connsiteX7" fmla="*/ 1377655 w 1769283"/>
                  <a:gd name="connsiteY7" fmla="*/ 1229502 h 2545752"/>
                  <a:gd name="connsiteX8" fmla="*/ 1095424 w 1769283"/>
                  <a:gd name="connsiteY8" fmla="*/ 1110091 h 2545752"/>
                  <a:gd name="connsiteX9" fmla="*/ 552673 w 1769283"/>
                  <a:gd name="connsiteY9" fmla="*/ 1164369 h 2545752"/>
                  <a:gd name="connsiteX10" fmla="*/ 726353 w 1769283"/>
                  <a:gd name="connsiteY10" fmla="*/ 2087091 h 2545752"/>
                  <a:gd name="connsiteX11" fmla="*/ 672078 w 1769283"/>
                  <a:gd name="connsiteY11" fmla="*/ 2521314 h 2545752"/>
                  <a:gd name="connsiteX12" fmla="*/ 237877 w 1769283"/>
                  <a:gd name="connsiteY12" fmla="*/ 2456180 h 2545752"/>
                  <a:gd name="connsiteX13" fmla="*/ 107617 w 1769283"/>
                  <a:gd name="connsiteY13" fmla="*/ 2163080 h 2545752"/>
                  <a:gd name="connsiteX14" fmla="*/ 31632 w 1769283"/>
                  <a:gd name="connsiteY14" fmla="*/ 806135 h 2545752"/>
                  <a:gd name="connsiteX0" fmla="*/ 31632 w 1769283"/>
                  <a:gd name="connsiteY0" fmla="*/ 806135 h 2545752"/>
                  <a:gd name="connsiteX1" fmla="*/ 650368 w 1769283"/>
                  <a:gd name="connsiteY1" fmla="*/ 89668 h 2545752"/>
                  <a:gd name="connsiteX2" fmla="*/ 1073714 w 1769283"/>
                  <a:gd name="connsiteY2" fmla="*/ 46246 h 2545752"/>
                  <a:gd name="connsiteX3" fmla="*/ 1106279 w 1769283"/>
                  <a:gd name="connsiteY3" fmla="*/ 415335 h 2545752"/>
                  <a:gd name="connsiteX4" fmla="*/ 900034 w 1769283"/>
                  <a:gd name="connsiteY4" fmla="*/ 697580 h 2545752"/>
                  <a:gd name="connsiteX5" fmla="*/ 1464495 w 1769283"/>
                  <a:gd name="connsiteY5" fmla="*/ 545602 h 2545752"/>
                  <a:gd name="connsiteX6" fmla="*/ 1768436 w 1769283"/>
                  <a:gd name="connsiteY6" fmla="*/ 903836 h 2545752"/>
                  <a:gd name="connsiteX7" fmla="*/ 1377655 w 1769283"/>
                  <a:gd name="connsiteY7" fmla="*/ 1229502 h 2545752"/>
                  <a:gd name="connsiteX8" fmla="*/ 552673 w 1769283"/>
                  <a:gd name="connsiteY8" fmla="*/ 1164369 h 2545752"/>
                  <a:gd name="connsiteX9" fmla="*/ 726353 w 1769283"/>
                  <a:gd name="connsiteY9" fmla="*/ 2087091 h 2545752"/>
                  <a:gd name="connsiteX10" fmla="*/ 672078 w 1769283"/>
                  <a:gd name="connsiteY10" fmla="*/ 2521314 h 2545752"/>
                  <a:gd name="connsiteX11" fmla="*/ 237877 w 1769283"/>
                  <a:gd name="connsiteY11" fmla="*/ 2456180 h 2545752"/>
                  <a:gd name="connsiteX12" fmla="*/ 107617 w 1769283"/>
                  <a:gd name="connsiteY12" fmla="*/ 2163080 h 2545752"/>
                  <a:gd name="connsiteX13" fmla="*/ 31632 w 1769283"/>
                  <a:gd name="connsiteY13" fmla="*/ 806135 h 2545752"/>
                  <a:gd name="connsiteX0" fmla="*/ 16022 w 1753673"/>
                  <a:gd name="connsiteY0" fmla="*/ 806135 h 2545752"/>
                  <a:gd name="connsiteX1" fmla="*/ 634758 w 1753673"/>
                  <a:gd name="connsiteY1" fmla="*/ 89668 h 2545752"/>
                  <a:gd name="connsiteX2" fmla="*/ 1058104 w 1753673"/>
                  <a:gd name="connsiteY2" fmla="*/ 46246 h 2545752"/>
                  <a:gd name="connsiteX3" fmla="*/ 1090669 w 1753673"/>
                  <a:gd name="connsiteY3" fmla="*/ 415335 h 2545752"/>
                  <a:gd name="connsiteX4" fmla="*/ 884424 w 1753673"/>
                  <a:gd name="connsiteY4" fmla="*/ 697580 h 2545752"/>
                  <a:gd name="connsiteX5" fmla="*/ 1448885 w 1753673"/>
                  <a:gd name="connsiteY5" fmla="*/ 545602 h 2545752"/>
                  <a:gd name="connsiteX6" fmla="*/ 1752826 w 1753673"/>
                  <a:gd name="connsiteY6" fmla="*/ 903836 h 2545752"/>
                  <a:gd name="connsiteX7" fmla="*/ 1362045 w 1753673"/>
                  <a:gd name="connsiteY7" fmla="*/ 1229502 h 2545752"/>
                  <a:gd name="connsiteX8" fmla="*/ 537063 w 1753673"/>
                  <a:gd name="connsiteY8" fmla="*/ 1164369 h 2545752"/>
                  <a:gd name="connsiteX9" fmla="*/ 710743 w 1753673"/>
                  <a:gd name="connsiteY9" fmla="*/ 2087091 h 2545752"/>
                  <a:gd name="connsiteX10" fmla="*/ 656468 w 1753673"/>
                  <a:gd name="connsiteY10" fmla="*/ 2521314 h 2545752"/>
                  <a:gd name="connsiteX11" fmla="*/ 222267 w 1753673"/>
                  <a:gd name="connsiteY11" fmla="*/ 2456180 h 2545752"/>
                  <a:gd name="connsiteX12" fmla="*/ 16022 w 1753673"/>
                  <a:gd name="connsiteY12" fmla="*/ 806135 h 2545752"/>
                  <a:gd name="connsiteX0" fmla="*/ 22512 w 1760163"/>
                  <a:gd name="connsiteY0" fmla="*/ 806135 h 2536601"/>
                  <a:gd name="connsiteX1" fmla="*/ 641248 w 1760163"/>
                  <a:gd name="connsiteY1" fmla="*/ 89668 h 2536601"/>
                  <a:gd name="connsiteX2" fmla="*/ 1064594 w 1760163"/>
                  <a:gd name="connsiteY2" fmla="*/ 46246 h 2536601"/>
                  <a:gd name="connsiteX3" fmla="*/ 1097159 w 1760163"/>
                  <a:gd name="connsiteY3" fmla="*/ 415335 h 2536601"/>
                  <a:gd name="connsiteX4" fmla="*/ 890914 w 1760163"/>
                  <a:gd name="connsiteY4" fmla="*/ 697580 h 2536601"/>
                  <a:gd name="connsiteX5" fmla="*/ 1455375 w 1760163"/>
                  <a:gd name="connsiteY5" fmla="*/ 545602 h 2536601"/>
                  <a:gd name="connsiteX6" fmla="*/ 1759316 w 1760163"/>
                  <a:gd name="connsiteY6" fmla="*/ 903836 h 2536601"/>
                  <a:gd name="connsiteX7" fmla="*/ 1368535 w 1760163"/>
                  <a:gd name="connsiteY7" fmla="*/ 1229502 h 2536601"/>
                  <a:gd name="connsiteX8" fmla="*/ 543553 w 1760163"/>
                  <a:gd name="connsiteY8" fmla="*/ 1164369 h 2536601"/>
                  <a:gd name="connsiteX9" fmla="*/ 717233 w 1760163"/>
                  <a:gd name="connsiteY9" fmla="*/ 2087091 h 2536601"/>
                  <a:gd name="connsiteX10" fmla="*/ 662958 w 1760163"/>
                  <a:gd name="connsiteY10" fmla="*/ 2521314 h 2536601"/>
                  <a:gd name="connsiteX11" fmla="*/ 185337 w 1760163"/>
                  <a:gd name="connsiteY11" fmla="*/ 2412758 h 2536601"/>
                  <a:gd name="connsiteX12" fmla="*/ 22512 w 1760163"/>
                  <a:gd name="connsiteY12" fmla="*/ 806135 h 2536601"/>
                  <a:gd name="connsiteX0" fmla="*/ 22512 w 1760163"/>
                  <a:gd name="connsiteY0" fmla="*/ 806135 h 2517435"/>
                  <a:gd name="connsiteX1" fmla="*/ 641248 w 1760163"/>
                  <a:gd name="connsiteY1" fmla="*/ 89668 h 2517435"/>
                  <a:gd name="connsiteX2" fmla="*/ 1064594 w 1760163"/>
                  <a:gd name="connsiteY2" fmla="*/ 46246 h 2517435"/>
                  <a:gd name="connsiteX3" fmla="*/ 1097159 w 1760163"/>
                  <a:gd name="connsiteY3" fmla="*/ 415335 h 2517435"/>
                  <a:gd name="connsiteX4" fmla="*/ 890914 w 1760163"/>
                  <a:gd name="connsiteY4" fmla="*/ 697580 h 2517435"/>
                  <a:gd name="connsiteX5" fmla="*/ 1455375 w 1760163"/>
                  <a:gd name="connsiteY5" fmla="*/ 545602 h 2517435"/>
                  <a:gd name="connsiteX6" fmla="*/ 1759316 w 1760163"/>
                  <a:gd name="connsiteY6" fmla="*/ 903836 h 2517435"/>
                  <a:gd name="connsiteX7" fmla="*/ 1368535 w 1760163"/>
                  <a:gd name="connsiteY7" fmla="*/ 1229502 h 2517435"/>
                  <a:gd name="connsiteX8" fmla="*/ 543553 w 1760163"/>
                  <a:gd name="connsiteY8" fmla="*/ 1164369 h 2517435"/>
                  <a:gd name="connsiteX9" fmla="*/ 717233 w 1760163"/>
                  <a:gd name="connsiteY9" fmla="*/ 2087091 h 2517435"/>
                  <a:gd name="connsiteX10" fmla="*/ 619538 w 1760163"/>
                  <a:gd name="connsiteY10" fmla="*/ 2499603 h 2517435"/>
                  <a:gd name="connsiteX11" fmla="*/ 185337 w 1760163"/>
                  <a:gd name="connsiteY11" fmla="*/ 2412758 h 2517435"/>
                  <a:gd name="connsiteX12" fmla="*/ 22512 w 1760163"/>
                  <a:gd name="connsiteY12" fmla="*/ 806135 h 2517435"/>
                  <a:gd name="connsiteX0" fmla="*/ 30153 w 1767804"/>
                  <a:gd name="connsiteY0" fmla="*/ 806135 h 2540057"/>
                  <a:gd name="connsiteX1" fmla="*/ 648889 w 1767804"/>
                  <a:gd name="connsiteY1" fmla="*/ 89668 h 2540057"/>
                  <a:gd name="connsiteX2" fmla="*/ 1072235 w 1767804"/>
                  <a:gd name="connsiteY2" fmla="*/ 46246 h 2540057"/>
                  <a:gd name="connsiteX3" fmla="*/ 1104800 w 1767804"/>
                  <a:gd name="connsiteY3" fmla="*/ 415335 h 2540057"/>
                  <a:gd name="connsiteX4" fmla="*/ 898555 w 1767804"/>
                  <a:gd name="connsiteY4" fmla="*/ 697580 h 2540057"/>
                  <a:gd name="connsiteX5" fmla="*/ 1463016 w 1767804"/>
                  <a:gd name="connsiteY5" fmla="*/ 545602 h 2540057"/>
                  <a:gd name="connsiteX6" fmla="*/ 1766957 w 1767804"/>
                  <a:gd name="connsiteY6" fmla="*/ 903836 h 2540057"/>
                  <a:gd name="connsiteX7" fmla="*/ 1376176 w 1767804"/>
                  <a:gd name="connsiteY7" fmla="*/ 1229502 h 2540057"/>
                  <a:gd name="connsiteX8" fmla="*/ 551194 w 1767804"/>
                  <a:gd name="connsiteY8" fmla="*/ 1164369 h 2540057"/>
                  <a:gd name="connsiteX9" fmla="*/ 724874 w 1767804"/>
                  <a:gd name="connsiteY9" fmla="*/ 2087091 h 2540057"/>
                  <a:gd name="connsiteX10" fmla="*/ 627179 w 1767804"/>
                  <a:gd name="connsiteY10" fmla="*/ 2499603 h 2540057"/>
                  <a:gd name="connsiteX11" fmla="*/ 192978 w 1767804"/>
                  <a:gd name="connsiteY11" fmla="*/ 2412758 h 2540057"/>
                  <a:gd name="connsiteX12" fmla="*/ 106138 w 1767804"/>
                  <a:gd name="connsiteY12" fmla="*/ 1511747 h 2540057"/>
                  <a:gd name="connsiteX13" fmla="*/ 30153 w 1767804"/>
                  <a:gd name="connsiteY13" fmla="*/ 806135 h 2540057"/>
                  <a:gd name="connsiteX0" fmla="*/ 14850 w 1752501"/>
                  <a:gd name="connsiteY0" fmla="*/ 788631 h 2522553"/>
                  <a:gd name="connsiteX1" fmla="*/ 405631 w 1752501"/>
                  <a:gd name="connsiteY1" fmla="*/ 452109 h 2522553"/>
                  <a:gd name="connsiteX2" fmla="*/ 633586 w 1752501"/>
                  <a:gd name="connsiteY2" fmla="*/ 72164 h 2522553"/>
                  <a:gd name="connsiteX3" fmla="*/ 1056932 w 1752501"/>
                  <a:gd name="connsiteY3" fmla="*/ 28742 h 2522553"/>
                  <a:gd name="connsiteX4" fmla="*/ 1089497 w 1752501"/>
                  <a:gd name="connsiteY4" fmla="*/ 397831 h 2522553"/>
                  <a:gd name="connsiteX5" fmla="*/ 883252 w 1752501"/>
                  <a:gd name="connsiteY5" fmla="*/ 680076 h 2522553"/>
                  <a:gd name="connsiteX6" fmla="*/ 1447713 w 1752501"/>
                  <a:gd name="connsiteY6" fmla="*/ 528098 h 2522553"/>
                  <a:gd name="connsiteX7" fmla="*/ 1751654 w 1752501"/>
                  <a:gd name="connsiteY7" fmla="*/ 886332 h 2522553"/>
                  <a:gd name="connsiteX8" fmla="*/ 1360873 w 1752501"/>
                  <a:gd name="connsiteY8" fmla="*/ 1211998 h 2522553"/>
                  <a:gd name="connsiteX9" fmla="*/ 535891 w 1752501"/>
                  <a:gd name="connsiteY9" fmla="*/ 1146865 h 2522553"/>
                  <a:gd name="connsiteX10" fmla="*/ 709571 w 1752501"/>
                  <a:gd name="connsiteY10" fmla="*/ 2069587 h 2522553"/>
                  <a:gd name="connsiteX11" fmla="*/ 611876 w 1752501"/>
                  <a:gd name="connsiteY11" fmla="*/ 2482099 h 2522553"/>
                  <a:gd name="connsiteX12" fmla="*/ 177675 w 1752501"/>
                  <a:gd name="connsiteY12" fmla="*/ 2395254 h 2522553"/>
                  <a:gd name="connsiteX13" fmla="*/ 90835 w 1752501"/>
                  <a:gd name="connsiteY13" fmla="*/ 1494243 h 2522553"/>
                  <a:gd name="connsiteX14" fmla="*/ 14850 w 1752501"/>
                  <a:gd name="connsiteY14" fmla="*/ 788631 h 2522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52501" h="2522553">
                    <a:moveTo>
                      <a:pt x="14850" y="788631"/>
                    </a:moveTo>
                    <a:cubicBezTo>
                      <a:pt x="67316" y="614942"/>
                      <a:pt x="302508" y="571520"/>
                      <a:pt x="405631" y="452109"/>
                    </a:cubicBezTo>
                    <a:cubicBezTo>
                      <a:pt x="508754" y="332698"/>
                      <a:pt x="525036" y="142725"/>
                      <a:pt x="633586" y="72164"/>
                    </a:cubicBezTo>
                    <a:cubicBezTo>
                      <a:pt x="742136" y="1603"/>
                      <a:pt x="980947" y="-25536"/>
                      <a:pt x="1056932" y="28742"/>
                    </a:cubicBezTo>
                    <a:cubicBezTo>
                      <a:pt x="1132917" y="83020"/>
                      <a:pt x="1118444" y="289275"/>
                      <a:pt x="1089497" y="397831"/>
                    </a:cubicBezTo>
                    <a:cubicBezTo>
                      <a:pt x="1060550" y="506387"/>
                      <a:pt x="823549" y="658365"/>
                      <a:pt x="883252" y="680076"/>
                    </a:cubicBezTo>
                    <a:cubicBezTo>
                      <a:pt x="942955" y="701787"/>
                      <a:pt x="1302979" y="493722"/>
                      <a:pt x="1447713" y="528098"/>
                    </a:cubicBezTo>
                    <a:cubicBezTo>
                      <a:pt x="1592447" y="562474"/>
                      <a:pt x="1766127" y="772349"/>
                      <a:pt x="1751654" y="886332"/>
                    </a:cubicBezTo>
                    <a:cubicBezTo>
                      <a:pt x="1737181" y="1000315"/>
                      <a:pt x="1563500" y="1168576"/>
                      <a:pt x="1360873" y="1211998"/>
                    </a:cubicBezTo>
                    <a:cubicBezTo>
                      <a:pt x="1158246" y="1255420"/>
                      <a:pt x="644441" y="1003934"/>
                      <a:pt x="535891" y="1146865"/>
                    </a:cubicBezTo>
                    <a:cubicBezTo>
                      <a:pt x="427341" y="1289797"/>
                      <a:pt x="696907" y="1847048"/>
                      <a:pt x="709571" y="2069587"/>
                    </a:cubicBezTo>
                    <a:cubicBezTo>
                      <a:pt x="722235" y="2292126"/>
                      <a:pt x="700525" y="2427821"/>
                      <a:pt x="611876" y="2482099"/>
                    </a:cubicBezTo>
                    <a:cubicBezTo>
                      <a:pt x="523227" y="2536377"/>
                      <a:pt x="280798" y="2559897"/>
                      <a:pt x="177675" y="2395254"/>
                    </a:cubicBezTo>
                    <a:cubicBezTo>
                      <a:pt x="74552" y="2230611"/>
                      <a:pt x="117972" y="1762013"/>
                      <a:pt x="90835" y="1494243"/>
                    </a:cubicBezTo>
                    <a:cubicBezTo>
                      <a:pt x="63698" y="1226473"/>
                      <a:pt x="-37616" y="962320"/>
                      <a:pt x="14850" y="788631"/>
                    </a:cubicBezTo>
                    <a:close/>
                  </a:path>
                </a:pathLst>
              </a:cu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5671580" y="4212712"/>
                <a:ext cx="533400" cy="5334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5502763" y="4166832"/>
              <a:ext cx="2778301" cy="1997546"/>
              <a:chOff x="5731363" y="4114200"/>
              <a:chExt cx="2778301" cy="1997546"/>
            </a:xfrm>
          </p:grpSpPr>
          <p:sp>
            <p:nvSpPr>
              <p:cNvPr id="185" name="Freeform 184"/>
              <p:cNvSpPr/>
              <p:nvPr/>
            </p:nvSpPr>
            <p:spPr>
              <a:xfrm>
                <a:off x="5731363" y="4114200"/>
                <a:ext cx="2778301" cy="1997546"/>
              </a:xfrm>
              <a:custGeom>
                <a:avLst/>
                <a:gdLst>
                  <a:gd name="connsiteX0" fmla="*/ 1395586 w 2902853"/>
                  <a:gd name="connsiteY0" fmla="*/ 2051860 h 2051860"/>
                  <a:gd name="connsiteX1" fmla="*/ 1156775 w 2902853"/>
                  <a:gd name="connsiteY1" fmla="*/ 1921593 h 2051860"/>
                  <a:gd name="connsiteX2" fmla="*/ 559749 w 2902853"/>
                  <a:gd name="connsiteY2" fmla="*/ 1986727 h 2051860"/>
                  <a:gd name="connsiteX3" fmla="*/ 168968 w 2902853"/>
                  <a:gd name="connsiteY3" fmla="*/ 2019293 h 2051860"/>
                  <a:gd name="connsiteX4" fmla="*/ 6143 w 2902853"/>
                  <a:gd name="connsiteY4" fmla="*/ 1693627 h 2051860"/>
                  <a:gd name="connsiteX5" fmla="*/ 364359 w 2902853"/>
                  <a:gd name="connsiteY5" fmla="*/ 1411382 h 2051860"/>
                  <a:gd name="connsiteX6" fmla="*/ 809415 w 2902853"/>
                  <a:gd name="connsiteY6" fmla="*/ 1509082 h 2051860"/>
                  <a:gd name="connsiteX7" fmla="*/ 1211051 w 2902853"/>
                  <a:gd name="connsiteY7" fmla="*/ 1454804 h 2051860"/>
                  <a:gd name="connsiteX8" fmla="*/ 1297891 w 2902853"/>
                  <a:gd name="connsiteY8" fmla="*/ 1053149 h 2051860"/>
                  <a:gd name="connsiteX9" fmla="*/ 1145920 w 2902853"/>
                  <a:gd name="connsiteY9" fmla="*/ 618926 h 2051860"/>
                  <a:gd name="connsiteX10" fmla="*/ 1069935 w 2902853"/>
                  <a:gd name="connsiteY10" fmla="*/ 336682 h 2051860"/>
                  <a:gd name="connsiteX11" fmla="*/ 1439006 w 2902853"/>
                  <a:gd name="connsiteY11" fmla="*/ 159 h 2051860"/>
                  <a:gd name="connsiteX12" fmla="*/ 1742947 w 2902853"/>
                  <a:gd name="connsiteY12" fmla="*/ 380104 h 2051860"/>
                  <a:gd name="connsiteX13" fmla="*/ 1612686 w 2902853"/>
                  <a:gd name="connsiteY13" fmla="*/ 792615 h 2051860"/>
                  <a:gd name="connsiteX14" fmla="*/ 1547556 w 2902853"/>
                  <a:gd name="connsiteY14" fmla="*/ 1335393 h 2051860"/>
                  <a:gd name="connsiteX15" fmla="*/ 2242278 w 2902853"/>
                  <a:gd name="connsiteY15" fmla="*/ 608071 h 2051860"/>
                  <a:gd name="connsiteX16" fmla="*/ 2318263 w 2902853"/>
                  <a:gd name="connsiteY16" fmla="*/ 152137 h 2051860"/>
                  <a:gd name="connsiteX17" fmla="*/ 2850159 w 2902853"/>
                  <a:gd name="connsiteY17" fmla="*/ 152137 h 2051860"/>
                  <a:gd name="connsiteX18" fmla="*/ 2839304 w 2902853"/>
                  <a:gd name="connsiteY18" fmla="*/ 694915 h 2051860"/>
                  <a:gd name="connsiteX19" fmla="*/ 2459378 w 2902853"/>
                  <a:gd name="connsiteY19" fmla="*/ 836037 h 2051860"/>
                  <a:gd name="connsiteX20" fmla="*/ 1851497 w 2902853"/>
                  <a:gd name="connsiteY20" fmla="*/ 1476515 h 2051860"/>
                  <a:gd name="connsiteX21" fmla="*/ 2459378 w 2902853"/>
                  <a:gd name="connsiteY21" fmla="*/ 1367960 h 2051860"/>
                  <a:gd name="connsiteX22" fmla="*/ 2730754 w 2902853"/>
                  <a:gd name="connsiteY22" fmla="*/ 1639349 h 2051860"/>
                  <a:gd name="connsiteX23" fmla="*/ 2578783 w 2902853"/>
                  <a:gd name="connsiteY23" fmla="*/ 2019293 h 2051860"/>
                  <a:gd name="connsiteX24" fmla="*/ 1992612 w 2902853"/>
                  <a:gd name="connsiteY24" fmla="*/ 1943305 h 2051860"/>
                  <a:gd name="connsiteX25" fmla="*/ 1471571 w 2902853"/>
                  <a:gd name="connsiteY25" fmla="*/ 2051860 h 2051860"/>
                  <a:gd name="connsiteX0" fmla="*/ 1395586 w 2902853"/>
                  <a:gd name="connsiteY0" fmla="*/ 2051860 h 2051860"/>
                  <a:gd name="connsiteX1" fmla="*/ 1156775 w 2902853"/>
                  <a:gd name="connsiteY1" fmla="*/ 1921593 h 2051860"/>
                  <a:gd name="connsiteX2" fmla="*/ 559749 w 2902853"/>
                  <a:gd name="connsiteY2" fmla="*/ 1986727 h 2051860"/>
                  <a:gd name="connsiteX3" fmla="*/ 168968 w 2902853"/>
                  <a:gd name="connsiteY3" fmla="*/ 2019293 h 2051860"/>
                  <a:gd name="connsiteX4" fmla="*/ 6143 w 2902853"/>
                  <a:gd name="connsiteY4" fmla="*/ 1693627 h 2051860"/>
                  <a:gd name="connsiteX5" fmla="*/ 364359 w 2902853"/>
                  <a:gd name="connsiteY5" fmla="*/ 1411382 h 2051860"/>
                  <a:gd name="connsiteX6" fmla="*/ 809415 w 2902853"/>
                  <a:gd name="connsiteY6" fmla="*/ 1509082 h 2051860"/>
                  <a:gd name="connsiteX7" fmla="*/ 1211051 w 2902853"/>
                  <a:gd name="connsiteY7" fmla="*/ 1454804 h 2051860"/>
                  <a:gd name="connsiteX8" fmla="*/ 1297891 w 2902853"/>
                  <a:gd name="connsiteY8" fmla="*/ 1053149 h 2051860"/>
                  <a:gd name="connsiteX9" fmla="*/ 1145920 w 2902853"/>
                  <a:gd name="connsiteY9" fmla="*/ 618926 h 2051860"/>
                  <a:gd name="connsiteX10" fmla="*/ 1069935 w 2902853"/>
                  <a:gd name="connsiteY10" fmla="*/ 336682 h 2051860"/>
                  <a:gd name="connsiteX11" fmla="*/ 1439006 w 2902853"/>
                  <a:gd name="connsiteY11" fmla="*/ 159 h 2051860"/>
                  <a:gd name="connsiteX12" fmla="*/ 1742947 w 2902853"/>
                  <a:gd name="connsiteY12" fmla="*/ 380104 h 2051860"/>
                  <a:gd name="connsiteX13" fmla="*/ 1612686 w 2902853"/>
                  <a:gd name="connsiteY13" fmla="*/ 792615 h 2051860"/>
                  <a:gd name="connsiteX14" fmla="*/ 1547556 w 2902853"/>
                  <a:gd name="connsiteY14" fmla="*/ 1335393 h 2051860"/>
                  <a:gd name="connsiteX15" fmla="*/ 2242278 w 2902853"/>
                  <a:gd name="connsiteY15" fmla="*/ 608071 h 2051860"/>
                  <a:gd name="connsiteX16" fmla="*/ 2318263 w 2902853"/>
                  <a:gd name="connsiteY16" fmla="*/ 152137 h 2051860"/>
                  <a:gd name="connsiteX17" fmla="*/ 2850159 w 2902853"/>
                  <a:gd name="connsiteY17" fmla="*/ 152137 h 2051860"/>
                  <a:gd name="connsiteX18" fmla="*/ 2839304 w 2902853"/>
                  <a:gd name="connsiteY18" fmla="*/ 694915 h 2051860"/>
                  <a:gd name="connsiteX19" fmla="*/ 2459378 w 2902853"/>
                  <a:gd name="connsiteY19" fmla="*/ 836037 h 2051860"/>
                  <a:gd name="connsiteX20" fmla="*/ 1851497 w 2902853"/>
                  <a:gd name="connsiteY20" fmla="*/ 1476515 h 2051860"/>
                  <a:gd name="connsiteX21" fmla="*/ 2459378 w 2902853"/>
                  <a:gd name="connsiteY21" fmla="*/ 1367960 h 2051860"/>
                  <a:gd name="connsiteX22" fmla="*/ 2730754 w 2902853"/>
                  <a:gd name="connsiteY22" fmla="*/ 1639349 h 2051860"/>
                  <a:gd name="connsiteX23" fmla="*/ 2578783 w 2902853"/>
                  <a:gd name="connsiteY23" fmla="*/ 2019293 h 2051860"/>
                  <a:gd name="connsiteX24" fmla="*/ 1992612 w 2902853"/>
                  <a:gd name="connsiteY24" fmla="*/ 1943305 h 2051860"/>
                  <a:gd name="connsiteX25" fmla="*/ 1471571 w 2902853"/>
                  <a:gd name="connsiteY25" fmla="*/ 2051860 h 2051860"/>
                  <a:gd name="connsiteX26" fmla="*/ 1395586 w 2902853"/>
                  <a:gd name="connsiteY26" fmla="*/ 2051860 h 2051860"/>
                  <a:gd name="connsiteX0" fmla="*/ 1395586 w 2902853"/>
                  <a:gd name="connsiteY0" fmla="*/ 2051860 h 2051860"/>
                  <a:gd name="connsiteX1" fmla="*/ 1156775 w 2902853"/>
                  <a:gd name="connsiteY1" fmla="*/ 1921593 h 2051860"/>
                  <a:gd name="connsiteX2" fmla="*/ 559749 w 2902853"/>
                  <a:gd name="connsiteY2" fmla="*/ 1986727 h 2051860"/>
                  <a:gd name="connsiteX3" fmla="*/ 168968 w 2902853"/>
                  <a:gd name="connsiteY3" fmla="*/ 2019293 h 2051860"/>
                  <a:gd name="connsiteX4" fmla="*/ 6143 w 2902853"/>
                  <a:gd name="connsiteY4" fmla="*/ 1693627 h 2051860"/>
                  <a:gd name="connsiteX5" fmla="*/ 364359 w 2902853"/>
                  <a:gd name="connsiteY5" fmla="*/ 1411382 h 2051860"/>
                  <a:gd name="connsiteX6" fmla="*/ 809415 w 2902853"/>
                  <a:gd name="connsiteY6" fmla="*/ 1509082 h 2051860"/>
                  <a:gd name="connsiteX7" fmla="*/ 1211051 w 2902853"/>
                  <a:gd name="connsiteY7" fmla="*/ 1454804 h 2051860"/>
                  <a:gd name="connsiteX8" fmla="*/ 1297891 w 2902853"/>
                  <a:gd name="connsiteY8" fmla="*/ 1053149 h 2051860"/>
                  <a:gd name="connsiteX9" fmla="*/ 1145920 w 2902853"/>
                  <a:gd name="connsiteY9" fmla="*/ 618926 h 2051860"/>
                  <a:gd name="connsiteX10" fmla="*/ 1069935 w 2902853"/>
                  <a:gd name="connsiteY10" fmla="*/ 336682 h 2051860"/>
                  <a:gd name="connsiteX11" fmla="*/ 1439006 w 2902853"/>
                  <a:gd name="connsiteY11" fmla="*/ 159 h 2051860"/>
                  <a:gd name="connsiteX12" fmla="*/ 1742947 w 2902853"/>
                  <a:gd name="connsiteY12" fmla="*/ 380104 h 2051860"/>
                  <a:gd name="connsiteX13" fmla="*/ 1612686 w 2902853"/>
                  <a:gd name="connsiteY13" fmla="*/ 792615 h 2051860"/>
                  <a:gd name="connsiteX14" fmla="*/ 1547556 w 2902853"/>
                  <a:gd name="connsiteY14" fmla="*/ 1335393 h 2051860"/>
                  <a:gd name="connsiteX15" fmla="*/ 2242278 w 2902853"/>
                  <a:gd name="connsiteY15" fmla="*/ 608071 h 2051860"/>
                  <a:gd name="connsiteX16" fmla="*/ 2318263 w 2902853"/>
                  <a:gd name="connsiteY16" fmla="*/ 152137 h 2051860"/>
                  <a:gd name="connsiteX17" fmla="*/ 2850159 w 2902853"/>
                  <a:gd name="connsiteY17" fmla="*/ 152137 h 2051860"/>
                  <a:gd name="connsiteX18" fmla="*/ 2839304 w 2902853"/>
                  <a:gd name="connsiteY18" fmla="*/ 694915 h 2051860"/>
                  <a:gd name="connsiteX19" fmla="*/ 2459378 w 2902853"/>
                  <a:gd name="connsiteY19" fmla="*/ 836037 h 2051860"/>
                  <a:gd name="connsiteX20" fmla="*/ 1851497 w 2902853"/>
                  <a:gd name="connsiteY20" fmla="*/ 1476515 h 2051860"/>
                  <a:gd name="connsiteX21" fmla="*/ 2459378 w 2902853"/>
                  <a:gd name="connsiteY21" fmla="*/ 1367960 h 2051860"/>
                  <a:gd name="connsiteX22" fmla="*/ 2730754 w 2902853"/>
                  <a:gd name="connsiteY22" fmla="*/ 1639349 h 2051860"/>
                  <a:gd name="connsiteX23" fmla="*/ 2578783 w 2902853"/>
                  <a:gd name="connsiteY23" fmla="*/ 2019293 h 2051860"/>
                  <a:gd name="connsiteX24" fmla="*/ 1992612 w 2902853"/>
                  <a:gd name="connsiteY24" fmla="*/ 1943305 h 2051860"/>
                  <a:gd name="connsiteX25" fmla="*/ 1677817 w 2902853"/>
                  <a:gd name="connsiteY25" fmla="*/ 2041004 h 2051860"/>
                  <a:gd name="connsiteX26" fmla="*/ 1395586 w 2902853"/>
                  <a:gd name="connsiteY26" fmla="*/ 2051860 h 2051860"/>
                  <a:gd name="connsiteX0" fmla="*/ 1395586 w 2902853"/>
                  <a:gd name="connsiteY0" fmla="*/ 2051860 h 2051949"/>
                  <a:gd name="connsiteX1" fmla="*/ 1156775 w 2902853"/>
                  <a:gd name="connsiteY1" fmla="*/ 1921593 h 2051949"/>
                  <a:gd name="connsiteX2" fmla="*/ 559749 w 2902853"/>
                  <a:gd name="connsiteY2" fmla="*/ 1986727 h 2051949"/>
                  <a:gd name="connsiteX3" fmla="*/ 168968 w 2902853"/>
                  <a:gd name="connsiteY3" fmla="*/ 2019293 h 2051949"/>
                  <a:gd name="connsiteX4" fmla="*/ 6143 w 2902853"/>
                  <a:gd name="connsiteY4" fmla="*/ 1693627 h 2051949"/>
                  <a:gd name="connsiteX5" fmla="*/ 364359 w 2902853"/>
                  <a:gd name="connsiteY5" fmla="*/ 1411382 h 2051949"/>
                  <a:gd name="connsiteX6" fmla="*/ 809415 w 2902853"/>
                  <a:gd name="connsiteY6" fmla="*/ 1509082 h 2051949"/>
                  <a:gd name="connsiteX7" fmla="*/ 1211051 w 2902853"/>
                  <a:gd name="connsiteY7" fmla="*/ 1454804 h 2051949"/>
                  <a:gd name="connsiteX8" fmla="*/ 1297891 w 2902853"/>
                  <a:gd name="connsiteY8" fmla="*/ 1053149 h 2051949"/>
                  <a:gd name="connsiteX9" fmla="*/ 1145920 w 2902853"/>
                  <a:gd name="connsiteY9" fmla="*/ 618926 h 2051949"/>
                  <a:gd name="connsiteX10" fmla="*/ 1069935 w 2902853"/>
                  <a:gd name="connsiteY10" fmla="*/ 336682 h 2051949"/>
                  <a:gd name="connsiteX11" fmla="*/ 1439006 w 2902853"/>
                  <a:gd name="connsiteY11" fmla="*/ 159 h 2051949"/>
                  <a:gd name="connsiteX12" fmla="*/ 1742947 w 2902853"/>
                  <a:gd name="connsiteY12" fmla="*/ 380104 h 2051949"/>
                  <a:gd name="connsiteX13" fmla="*/ 1612686 w 2902853"/>
                  <a:gd name="connsiteY13" fmla="*/ 792615 h 2051949"/>
                  <a:gd name="connsiteX14" fmla="*/ 1547556 w 2902853"/>
                  <a:gd name="connsiteY14" fmla="*/ 1335393 h 2051949"/>
                  <a:gd name="connsiteX15" fmla="*/ 2242278 w 2902853"/>
                  <a:gd name="connsiteY15" fmla="*/ 608071 h 2051949"/>
                  <a:gd name="connsiteX16" fmla="*/ 2318263 w 2902853"/>
                  <a:gd name="connsiteY16" fmla="*/ 152137 h 2051949"/>
                  <a:gd name="connsiteX17" fmla="*/ 2850159 w 2902853"/>
                  <a:gd name="connsiteY17" fmla="*/ 152137 h 2051949"/>
                  <a:gd name="connsiteX18" fmla="*/ 2839304 w 2902853"/>
                  <a:gd name="connsiteY18" fmla="*/ 694915 h 2051949"/>
                  <a:gd name="connsiteX19" fmla="*/ 2459378 w 2902853"/>
                  <a:gd name="connsiteY19" fmla="*/ 836037 h 2051949"/>
                  <a:gd name="connsiteX20" fmla="*/ 1851497 w 2902853"/>
                  <a:gd name="connsiteY20" fmla="*/ 1476515 h 2051949"/>
                  <a:gd name="connsiteX21" fmla="*/ 2459378 w 2902853"/>
                  <a:gd name="connsiteY21" fmla="*/ 1367960 h 2051949"/>
                  <a:gd name="connsiteX22" fmla="*/ 2730754 w 2902853"/>
                  <a:gd name="connsiteY22" fmla="*/ 1639349 h 2051949"/>
                  <a:gd name="connsiteX23" fmla="*/ 2578783 w 2902853"/>
                  <a:gd name="connsiteY23" fmla="*/ 2019293 h 2051949"/>
                  <a:gd name="connsiteX24" fmla="*/ 1992612 w 2902853"/>
                  <a:gd name="connsiteY24" fmla="*/ 1943305 h 2051949"/>
                  <a:gd name="connsiteX25" fmla="*/ 1395586 w 2902853"/>
                  <a:gd name="connsiteY25" fmla="*/ 2051860 h 2051949"/>
                  <a:gd name="connsiteX0" fmla="*/ 1395586 w 2902853"/>
                  <a:gd name="connsiteY0" fmla="*/ 2051860 h 2051949"/>
                  <a:gd name="connsiteX1" fmla="*/ 1156775 w 2902853"/>
                  <a:gd name="connsiteY1" fmla="*/ 1921593 h 2051949"/>
                  <a:gd name="connsiteX2" fmla="*/ 559749 w 2902853"/>
                  <a:gd name="connsiteY2" fmla="*/ 1986727 h 2051949"/>
                  <a:gd name="connsiteX3" fmla="*/ 168968 w 2902853"/>
                  <a:gd name="connsiteY3" fmla="*/ 2019293 h 2051949"/>
                  <a:gd name="connsiteX4" fmla="*/ 6143 w 2902853"/>
                  <a:gd name="connsiteY4" fmla="*/ 1693627 h 2051949"/>
                  <a:gd name="connsiteX5" fmla="*/ 364359 w 2902853"/>
                  <a:gd name="connsiteY5" fmla="*/ 1411382 h 2051949"/>
                  <a:gd name="connsiteX6" fmla="*/ 809415 w 2902853"/>
                  <a:gd name="connsiteY6" fmla="*/ 1509082 h 2051949"/>
                  <a:gd name="connsiteX7" fmla="*/ 1211051 w 2902853"/>
                  <a:gd name="connsiteY7" fmla="*/ 1454804 h 2051949"/>
                  <a:gd name="connsiteX8" fmla="*/ 1297891 w 2902853"/>
                  <a:gd name="connsiteY8" fmla="*/ 1053149 h 2051949"/>
                  <a:gd name="connsiteX9" fmla="*/ 1145920 w 2902853"/>
                  <a:gd name="connsiteY9" fmla="*/ 618926 h 2051949"/>
                  <a:gd name="connsiteX10" fmla="*/ 1069935 w 2902853"/>
                  <a:gd name="connsiteY10" fmla="*/ 336682 h 2051949"/>
                  <a:gd name="connsiteX11" fmla="*/ 1439006 w 2902853"/>
                  <a:gd name="connsiteY11" fmla="*/ 159 h 2051949"/>
                  <a:gd name="connsiteX12" fmla="*/ 1742947 w 2902853"/>
                  <a:gd name="connsiteY12" fmla="*/ 380104 h 2051949"/>
                  <a:gd name="connsiteX13" fmla="*/ 1612686 w 2902853"/>
                  <a:gd name="connsiteY13" fmla="*/ 792615 h 2051949"/>
                  <a:gd name="connsiteX14" fmla="*/ 1547556 w 2902853"/>
                  <a:gd name="connsiteY14" fmla="*/ 1335393 h 2051949"/>
                  <a:gd name="connsiteX15" fmla="*/ 2242278 w 2902853"/>
                  <a:gd name="connsiteY15" fmla="*/ 608071 h 2051949"/>
                  <a:gd name="connsiteX16" fmla="*/ 2318263 w 2902853"/>
                  <a:gd name="connsiteY16" fmla="*/ 152137 h 2051949"/>
                  <a:gd name="connsiteX17" fmla="*/ 2850159 w 2902853"/>
                  <a:gd name="connsiteY17" fmla="*/ 152137 h 2051949"/>
                  <a:gd name="connsiteX18" fmla="*/ 2839304 w 2902853"/>
                  <a:gd name="connsiteY18" fmla="*/ 694915 h 2051949"/>
                  <a:gd name="connsiteX19" fmla="*/ 2459378 w 2902853"/>
                  <a:gd name="connsiteY19" fmla="*/ 836037 h 2051949"/>
                  <a:gd name="connsiteX20" fmla="*/ 1851497 w 2902853"/>
                  <a:gd name="connsiteY20" fmla="*/ 1476515 h 2051949"/>
                  <a:gd name="connsiteX21" fmla="*/ 2459378 w 2902853"/>
                  <a:gd name="connsiteY21" fmla="*/ 1367960 h 2051949"/>
                  <a:gd name="connsiteX22" fmla="*/ 2730754 w 2902853"/>
                  <a:gd name="connsiteY22" fmla="*/ 1639349 h 2051949"/>
                  <a:gd name="connsiteX23" fmla="*/ 2578783 w 2902853"/>
                  <a:gd name="connsiteY23" fmla="*/ 2019293 h 2051949"/>
                  <a:gd name="connsiteX24" fmla="*/ 1732092 w 2902853"/>
                  <a:gd name="connsiteY24" fmla="*/ 1943305 h 2051949"/>
                  <a:gd name="connsiteX25" fmla="*/ 1395586 w 2902853"/>
                  <a:gd name="connsiteY25" fmla="*/ 2051860 h 2051949"/>
                  <a:gd name="connsiteX0" fmla="*/ 1482426 w 2902853"/>
                  <a:gd name="connsiteY0" fmla="*/ 2073571 h 2073648"/>
                  <a:gd name="connsiteX1" fmla="*/ 1156775 w 2902853"/>
                  <a:gd name="connsiteY1" fmla="*/ 1921593 h 2073648"/>
                  <a:gd name="connsiteX2" fmla="*/ 559749 w 2902853"/>
                  <a:gd name="connsiteY2" fmla="*/ 1986727 h 2073648"/>
                  <a:gd name="connsiteX3" fmla="*/ 168968 w 2902853"/>
                  <a:gd name="connsiteY3" fmla="*/ 2019293 h 2073648"/>
                  <a:gd name="connsiteX4" fmla="*/ 6143 w 2902853"/>
                  <a:gd name="connsiteY4" fmla="*/ 1693627 h 2073648"/>
                  <a:gd name="connsiteX5" fmla="*/ 364359 w 2902853"/>
                  <a:gd name="connsiteY5" fmla="*/ 1411382 h 2073648"/>
                  <a:gd name="connsiteX6" fmla="*/ 809415 w 2902853"/>
                  <a:gd name="connsiteY6" fmla="*/ 1509082 h 2073648"/>
                  <a:gd name="connsiteX7" fmla="*/ 1211051 w 2902853"/>
                  <a:gd name="connsiteY7" fmla="*/ 1454804 h 2073648"/>
                  <a:gd name="connsiteX8" fmla="*/ 1297891 w 2902853"/>
                  <a:gd name="connsiteY8" fmla="*/ 1053149 h 2073648"/>
                  <a:gd name="connsiteX9" fmla="*/ 1145920 w 2902853"/>
                  <a:gd name="connsiteY9" fmla="*/ 618926 h 2073648"/>
                  <a:gd name="connsiteX10" fmla="*/ 1069935 w 2902853"/>
                  <a:gd name="connsiteY10" fmla="*/ 336682 h 2073648"/>
                  <a:gd name="connsiteX11" fmla="*/ 1439006 w 2902853"/>
                  <a:gd name="connsiteY11" fmla="*/ 159 h 2073648"/>
                  <a:gd name="connsiteX12" fmla="*/ 1742947 w 2902853"/>
                  <a:gd name="connsiteY12" fmla="*/ 380104 h 2073648"/>
                  <a:gd name="connsiteX13" fmla="*/ 1612686 w 2902853"/>
                  <a:gd name="connsiteY13" fmla="*/ 792615 h 2073648"/>
                  <a:gd name="connsiteX14" fmla="*/ 1547556 w 2902853"/>
                  <a:gd name="connsiteY14" fmla="*/ 1335393 h 2073648"/>
                  <a:gd name="connsiteX15" fmla="*/ 2242278 w 2902853"/>
                  <a:gd name="connsiteY15" fmla="*/ 608071 h 2073648"/>
                  <a:gd name="connsiteX16" fmla="*/ 2318263 w 2902853"/>
                  <a:gd name="connsiteY16" fmla="*/ 152137 h 2073648"/>
                  <a:gd name="connsiteX17" fmla="*/ 2850159 w 2902853"/>
                  <a:gd name="connsiteY17" fmla="*/ 152137 h 2073648"/>
                  <a:gd name="connsiteX18" fmla="*/ 2839304 w 2902853"/>
                  <a:gd name="connsiteY18" fmla="*/ 694915 h 2073648"/>
                  <a:gd name="connsiteX19" fmla="*/ 2459378 w 2902853"/>
                  <a:gd name="connsiteY19" fmla="*/ 836037 h 2073648"/>
                  <a:gd name="connsiteX20" fmla="*/ 1851497 w 2902853"/>
                  <a:gd name="connsiteY20" fmla="*/ 1476515 h 2073648"/>
                  <a:gd name="connsiteX21" fmla="*/ 2459378 w 2902853"/>
                  <a:gd name="connsiteY21" fmla="*/ 1367960 h 2073648"/>
                  <a:gd name="connsiteX22" fmla="*/ 2730754 w 2902853"/>
                  <a:gd name="connsiteY22" fmla="*/ 1639349 h 2073648"/>
                  <a:gd name="connsiteX23" fmla="*/ 2578783 w 2902853"/>
                  <a:gd name="connsiteY23" fmla="*/ 2019293 h 2073648"/>
                  <a:gd name="connsiteX24" fmla="*/ 1732092 w 2902853"/>
                  <a:gd name="connsiteY24" fmla="*/ 1943305 h 2073648"/>
                  <a:gd name="connsiteX25" fmla="*/ 1482426 w 2902853"/>
                  <a:gd name="connsiteY25" fmla="*/ 2073571 h 2073648"/>
                  <a:gd name="connsiteX0" fmla="*/ 1482426 w 2902853"/>
                  <a:gd name="connsiteY0" fmla="*/ 2073571 h 2073648"/>
                  <a:gd name="connsiteX1" fmla="*/ 1069935 w 2902853"/>
                  <a:gd name="connsiteY1" fmla="*/ 1954159 h 2073648"/>
                  <a:gd name="connsiteX2" fmla="*/ 559749 w 2902853"/>
                  <a:gd name="connsiteY2" fmla="*/ 1986727 h 2073648"/>
                  <a:gd name="connsiteX3" fmla="*/ 168968 w 2902853"/>
                  <a:gd name="connsiteY3" fmla="*/ 2019293 h 2073648"/>
                  <a:gd name="connsiteX4" fmla="*/ 6143 w 2902853"/>
                  <a:gd name="connsiteY4" fmla="*/ 1693627 h 2073648"/>
                  <a:gd name="connsiteX5" fmla="*/ 364359 w 2902853"/>
                  <a:gd name="connsiteY5" fmla="*/ 1411382 h 2073648"/>
                  <a:gd name="connsiteX6" fmla="*/ 809415 w 2902853"/>
                  <a:gd name="connsiteY6" fmla="*/ 1509082 h 2073648"/>
                  <a:gd name="connsiteX7" fmla="*/ 1211051 w 2902853"/>
                  <a:gd name="connsiteY7" fmla="*/ 1454804 h 2073648"/>
                  <a:gd name="connsiteX8" fmla="*/ 1297891 w 2902853"/>
                  <a:gd name="connsiteY8" fmla="*/ 1053149 h 2073648"/>
                  <a:gd name="connsiteX9" fmla="*/ 1145920 w 2902853"/>
                  <a:gd name="connsiteY9" fmla="*/ 618926 h 2073648"/>
                  <a:gd name="connsiteX10" fmla="*/ 1069935 w 2902853"/>
                  <a:gd name="connsiteY10" fmla="*/ 336682 h 2073648"/>
                  <a:gd name="connsiteX11" fmla="*/ 1439006 w 2902853"/>
                  <a:gd name="connsiteY11" fmla="*/ 159 h 2073648"/>
                  <a:gd name="connsiteX12" fmla="*/ 1742947 w 2902853"/>
                  <a:gd name="connsiteY12" fmla="*/ 380104 h 2073648"/>
                  <a:gd name="connsiteX13" fmla="*/ 1612686 w 2902853"/>
                  <a:gd name="connsiteY13" fmla="*/ 792615 h 2073648"/>
                  <a:gd name="connsiteX14" fmla="*/ 1547556 w 2902853"/>
                  <a:gd name="connsiteY14" fmla="*/ 1335393 h 2073648"/>
                  <a:gd name="connsiteX15" fmla="*/ 2242278 w 2902853"/>
                  <a:gd name="connsiteY15" fmla="*/ 608071 h 2073648"/>
                  <a:gd name="connsiteX16" fmla="*/ 2318263 w 2902853"/>
                  <a:gd name="connsiteY16" fmla="*/ 152137 h 2073648"/>
                  <a:gd name="connsiteX17" fmla="*/ 2850159 w 2902853"/>
                  <a:gd name="connsiteY17" fmla="*/ 152137 h 2073648"/>
                  <a:gd name="connsiteX18" fmla="*/ 2839304 w 2902853"/>
                  <a:gd name="connsiteY18" fmla="*/ 694915 h 2073648"/>
                  <a:gd name="connsiteX19" fmla="*/ 2459378 w 2902853"/>
                  <a:gd name="connsiteY19" fmla="*/ 836037 h 2073648"/>
                  <a:gd name="connsiteX20" fmla="*/ 1851497 w 2902853"/>
                  <a:gd name="connsiteY20" fmla="*/ 1476515 h 2073648"/>
                  <a:gd name="connsiteX21" fmla="*/ 2459378 w 2902853"/>
                  <a:gd name="connsiteY21" fmla="*/ 1367960 h 2073648"/>
                  <a:gd name="connsiteX22" fmla="*/ 2730754 w 2902853"/>
                  <a:gd name="connsiteY22" fmla="*/ 1639349 h 2073648"/>
                  <a:gd name="connsiteX23" fmla="*/ 2578783 w 2902853"/>
                  <a:gd name="connsiteY23" fmla="*/ 2019293 h 2073648"/>
                  <a:gd name="connsiteX24" fmla="*/ 1732092 w 2902853"/>
                  <a:gd name="connsiteY24" fmla="*/ 1943305 h 2073648"/>
                  <a:gd name="connsiteX25" fmla="*/ 1482426 w 2902853"/>
                  <a:gd name="connsiteY25" fmla="*/ 2073571 h 2073648"/>
                  <a:gd name="connsiteX0" fmla="*/ 1489514 w 2909941"/>
                  <a:gd name="connsiteY0" fmla="*/ 2073571 h 2073648"/>
                  <a:gd name="connsiteX1" fmla="*/ 1077023 w 2909941"/>
                  <a:gd name="connsiteY1" fmla="*/ 1954159 h 2073648"/>
                  <a:gd name="connsiteX2" fmla="*/ 176056 w 2909941"/>
                  <a:gd name="connsiteY2" fmla="*/ 2019293 h 2073648"/>
                  <a:gd name="connsiteX3" fmla="*/ 13231 w 2909941"/>
                  <a:gd name="connsiteY3" fmla="*/ 1693627 h 2073648"/>
                  <a:gd name="connsiteX4" fmla="*/ 371447 w 2909941"/>
                  <a:gd name="connsiteY4" fmla="*/ 1411382 h 2073648"/>
                  <a:gd name="connsiteX5" fmla="*/ 816503 w 2909941"/>
                  <a:gd name="connsiteY5" fmla="*/ 1509082 h 2073648"/>
                  <a:gd name="connsiteX6" fmla="*/ 1218139 w 2909941"/>
                  <a:gd name="connsiteY6" fmla="*/ 1454804 h 2073648"/>
                  <a:gd name="connsiteX7" fmla="*/ 1304979 w 2909941"/>
                  <a:gd name="connsiteY7" fmla="*/ 1053149 h 2073648"/>
                  <a:gd name="connsiteX8" fmla="*/ 1153008 w 2909941"/>
                  <a:gd name="connsiteY8" fmla="*/ 618926 h 2073648"/>
                  <a:gd name="connsiteX9" fmla="*/ 1077023 w 2909941"/>
                  <a:gd name="connsiteY9" fmla="*/ 336682 h 2073648"/>
                  <a:gd name="connsiteX10" fmla="*/ 1446094 w 2909941"/>
                  <a:gd name="connsiteY10" fmla="*/ 159 h 2073648"/>
                  <a:gd name="connsiteX11" fmla="*/ 1750035 w 2909941"/>
                  <a:gd name="connsiteY11" fmla="*/ 380104 h 2073648"/>
                  <a:gd name="connsiteX12" fmla="*/ 1619774 w 2909941"/>
                  <a:gd name="connsiteY12" fmla="*/ 792615 h 2073648"/>
                  <a:gd name="connsiteX13" fmla="*/ 1554644 w 2909941"/>
                  <a:gd name="connsiteY13" fmla="*/ 1335393 h 2073648"/>
                  <a:gd name="connsiteX14" fmla="*/ 2249366 w 2909941"/>
                  <a:gd name="connsiteY14" fmla="*/ 608071 h 2073648"/>
                  <a:gd name="connsiteX15" fmla="*/ 2325351 w 2909941"/>
                  <a:gd name="connsiteY15" fmla="*/ 152137 h 2073648"/>
                  <a:gd name="connsiteX16" fmla="*/ 2857247 w 2909941"/>
                  <a:gd name="connsiteY16" fmla="*/ 152137 h 2073648"/>
                  <a:gd name="connsiteX17" fmla="*/ 2846392 w 2909941"/>
                  <a:gd name="connsiteY17" fmla="*/ 694915 h 2073648"/>
                  <a:gd name="connsiteX18" fmla="*/ 2466466 w 2909941"/>
                  <a:gd name="connsiteY18" fmla="*/ 836037 h 2073648"/>
                  <a:gd name="connsiteX19" fmla="*/ 1858585 w 2909941"/>
                  <a:gd name="connsiteY19" fmla="*/ 1476515 h 2073648"/>
                  <a:gd name="connsiteX20" fmla="*/ 2466466 w 2909941"/>
                  <a:gd name="connsiteY20" fmla="*/ 1367960 h 2073648"/>
                  <a:gd name="connsiteX21" fmla="*/ 2737842 w 2909941"/>
                  <a:gd name="connsiteY21" fmla="*/ 1639349 h 2073648"/>
                  <a:gd name="connsiteX22" fmla="*/ 2585871 w 2909941"/>
                  <a:gd name="connsiteY22" fmla="*/ 2019293 h 2073648"/>
                  <a:gd name="connsiteX23" fmla="*/ 1739180 w 2909941"/>
                  <a:gd name="connsiteY23" fmla="*/ 1943305 h 2073648"/>
                  <a:gd name="connsiteX24" fmla="*/ 1489514 w 2909941"/>
                  <a:gd name="connsiteY24" fmla="*/ 2073571 h 2073648"/>
                  <a:gd name="connsiteX0" fmla="*/ 1476343 w 2896770"/>
                  <a:gd name="connsiteY0" fmla="*/ 2073571 h 2073648"/>
                  <a:gd name="connsiteX1" fmla="*/ 1063852 w 2896770"/>
                  <a:gd name="connsiteY1" fmla="*/ 1954159 h 2073648"/>
                  <a:gd name="connsiteX2" fmla="*/ 336566 w 2896770"/>
                  <a:gd name="connsiteY2" fmla="*/ 2008438 h 2073648"/>
                  <a:gd name="connsiteX3" fmla="*/ 60 w 2896770"/>
                  <a:gd name="connsiteY3" fmla="*/ 1693627 h 2073648"/>
                  <a:gd name="connsiteX4" fmla="*/ 358276 w 2896770"/>
                  <a:gd name="connsiteY4" fmla="*/ 1411382 h 2073648"/>
                  <a:gd name="connsiteX5" fmla="*/ 803332 w 2896770"/>
                  <a:gd name="connsiteY5" fmla="*/ 1509082 h 2073648"/>
                  <a:gd name="connsiteX6" fmla="*/ 1204968 w 2896770"/>
                  <a:gd name="connsiteY6" fmla="*/ 1454804 h 2073648"/>
                  <a:gd name="connsiteX7" fmla="*/ 1291808 w 2896770"/>
                  <a:gd name="connsiteY7" fmla="*/ 1053149 h 2073648"/>
                  <a:gd name="connsiteX8" fmla="*/ 1139837 w 2896770"/>
                  <a:gd name="connsiteY8" fmla="*/ 618926 h 2073648"/>
                  <a:gd name="connsiteX9" fmla="*/ 1063852 w 2896770"/>
                  <a:gd name="connsiteY9" fmla="*/ 336682 h 2073648"/>
                  <a:gd name="connsiteX10" fmla="*/ 1432923 w 2896770"/>
                  <a:gd name="connsiteY10" fmla="*/ 159 h 2073648"/>
                  <a:gd name="connsiteX11" fmla="*/ 1736864 w 2896770"/>
                  <a:gd name="connsiteY11" fmla="*/ 380104 h 2073648"/>
                  <a:gd name="connsiteX12" fmla="*/ 1606603 w 2896770"/>
                  <a:gd name="connsiteY12" fmla="*/ 792615 h 2073648"/>
                  <a:gd name="connsiteX13" fmla="*/ 1541473 w 2896770"/>
                  <a:gd name="connsiteY13" fmla="*/ 1335393 h 2073648"/>
                  <a:gd name="connsiteX14" fmla="*/ 2236195 w 2896770"/>
                  <a:gd name="connsiteY14" fmla="*/ 608071 h 2073648"/>
                  <a:gd name="connsiteX15" fmla="*/ 2312180 w 2896770"/>
                  <a:gd name="connsiteY15" fmla="*/ 152137 h 2073648"/>
                  <a:gd name="connsiteX16" fmla="*/ 2844076 w 2896770"/>
                  <a:gd name="connsiteY16" fmla="*/ 152137 h 2073648"/>
                  <a:gd name="connsiteX17" fmla="*/ 2833221 w 2896770"/>
                  <a:gd name="connsiteY17" fmla="*/ 694915 h 2073648"/>
                  <a:gd name="connsiteX18" fmla="*/ 2453295 w 2896770"/>
                  <a:gd name="connsiteY18" fmla="*/ 836037 h 2073648"/>
                  <a:gd name="connsiteX19" fmla="*/ 1845414 w 2896770"/>
                  <a:gd name="connsiteY19" fmla="*/ 1476515 h 2073648"/>
                  <a:gd name="connsiteX20" fmla="*/ 2453295 w 2896770"/>
                  <a:gd name="connsiteY20" fmla="*/ 1367960 h 2073648"/>
                  <a:gd name="connsiteX21" fmla="*/ 2724671 w 2896770"/>
                  <a:gd name="connsiteY21" fmla="*/ 1639349 h 2073648"/>
                  <a:gd name="connsiteX22" fmla="*/ 2572700 w 2896770"/>
                  <a:gd name="connsiteY22" fmla="*/ 2019293 h 2073648"/>
                  <a:gd name="connsiteX23" fmla="*/ 1726009 w 2896770"/>
                  <a:gd name="connsiteY23" fmla="*/ 1943305 h 2073648"/>
                  <a:gd name="connsiteX24" fmla="*/ 1476343 w 2896770"/>
                  <a:gd name="connsiteY24" fmla="*/ 2073571 h 2073648"/>
                  <a:gd name="connsiteX0" fmla="*/ 1400394 w 2820821"/>
                  <a:gd name="connsiteY0" fmla="*/ 2073571 h 2073648"/>
                  <a:gd name="connsiteX1" fmla="*/ 987903 w 2820821"/>
                  <a:gd name="connsiteY1" fmla="*/ 1954159 h 2073648"/>
                  <a:gd name="connsiteX2" fmla="*/ 260617 w 2820821"/>
                  <a:gd name="connsiteY2" fmla="*/ 2008438 h 2073648"/>
                  <a:gd name="connsiteX3" fmla="*/ 96 w 2820821"/>
                  <a:gd name="connsiteY3" fmla="*/ 1693627 h 2073648"/>
                  <a:gd name="connsiteX4" fmla="*/ 282327 w 2820821"/>
                  <a:gd name="connsiteY4" fmla="*/ 1411382 h 2073648"/>
                  <a:gd name="connsiteX5" fmla="*/ 727383 w 2820821"/>
                  <a:gd name="connsiteY5" fmla="*/ 1509082 h 2073648"/>
                  <a:gd name="connsiteX6" fmla="*/ 1129019 w 2820821"/>
                  <a:gd name="connsiteY6" fmla="*/ 1454804 h 2073648"/>
                  <a:gd name="connsiteX7" fmla="*/ 1215859 w 2820821"/>
                  <a:gd name="connsiteY7" fmla="*/ 1053149 h 2073648"/>
                  <a:gd name="connsiteX8" fmla="*/ 1063888 w 2820821"/>
                  <a:gd name="connsiteY8" fmla="*/ 618926 h 2073648"/>
                  <a:gd name="connsiteX9" fmla="*/ 987903 w 2820821"/>
                  <a:gd name="connsiteY9" fmla="*/ 336682 h 2073648"/>
                  <a:gd name="connsiteX10" fmla="*/ 1356974 w 2820821"/>
                  <a:gd name="connsiteY10" fmla="*/ 159 h 2073648"/>
                  <a:gd name="connsiteX11" fmla="*/ 1660915 w 2820821"/>
                  <a:gd name="connsiteY11" fmla="*/ 380104 h 2073648"/>
                  <a:gd name="connsiteX12" fmla="*/ 1530654 w 2820821"/>
                  <a:gd name="connsiteY12" fmla="*/ 792615 h 2073648"/>
                  <a:gd name="connsiteX13" fmla="*/ 1465524 w 2820821"/>
                  <a:gd name="connsiteY13" fmla="*/ 1335393 h 2073648"/>
                  <a:gd name="connsiteX14" fmla="*/ 2160246 w 2820821"/>
                  <a:gd name="connsiteY14" fmla="*/ 608071 h 2073648"/>
                  <a:gd name="connsiteX15" fmla="*/ 2236231 w 2820821"/>
                  <a:gd name="connsiteY15" fmla="*/ 152137 h 2073648"/>
                  <a:gd name="connsiteX16" fmla="*/ 2768127 w 2820821"/>
                  <a:gd name="connsiteY16" fmla="*/ 152137 h 2073648"/>
                  <a:gd name="connsiteX17" fmla="*/ 2757272 w 2820821"/>
                  <a:gd name="connsiteY17" fmla="*/ 694915 h 2073648"/>
                  <a:gd name="connsiteX18" fmla="*/ 2377346 w 2820821"/>
                  <a:gd name="connsiteY18" fmla="*/ 836037 h 2073648"/>
                  <a:gd name="connsiteX19" fmla="*/ 1769465 w 2820821"/>
                  <a:gd name="connsiteY19" fmla="*/ 1476515 h 2073648"/>
                  <a:gd name="connsiteX20" fmla="*/ 2377346 w 2820821"/>
                  <a:gd name="connsiteY20" fmla="*/ 1367960 h 2073648"/>
                  <a:gd name="connsiteX21" fmla="*/ 2648722 w 2820821"/>
                  <a:gd name="connsiteY21" fmla="*/ 1639349 h 2073648"/>
                  <a:gd name="connsiteX22" fmla="*/ 2496751 w 2820821"/>
                  <a:gd name="connsiteY22" fmla="*/ 2019293 h 2073648"/>
                  <a:gd name="connsiteX23" fmla="*/ 1650060 w 2820821"/>
                  <a:gd name="connsiteY23" fmla="*/ 1943305 h 2073648"/>
                  <a:gd name="connsiteX24" fmla="*/ 1400394 w 2820821"/>
                  <a:gd name="connsiteY24" fmla="*/ 2073571 h 2073648"/>
                  <a:gd name="connsiteX0" fmla="*/ 1400394 w 2820821"/>
                  <a:gd name="connsiteY0" fmla="*/ 2073637 h 2073714"/>
                  <a:gd name="connsiteX1" fmla="*/ 987903 w 2820821"/>
                  <a:gd name="connsiteY1" fmla="*/ 1954225 h 2073714"/>
                  <a:gd name="connsiteX2" fmla="*/ 260617 w 2820821"/>
                  <a:gd name="connsiteY2" fmla="*/ 2008504 h 2073714"/>
                  <a:gd name="connsiteX3" fmla="*/ 96 w 2820821"/>
                  <a:gd name="connsiteY3" fmla="*/ 1693693 h 2073714"/>
                  <a:gd name="connsiteX4" fmla="*/ 282327 w 2820821"/>
                  <a:gd name="connsiteY4" fmla="*/ 1411448 h 2073714"/>
                  <a:gd name="connsiteX5" fmla="*/ 727383 w 2820821"/>
                  <a:gd name="connsiteY5" fmla="*/ 1509148 h 2073714"/>
                  <a:gd name="connsiteX6" fmla="*/ 1129019 w 2820821"/>
                  <a:gd name="connsiteY6" fmla="*/ 1454870 h 2073714"/>
                  <a:gd name="connsiteX7" fmla="*/ 1215859 w 2820821"/>
                  <a:gd name="connsiteY7" fmla="*/ 1053215 h 2073714"/>
                  <a:gd name="connsiteX8" fmla="*/ 987903 w 2820821"/>
                  <a:gd name="connsiteY8" fmla="*/ 336748 h 2073714"/>
                  <a:gd name="connsiteX9" fmla="*/ 1356974 w 2820821"/>
                  <a:gd name="connsiteY9" fmla="*/ 225 h 2073714"/>
                  <a:gd name="connsiteX10" fmla="*/ 1660915 w 2820821"/>
                  <a:gd name="connsiteY10" fmla="*/ 380170 h 2073714"/>
                  <a:gd name="connsiteX11" fmla="*/ 1530654 w 2820821"/>
                  <a:gd name="connsiteY11" fmla="*/ 792681 h 2073714"/>
                  <a:gd name="connsiteX12" fmla="*/ 1465524 w 2820821"/>
                  <a:gd name="connsiteY12" fmla="*/ 1335459 h 2073714"/>
                  <a:gd name="connsiteX13" fmla="*/ 2160246 w 2820821"/>
                  <a:gd name="connsiteY13" fmla="*/ 608137 h 2073714"/>
                  <a:gd name="connsiteX14" fmla="*/ 2236231 w 2820821"/>
                  <a:gd name="connsiteY14" fmla="*/ 152203 h 2073714"/>
                  <a:gd name="connsiteX15" fmla="*/ 2768127 w 2820821"/>
                  <a:gd name="connsiteY15" fmla="*/ 152203 h 2073714"/>
                  <a:gd name="connsiteX16" fmla="*/ 2757272 w 2820821"/>
                  <a:gd name="connsiteY16" fmla="*/ 694981 h 2073714"/>
                  <a:gd name="connsiteX17" fmla="*/ 2377346 w 2820821"/>
                  <a:gd name="connsiteY17" fmla="*/ 836103 h 2073714"/>
                  <a:gd name="connsiteX18" fmla="*/ 1769465 w 2820821"/>
                  <a:gd name="connsiteY18" fmla="*/ 1476581 h 2073714"/>
                  <a:gd name="connsiteX19" fmla="*/ 2377346 w 2820821"/>
                  <a:gd name="connsiteY19" fmla="*/ 1368026 h 2073714"/>
                  <a:gd name="connsiteX20" fmla="*/ 2648722 w 2820821"/>
                  <a:gd name="connsiteY20" fmla="*/ 1639415 h 2073714"/>
                  <a:gd name="connsiteX21" fmla="*/ 2496751 w 2820821"/>
                  <a:gd name="connsiteY21" fmla="*/ 2019359 h 2073714"/>
                  <a:gd name="connsiteX22" fmla="*/ 1650060 w 2820821"/>
                  <a:gd name="connsiteY22" fmla="*/ 1943371 h 2073714"/>
                  <a:gd name="connsiteX23" fmla="*/ 1400394 w 2820821"/>
                  <a:gd name="connsiteY23" fmla="*/ 2073637 h 2073714"/>
                  <a:gd name="connsiteX0" fmla="*/ 1400394 w 2820821"/>
                  <a:gd name="connsiteY0" fmla="*/ 2073451 h 2073528"/>
                  <a:gd name="connsiteX1" fmla="*/ 987903 w 2820821"/>
                  <a:gd name="connsiteY1" fmla="*/ 1954039 h 2073528"/>
                  <a:gd name="connsiteX2" fmla="*/ 260617 w 2820821"/>
                  <a:gd name="connsiteY2" fmla="*/ 2008318 h 2073528"/>
                  <a:gd name="connsiteX3" fmla="*/ 96 w 2820821"/>
                  <a:gd name="connsiteY3" fmla="*/ 1693507 h 2073528"/>
                  <a:gd name="connsiteX4" fmla="*/ 282327 w 2820821"/>
                  <a:gd name="connsiteY4" fmla="*/ 1411262 h 2073528"/>
                  <a:gd name="connsiteX5" fmla="*/ 727383 w 2820821"/>
                  <a:gd name="connsiteY5" fmla="*/ 1508962 h 2073528"/>
                  <a:gd name="connsiteX6" fmla="*/ 1129019 w 2820821"/>
                  <a:gd name="connsiteY6" fmla="*/ 1454684 h 2073528"/>
                  <a:gd name="connsiteX7" fmla="*/ 1215859 w 2820821"/>
                  <a:gd name="connsiteY7" fmla="*/ 1053029 h 2073528"/>
                  <a:gd name="connsiteX8" fmla="*/ 987903 w 2820821"/>
                  <a:gd name="connsiteY8" fmla="*/ 401695 h 2073528"/>
                  <a:gd name="connsiteX9" fmla="*/ 1356974 w 2820821"/>
                  <a:gd name="connsiteY9" fmla="*/ 39 h 2073528"/>
                  <a:gd name="connsiteX10" fmla="*/ 1660915 w 2820821"/>
                  <a:gd name="connsiteY10" fmla="*/ 379984 h 2073528"/>
                  <a:gd name="connsiteX11" fmla="*/ 1530654 w 2820821"/>
                  <a:gd name="connsiteY11" fmla="*/ 792495 h 2073528"/>
                  <a:gd name="connsiteX12" fmla="*/ 1465524 w 2820821"/>
                  <a:gd name="connsiteY12" fmla="*/ 1335273 h 2073528"/>
                  <a:gd name="connsiteX13" fmla="*/ 2160246 w 2820821"/>
                  <a:gd name="connsiteY13" fmla="*/ 607951 h 2073528"/>
                  <a:gd name="connsiteX14" fmla="*/ 2236231 w 2820821"/>
                  <a:gd name="connsiteY14" fmla="*/ 152017 h 2073528"/>
                  <a:gd name="connsiteX15" fmla="*/ 2768127 w 2820821"/>
                  <a:gd name="connsiteY15" fmla="*/ 152017 h 2073528"/>
                  <a:gd name="connsiteX16" fmla="*/ 2757272 w 2820821"/>
                  <a:gd name="connsiteY16" fmla="*/ 694795 h 2073528"/>
                  <a:gd name="connsiteX17" fmla="*/ 2377346 w 2820821"/>
                  <a:gd name="connsiteY17" fmla="*/ 835917 h 2073528"/>
                  <a:gd name="connsiteX18" fmla="*/ 1769465 w 2820821"/>
                  <a:gd name="connsiteY18" fmla="*/ 1476395 h 2073528"/>
                  <a:gd name="connsiteX19" fmla="*/ 2377346 w 2820821"/>
                  <a:gd name="connsiteY19" fmla="*/ 1367840 h 2073528"/>
                  <a:gd name="connsiteX20" fmla="*/ 2648722 w 2820821"/>
                  <a:gd name="connsiteY20" fmla="*/ 1639229 h 2073528"/>
                  <a:gd name="connsiteX21" fmla="*/ 2496751 w 2820821"/>
                  <a:gd name="connsiteY21" fmla="*/ 2019173 h 2073528"/>
                  <a:gd name="connsiteX22" fmla="*/ 1650060 w 2820821"/>
                  <a:gd name="connsiteY22" fmla="*/ 1943185 h 2073528"/>
                  <a:gd name="connsiteX23" fmla="*/ 1400394 w 2820821"/>
                  <a:gd name="connsiteY23" fmla="*/ 2073451 h 2073528"/>
                  <a:gd name="connsiteX0" fmla="*/ 1400394 w 2820821"/>
                  <a:gd name="connsiteY0" fmla="*/ 1997475 h 1997552"/>
                  <a:gd name="connsiteX1" fmla="*/ 987903 w 2820821"/>
                  <a:gd name="connsiteY1" fmla="*/ 1878063 h 1997552"/>
                  <a:gd name="connsiteX2" fmla="*/ 260617 w 2820821"/>
                  <a:gd name="connsiteY2" fmla="*/ 1932342 h 1997552"/>
                  <a:gd name="connsiteX3" fmla="*/ 96 w 2820821"/>
                  <a:gd name="connsiteY3" fmla="*/ 1617531 h 1997552"/>
                  <a:gd name="connsiteX4" fmla="*/ 282327 w 2820821"/>
                  <a:gd name="connsiteY4" fmla="*/ 1335286 h 1997552"/>
                  <a:gd name="connsiteX5" fmla="*/ 727383 w 2820821"/>
                  <a:gd name="connsiteY5" fmla="*/ 1432986 h 1997552"/>
                  <a:gd name="connsiteX6" fmla="*/ 1129019 w 2820821"/>
                  <a:gd name="connsiteY6" fmla="*/ 1378708 h 1997552"/>
                  <a:gd name="connsiteX7" fmla="*/ 1215859 w 2820821"/>
                  <a:gd name="connsiteY7" fmla="*/ 977053 h 1997552"/>
                  <a:gd name="connsiteX8" fmla="*/ 987903 w 2820821"/>
                  <a:gd name="connsiteY8" fmla="*/ 325719 h 1997552"/>
                  <a:gd name="connsiteX9" fmla="*/ 1346119 w 2820821"/>
                  <a:gd name="connsiteY9" fmla="*/ 52 h 1997552"/>
                  <a:gd name="connsiteX10" fmla="*/ 1660915 w 2820821"/>
                  <a:gd name="connsiteY10" fmla="*/ 304008 h 1997552"/>
                  <a:gd name="connsiteX11" fmla="*/ 1530654 w 2820821"/>
                  <a:gd name="connsiteY11" fmla="*/ 716519 h 1997552"/>
                  <a:gd name="connsiteX12" fmla="*/ 1465524 w 2820821"/>
                  <a:gd name="connsiteY12" fmla="*/ 1259297 h 1997552"/>
                  <a:gd name="connsiteX13" fmla="*/ 2160246 w 2820821"/>
                  <a:gd name="connsiteY13" fmla="*/ 531975 h 1997552"/>
                  <a:gd name="connsiteX14" fmla="*/ 2236231 w 2820821"/>
                  <a:gd name="connsiteY14" fmla="*/ 76041 h 1997552"/>
                  <a:gd name="connsiteX15" fmla="*/ 2768127 w 2820821"/>
                  <a:gd name="connsiteY15" fmla="*/ 76041 h 1997552"/>
                  <a:gd name="connsiteX16" fmla="*/ 2757272 w 2820821"/>
                  <a:gd name="connsiteY16" fmla="*/ 618819 h 1997552"/>
                  <a:gd name="connsiteX17" fmla="*/ 2377346 w 2820821"/>
                  <a:gd name="connsiteY17" fmla="*/ 759941 h 1997552"/>
                  <a:gd name="connsiteX18" fmla="*/ 1769465 w 2820821"/>
                  <a:gd name="connsiteY18" fmla="*/ 1400419 h 1997552"/>
                  <a:gd name="connsiteX19" fmla="*/ 2377346 w 2820821"/>
                  <a:gd name="connsiteY19" fmla="*/ 1291864 h 1997552"/>
                  <a:gd name="connsiteX20" fmla="*/ 2648722 w 2820821"/>
                  <a:gd name="connsiteY20" fmla="*/ 1563253 h 1997552"/>
                  <a:gd name="connsiteX21" fmla="*/ 2496751 w 2820821"/>
                  <a:gd name="connsiteY21" fmla="*/ 1943197 h 1997552"/>
                  <a:gd name="connsiteX22" fmla="*/ 1650060 w 2820821"/>
                  <a:gd name="connsiteY22" fmla="*/ 1867209 h 1997552"/>
                  <a:gd name="connsiteX23" fmla="*/ 1400394 w 2820821"/>
                  <a:gd name="connsiteY23" fmla="*/ 1997475 h 1997552"/>
                  <a:gd name="connsiteX0" fmla="*/ 1400394 w 2820821"/>
                  <a:gd name="connsiteY0" fmla="*/ 1997646 h 1997723"/>
                  <a:gd name="connsiteX1" fmla="*/ 987903 w 2820821"/>
                  <a:gd name="connsiteY1" fmla="*/ 1878234 h 1997723"/>
                  <a:gd name="connsiteX2" fmla="*/ 260617 w 2820821"/>
                  <a:gd name="connsiteY2" fmla="*/ 1932513 h 1997723"/>
                  <a:gd name="connsiteX3" fmla="*/ 96 w 2820821"/>
                  <a:gd name="connsiteY3" fmla="*/ 1617702 h 1997723"/>
                  <a:gd name="connsiteX4" fmla="*/ 282327 w 2820821"/>
                  <a:gd name="connsiteY4" fmla="*/ 1335457 h 1997723"/>
                  <a:gd name="connsiteX5" fmla="*/ 727383 w 2820821"/>
                  <a:gd name="connsiteY5" fmla="*/ 1433157 h 1997723"/>
                  <a:gd name="connsiteX6" fmla="*/ 1129019 w 2820821"/>
                  <a:gd name="connsiteY6" fmla="*/ 1378879 h 1997723"/>
                  <a:gd name="connsiteX7" fmla="*/ 1215859 w 2820821"/>
                  <a:gd name="connsiteY7" fmla="*/ 977224 h 1997723"/>
                  <a:gd name="connsiteX8" fmla="*/ 987903 w 2820821"/>
                  <a:gd name="connsiteY8" fmla="*/ 325890 h 1997723"/>
                  <a:gd name="connsiteX9" fmla="*/ 1346119 w 2820821"/>
                  <a:gd name="connsiteY9" fmla="*/ 223 h 1997723"/>
                  <a:gd name="connsiteX10" fmla="*/ 1660915 w 2820821"/>
                  <a:gd name="connsiteY10" fmla="*/ 369312 h 1997723"/>
                  <a:gd name="connsiteX11" fmla="*/ 1530654 w 2820821"/>
                  <a:gd name="connsiteY11" fmla="*/ 716690 h 1997723"/>
                  <a:gd name="connsiteX12" fmla="*/ 1465524 w 2820821"/>
                  <a:gd name="connsiteY12" fmla="*/ 1259468 h 1997723"/>
                  <a:gd name="connsiteX13" fmla="*/ 2160246 w 2820821"/>
                  <a:gd name="connsiteY13" fmla="*/ 532146 h 1997723"/>
                  <a:gd name="connsiteX14" fmla="*/ 2236231 w 2820821"/>
                  <a:gd name="connsiteY14" fmla="*/ 76212 h 1997723"/>
                  <a:gd name="connsiteX15" fmla="*/ 2768127 w 2820821"/>
                  <a:gd name="connsiteY15" fmla="*/ 76212 h 1997723"/>
                  <a:gd name="connsiteX16" fmla="*/ 2757272 w 2820821"/>
                  <a:gd name="connsiteY16" fmla="*/ 618990 h 1997723"/>
                  <a:gd name="connsiteX17" fmla="*/ 2377346 w 2820821"/>
                  <a:gd name="connsiteY17" fmla="*/ 760112 h 1997723"/>
                  <a:gd name="connsiteX18" fmla="*/ 1769465 w 2820821"/>
                  <a:gd name="connsiteY18" fmla="*/ 1400590 h 1997723"/>
                  <a:gd name="connsiteX19" fmla="*/ 2377346 w 2820821"/>
                  <a:gd name="connsiteY19" fmla="*/ 1292035 h 1997723"/>
                  <a:gd name="connsiteX20" fmla="*/ 2648722 w 2820821"/>
                  <a:gd name="connsiteY20" fmla="*/ 1563424 h 1997723"/>
                  <a:gd name="connsiteX21" fmla="*/ 2496751 w 2820821"/>
                  <a:gd name="connsiteY21" fmla="*/ 1943368 h 1997723"/>
                  <a:gd name="connsiteX22" fmla="*/ 1650060 w 2820821"/>
                  <a:gd name="connsiteY22" fmla="*/ 1867380 h 1997723"/>
                  <a:gd name="connsiteX23" fmla="*/ 1400394 w 2820821"/>
                  <a:gd name="connsiteY23" fmla="*/ 1997646 h 1997723"/>
                  <a:gd name="connsiteX0" fmla="*/ 1400394 w 2820821"/>
                  <a:gd name="connsiteY0" fmla="*/ 1997481 h 1997558"/>
                  <a:gd name="connsiteX1" fmla="*/ 987903 w 2820821"/>
                  <a:gd name="connsiteY1" fmla="*/ 1878069 h 1997558"/>
                  <a:gd name="connsiteX2" fmla="*/ 260617 w 2820821"/>
                  <a:gd name="connsiteY2" fmla="*/ 1932348 h 1997558"/>
                  <a:gd name="connsiteX3" fmla="*/ 96 w 2820821"/>
                  <a:gd name="connsiteY3" fmla="*/ 1617537 h 1997558"/>
                  <a:gd name="connsiteX4" fmla="*/ 282327 w 2820821"/>
                  <a:gd name="connsiteY4" fmla="*/ 1335292 h 1997558"/>
                  <a:gd name="connsiteX5" fmla="*/ 727383 w 2820821"/>
                  <a:gd name="connsiteY5" fmla="*/ 1432992 h 1997558"/>
                  <a:gd name="connsiteX6" fmla="*/ 1129019 w 2820821"/>
                  <a:gd name="connsiteY6" fmla="*/ 1378714 h 1997558"/>
                  <a:gd name="connsiteX7" fmla="*/ 1215859 w 2820821"/>
                  <a:gd name="connsiteY7" fmla="*/ 977059 h 1997558"/>
                  <a:gd name="connsiteX8" fmla="*/ 987903 w 2820821"/>
                  <a:gd name="connsiteY8" fmla="*/ 325725 h 1997558"/>
                  <a:gd name="connsiteX9" fmla="*/ 1346119 w 2820821"/>
                  <a:gd name="connsiteY9" fmla="*/ 58 h 1997558"/>
                  <a:gd name="connsiteX10" fmla="*/ 1628350 w 2820821"/>
                  <a:gd name="connsiteY10" fmla="*/ 347436 h 1997558"/>
                  <a:gd name="connsiteX11" fmla="*/ 1530654 w 2820821"/>
                  <a:gd name="connsiteY11" fmla="*/ 716525 h 1997558"/>
                  <a:gd name="connsiteX12" fmla="*/ 1465524 w 2820821"/>
                  <a:gd name="connsiteY12" fmla="*/ 1259303 h 1997558"/>
                  <a:gd name="connsiteX13" fmla="*/ 2160246 w 2820821"/>
                  <a:gd name="connsiteY13" fmla="*/ 531981 h 1997558"/>
                  <a:gd name="connsiteX14" fmla="*/ 2236231 w 2820821"/>
                  <a:gd name="connsiteY14" fmla="*/ 76047 h 1997558"/>
                  <a:gd name="connsiteX15" fmla="*/ 2768127 w 2820821"/>
                  <a:gd name="connsiteY15" fmla="*/ 76047 h 1997558"/>
                  <a:gd name="connsiteX16" fmla="*/ 2757272 w 2820821"/>
                  <a:gd name="connsiteY16" fmla="*/ 618825 h 1997558"/>
                  <a:gd name="connsiteX17" fmla="*/ 2377346 w 2820821"/>
                  <a:gd name="connsiteY17" fmla="*/ 759947 h 1997558"/>
                  <a:gd name="connsiteX18" fmla="*/ 1769465 w 2820821"/>
                  <a:gd name="connsiteY18" fmla="*/ 1400425 h 1997558"/>
                  <a:gd name="connsiteX19" fmla="*/ 2377346 w 2820821"/>
                  <a:gd name="connsiteY19" fmla="*/ 1291870 h 1997558"/>
                  <a:gd name="connsiteX20" fmla="*/ 2648722 w 2820821"/>
                  <a:gd name="connsiteY20" fmla="*/ 1563259 h 1997558"/>
                  <a:gd name="connsiteX21" fmla="*/ 2496751 w 2820821"/>
                  <a:gd name="connsiteY21" fmla="*/ 1943203 h 1997558"/>
                  <a:gd name="connsiteX22" fmla="*/ 1650060 w 2820821"/>
                  <a:gd name="connsiteY22" fmla="*/ 1867215 h 1997558"/>
                  <a:gd name="connsiteX23" fmla="*/ 1400394 w 2820821"/>
                  <a:gd name="connsiteY23" fmla="*/ 1997481 h 1997558"/>
                  <a:gd name="connsiteX0" fmla="*/ 1400394 w 2820821"/>
                  <a:gd name="connsiteY0" fmla="*/ 1997481 h 1997558"/>
                  <a:gd name="connsiteX1" fmla="*/ 987903 w 2820821"/>
                  <a:gd name="connsiteY1" fmla="*/ 1878069 h 1997558"/>
                  <a:gd name="connsiteX2" fmla="*/ 260617 w 2820821"/>
                  <a:gd name="connsiteY2" fmla="*/ 1932348 h 1997558"/>
                  <a:gd name="connsiteX3" fmla="*/ 96 w 2820821"/>
                  <a:gd name="connsiteY3" fmla="*/ 1617537 h 1997558"/>
                  <a:gd name="connsiteX4" fmla="*/ 282327 w 2820821"/>
                  <a:gd name="connsiteY4" fmla="*/ 1335292 h 1997558"/>
                  <a:gd name="connsiteX5" fmla="*/ 727383 w 2820821"/>
                  <a:gd name="connsiteY5" fmla="*/ 1432992 h 1997558"/>
                  <a:gd name="connsiteX6" fmla="*/ 1129019 w 2820821"/>
                  <a:gd name="connsiteY6" fmla="*/ 1378714 h 1997558"/>
                  <a:gd name="connsiteX7" fmla="*/ 1215859 w 2820821"/>
                  <a:gd name="connsiteY7" fmla="*/ 977059 h 1997558"/>
                  <a:gd name="connsiteX8" fmla="*/ 987903 w 2820821"/>
                  <a:gd name="connsiteY8" fmla="*/ 325725 h 1997558"/>
                  <a:gd name="connsiteX9" fmla="*/ 1346119 w 2820821"/>
                  <a:gd name="connsiteY9" fmla="*/ 58 h 1997558"/>
                  <a:gd name="connsiteX10" fmla="*/ 1628350 w 2820821"/>
                  <a:gd name="connsiteY10" fmla="*/ 347436 h 1997558"/>
                  <a:gd name="connsiteX11" fmla="*/ 1465524 w 2820821"/>
                  <a:gd name="connsiteY11" fmla="*/ 1259303 h 1997558"/>
                  <a:gd name="connsiteX12" fmla="*/ 2160246 w 2820821"/>
                  <a:gd name="connsiteY12" fmla="*/ 531981 h 1997558"/>
                  <a:gd name="connsiteX13" fmla="*/ 2236231 w 2820821"/>
                  <a:gd name="connsiteY13" fmla="*/ 76047 h 1997558"/>
                  <a:gd name="connsiteX14" fmla="*/ 2768127 w 2820821"/>
                  <a:gd name="connsiteY14" fmla="*/ 76047 h 1997558"/>
                  <a:gd name="connsiteX15" fmla="*/ 2757272 w 2820821"/>
                  <a:gd name="connsiteY15" fmla="*/ 618825 h 1997558"/>
                  <a:gd name="connsiteX16" fmla="*/ 2377346 w 2820821"/>
                  <a:gd name="connsiteY16" fmla="*/ 759947 h 1997558"/>
                  <a:gd name="connsiteX17" fmla="*/ 1769465 w 2820821"/>
                  <a:gd name="connsiteY17" fmla="*/ 1400425 h 1997558"/>
                  <a:gd name="connsiteX18" fmla="*/ 2377346 w 2820821"/>
                  <a:gd name="connsiteY18" fmla="*/ 1291870 h 1997558"/>
                  <a:gd name="connsiteX19" fmla="*/ 2648722 w 2820821"/>
                  <a:gd name="connsiteY19" fmla="*/ 1563259 h 1997558"/>
                  <a:gd name="connsiteX20" fmla="*/ 2496751 w 2820821"/>
                  <a:gd name="connsiteY20" fmla="*/ 1943203 h 1997558"/>
                  <a:gd name="connsiteX21" fmla="*/ 1650060 w 2820821"/>
                  <a:gd name="connsiteY21" fmla="*/ 1867215 h 1997558"/>
                  <a:gd name="connsiteX22" fmla="*/ 1400394 w 2820821"/>
                  <a:gd name="connsiteY22" fmla="*/ 1997481 h 1997558"/>
                  <a:gd name="connsiteX0" fmla="*/ 1400394 w 2820821"/>
                  <a:gd name="connsiteY0" fmla="*/ 1997481 h 1997558"/>
                  <a:gd name="connsiteX1" fmla="*/ 987903 w 2820821"/>
                  <a:gd name="connsiteY1" fmla="*/ 1878069 h 1997558"/>
                  <a:gd name="connsiteX2" fmla="*/ 260617 w 2820821"/>
                  <a:gd name="connsiteY2" fmla="*/ 1932348 h 1997558"/>
                  <a:gd name="connsiteX3" fmla="*/ 96 w 2820821"/>
                  <a:gd name="connsiteY3" fmla="*/ 1617537 h 1997558"/>
                  <a:gd name="connsiteX4" fmla="*/ 282327 w 2820821"/>
                  <a:gd name="connsiteY4" fmla="*/ 1335292 h 1997558"/>
                  <a:gd name="connsiteX5" fmla="*/ 727383 w 2820821"/>
                  <a:gd name="connsiteY5" fmla="*/ 1432992 h 1997558"/>
                  <a:gd name="connsiteX6" fmla="*/ 1129019 w 2820821"/>
                  <a:gd name="connsiteY6" fmla="*/ 1378714 h 1997558"/>
                  <a:gd name="connsiteX7" fmla="*/ 1215859 w 2820821"/>
                  <a:gd name="connsiteY7" fmla="*/ 977059 h 1997558"/>
                  <a:gd name="connsiteX8" fmla="*/ 987903 w 2820821"/>
                  <a:gd name="connsiteY8" fmla="*/ 325725 h 1997558"/>
                  <a:gd name="connsiteX9" fmla="*/ 1346119 w 2820821"/>
                  <a:gd name="connsiteY9" fmla="*/ 58 h 1997558"/>
                  <a:gd name="connsiteX10" fmla="*/ 1628350 w 2820821"/>
                  <a:gd name="connsiteY10" fmla="*/ 347436 h 1997558"/>
                  <a:gd name="connsiteX11" fmla="*/ 1465524 w 2820821"/>
                  <a:gd name="connsiteY11" fmla="*/ 1259303 h 1997558"/>
                  <a:gd name="connsiteX12" fmla="*/ 2008275 w 2820821"/>
                  <a:gd name="connsiteY12" fmla="*/ 662247 h 1997558"/>
                  <a:gd name="connsiteX13" fmla="*/ 2236231 w 2820821"/>
                  <a:gd name="connsiteY13" fmla="*/ 76047 h 1997558"/>
                  <a:gd name="connsiteX14" fmla="*/ 2768127 w 2820821"/>
                  <a:gd name="connsiteY14" fmla="*/ 76047 h 1997558"/>
                  <a:gd name="connsiteX15" fmla="*/ 2757272 w 2820821"/>
                  <a:gd name="connsiteY15" fmla="*/ 618825 h 1997558"/>
                  <a:gd name="connsiteX16" fmla="*/ 2377346 w 2820821"/>
                  <a:gd name="connsiteY16" fmla="*/ 759947 h 1997558"/>
                  <a:gd name="connsiteX17" fmla="*/ 1769465 w 2820821"/>
                  <a:gd name="connsiteY17" fmla="*/ 1400425 h 1997558"/>
                  <a:gd name="connsiteX18" fmla="*/ 2377346 w 2820821"/>
                  <a:gd name="connsiteY18" fmla="*/ 1291870 h 1997558"/>
                  <a:gd name="connsiteX19" fmla="*/ 2648722 w 2820821"/>
                  <a:gd name="connsiteY19" fmla="*/ 1563259 h 1997558"/>
                  <a:gd name="connsiteX20" fmla="*/ 2496751 w 2820821"/>
                  <a:gd name="connsiteY20" fmla="*/ 1943203 h 1997558"/>
                  <a:gd name="connsiteX21" fmla="*/ 1650060 w 2820821"/>
                  <a:gd name="connsiteY21" fmla="*/ 1867215 h 1997558"/>
                  <a:gd name="connsiteX22" fmla="*/ 1400394 w 2820821"/>
                  <a:gd name="connsiteY22" fmla="*/ 1997481 h 1997558"/>
                  <a:gd name="connsiteX0" fmla="*/ 1400394 w 2825584"/>
                  <a:gd name="connsiteY0" fmla="*/ 1997481 h 1997558"/>
                  <a:gd name="connsiteX1" fmla="*/ 987903 w 2825584"/>
                  <a:gd name="connsiteY1" fmla="*/ 1878069 h 1997558"/>
                  <a:gd name="connsiteX2" fmla="*/ 260617 w 2825584"/>
                  <a:gd name="connsiteY2" fmla="*/ 1932348 h 1997558"/>
                  <a:gd name="connsiteX3" fmla="*/ 96 w 2825584"/>
                  <a:gd name="connsiteY3" fmla="*/ 1617537 h 1997558"/>
                  <a:gd name="connsiteX4" fmla="*/ 282327 w 2825584"/>
                  <a:gd name="connsiteY4" fmla="*/ 1335292 h 1997558"/>
                  <a:gd name="connsiteX5" fmla="*/ 727383 w 2825584"/>
                  <a:gd name="connsiteY5" fmla="*/ 1432992 h 1997558"/>
                  <a:gd name="connsiteX6" fmla="*/ 1129019 w 2825584"/>
                  <a:gd name="connsiteY6" fmla="*/ 1378714 h 1997558"/>
                  <a:gd name="connsiteX7" fmla="*/ 1215859 w 2825584"/>
                  <a:gd name="connsiteY7" fmla="*/ 977059 h 1997558"/>
                  <a:gd name="connsiteX8" fmla="*/ 987903 w 2825584"/>
                  <a:gd name="connsiteY8" fmla="*/ 325725 h 1997558"/>
                  <a:gd name="connsiteX9" fmla="*/ 1346119 w 2825584"/>
                  <a:gd name="connsiteY9" fmla="*/ 58 h 1997558"/>
                  <a:gd name="connsiteX10" fmla="*/ 1628350 w 2825584"/>
                  <a:gd name="connsiteY10" fmla="*/ 347436 h 1997558"/>
                  <a:gd name="connsiteX11" fmla="*/ 1465524 w 2825584"/>
                  <a:gd name="connsiteY11" fmla="*/ 1259303 h 1997558"/>
                  <a:gd name="connsiteX12" fmla="*/ 2008275 w 2825584"/>
                  <a:gd name="connsiteY12" fmla="*/ 662247 h 1997558"/>
                  <a:gd name="connsiteX13" fmla="*/ 2236231 w 2825584"/>
                  <a:gd name="connsiteY13" fmla="*/ 76047 h 1997558"/>
                  <a:gd name="connsiteX14" fmla="*/ 2768127 w 2825584"/>
                  <a:gd name="connsiteY14" fmla="*/ 76047 h 1997558"/>
                  <a:gd name="connsiteX15" fmla="*/ 2757272 w 2825584"/>
                  <a:gd name="connsiteY15" fmla="*/ 618825 h 1997558"/>
                  <a:gd name="connsiteX16" fmla="*/ 2290506 w 2825584"/>
                  <a:gd name="connsiteY16" fmla="*/ 879359 h 1997558"/>
                  <a:gd name="connsiteX17" fmla="*/ 1769465 w 2825584"/>
                  <a:gd name="connsiteY17" fmla="*/ 1400425 h 1997558"/>
                  <a:gd name="connsiteX18" fmla="*/ 2377346 w 2825584"/>
                  <a:gd name="connsiteY18" fmla="*/ 1291870 h 1997558"/>
                  <a:gd name="connsiteX19" fmla="*/ 2648722 w 2825584"/>
                  <a:gd name="connsiteY19" fmla="*/ 1563259 h 1997558"/>
                  <a:gd name="connsiteX20" fmla="*/ 2496751 w 2825584"/>
                  <a:gd name="connsiteY20" fmla="*/ 1943203 h 1997558"/>
                  <a:gd name="connsiteX21" fmla="*/ 1650060 w 2825584"/>
                  <a:gd name="connsiteY21" fmla="*/ 1867215 h 1997558"/>
                  <a:gd name="connsiteX22" fmla="*/ 1400394 w 2825584"/>
                  <a:gd name="connsiteY22" fmla="*/ 1997481 h 1997558"/>
                  <a:gd name="connsiteX0" fmla="*/ 1400394 w 2802192"/>
                  <a:gd name="connsiteY0" fmla="*/ 1997481 h 1997558"/>
                  <a:gd name="connsiteX1" fmla="*/ 987903 w 2802192"/>
                  <a:gd name="connsiteY1" fmla="*/ 1878069 h 1997558"/>
                  <a:gd name="connsiteX2" fmla="*/ 260617 w 2802192"/>
                  <a:gd name="connsiteY2" fmla="*/ 1932348 h 1997558"/>
                  <a:gd name="connsiteX3" fmla="*/ 96 w 2802192"/>
                  <a:gd name="connsiteY3" fmla="*/ 1617537 h 1997558"/>
                  <a:gd name="connsiteX4" fmla="*/ 282327 w 2802192"/>
                  <a:gd name="connsiteY4" fmla="*/ 1335292 h 1997558"/>
                  <a:gd name="connsiteX5" fmla="*/ 727383 w 2802192"/>
                  <a:gd name="connsiteY5" fmla="*/ 1432992 h 1997558"/>
                  <a:gd name="connsiteX6" fmla="*/ 1129019 w 2802192"/>
                  <a:gd name="connsiteY6" fmla="*/ 1378714 h 1997558"/>
                  <a:gd name="connsiteX7" fmla="*/ 1215859 w 2802192"/>
                  <a:gd name="connsiteY7" fmla="*/ 977059 h 1997558"/>
                  <a:gd name="connsiteX8" fmla="*/ 987903 w 2802192"/>
                  <a:gd name="connsiteY8" fmla="*/ 325725 h 1997558"/>
                  <a:gd name="connsiteX9" fmla="*/ 1346119 w 2802192"/>
                  <a:gd name="connsiteY9" fmla="*/ 58 h 1997558"/>
                  <a:gd name="connsiteX10" fmla="*/ 1628350 w 2802192"/>
                  <a:gd name="connsiteY10" fmla="*/ 347436 h 1997558"/>
                  <a:gd name="connsiteX11" fmla="*/ 1465524 w 2802192"/>
                  <a:gd name="connsiteY11" fmla="*/ 1259303 h 1997558"/>
                  <a:gd name="connsiteX12" fmla="*/ 2008275 w 2802192"/>
                  <a:gd name="connsiteY12" fmla="*/ 662247 h 1997558"/>
                  <a:gd name="connsiteX13" fmla="*/ 2236231 w 2802192"/>
                  <a:gd name="connsiteY13" fmla="*/ 76047 h 1997558"/>
                  <a:gd name="connsiteX14" fmla="*/ 2724707 w 2802192"/>
                  <a:gd name="connsiteY14" fmla="*/ 130325 h 1997558"/>
                  <a:gd name="connsiteX15" fmla="*/ 2757272 w 2802192"/>
                  <a:gd name="connsiteY15" fmla="*/ 618825 h 1997558"/>
                  <a:gd name="connsiteX16" fmla="*/ 2290506 w 2802192"/>
                  <a:gd name="connsiteY16" fmla="*/ 879359 h 1997558"/>
                  <a:gd name="connsiteX17" fmla="*/ 1769465 w 2802192"/>
                  <a:gd name="connsiteY17" fmla="*/ 1400425 h 1997558"/>
                  <a:gd name="connsiteX18" fmla="*/ 2377346 w 2802192"/>
                  <a:gd name="connsiteY18" fmla="*/ 1291870 h 1997558"/>
                  <a:gd name="connsiteX19" fmla="*/ 2648722 w 2802192"/>
                  <a:gd name="connsiteY19" fmla="*/ 1563259 h 1997558"/>
                  <a:gd name="connsiteX20" fmla="*/ 2496751 w 2802192"/>
                  <a:gd name="connsiteY20" fmla="*/ 1943203 h 1997558"/>
                  <a:gd name="connsiteX21" fmla="*/ 1650060 w 2802192"/>
                  <a:gd name="connsiteY21" fmla="*/ 1867215 h 1997558"/>
                  <a:gd name="connsiteX22" fmla="*/ 1400394 w 2802192"/>
                  <a:gd name="connsiteY22" fmla="*/ 1997481 h 1997558"/>
                  <a:gd name="connsiteX0" fmla="*/ 1400394 w 2782424"/>
                  <a:gd name="connsiteY0" fmla="*/ 1997481 h 1997558"/>
                  <a:gd name="connsiteX1" fmla="*/ 987903 w 2782424"/>
                  <a:gd name="connsiteY1" fmla="*/ 1878069 h 1997558"/>
                  <a:gd name="connsiteX2" fmla="*/ 260617 w 2782424"/>
                  <a:gd name="connsiteY2" fmla="*/ 1932348 h 1997558"/>
                  <a:gd name="connsiteX3" fmla="*/ 96 w 2782424"/>
                  <a:gd name="connsiteY3" fmla="*/ 1617537 h 1997558"/>
                  <a:gd name="connsiteX4" fmla="*/ 282327 w 2782424"/>
                  <a:gd name="connsiteY4" fmla="*/ 1335292 h 1997558"/>
                  <a:gd name="connsiteX5" fmla="*/ 727383 w 2782424"/>
                  <a:gd name="connsiteY5" fmla="*/ 1432992 h 1997558"/>
                  <a:gd name="connsiteX6" fmla="*/ 1129019 w 2782424"/>
                  <a:gd name="connsiteY6" fmla="*/ 1378714 h 1997558"/>
                  <a:gd name="connsiteX7" fmla="*/ 1215859 w 2782424"/>
                  <a:gd name="connsiteY7" fmla="*/ 977059 h 1997558"/>
                  <a:gd name="connsiteX8" fmla="*/ 987903 w 2782424"/>
                  <a:gd name="connsiteY8" fmla="*/ 325725 h 1997558"/>
                  <a:gd name="connsiteX9" fmla="*/ 1346119 w 2782424"/>
                  <a:gd name="connsiteY9" fmla="*/ 58 h 1997558"/>
                  <a:gd name="connsiteX10" fmla="*/ 1628350 w 2782424"/>
                  <a:gd name="connsiteY10" fmla="*/ 347436 h 1997558"/>
                  <a:gd name="connsiteX11" fmla="*/ 1465524 w 2782424"/>
                  <a:gd name="connsiteY11" fmla="*/ 1259303 h 1997558"/>
                  <a:gd name="connsiteX12" fmla="*/ 2008275 w 2782424"/>
                  <a:gd name="connsiteY12" fmla="*/ 662247 h 1997558"/>
                  <a:gd name="connsiteX13" fmla="*/ 2236231 w 2782424"/>
                  <a:gd name="connsiteY13" fmla="*/ 76047 h 1997558"/>
                  <a:gd name="connsiteX14" fmla="*/ 2724707 w 2782424"/>
                  <a:gd name="connsiteY14" fmla="*/ 130325 h 1997558"/>
                  <a:gd name="connsiteX15" fmla="*/ 2724707 w 2782424"/>
                  <a:gd name="connsiteY15" fmla="*/ 575403 h 1997558"/>
                  <a:gd name="connsiteX16" fmla="*/ 2290506 w 2782424"/>
                  <a:gd name="connsiteY16" fmla="*/ 879359 h 1997558"/>
                  <a:gd name="connsiteX17" fmla="*/ 1769465 w 2782424"/>
                  <a:gd name="connsiteY17" fmla="*/ 1400425 h 1997558"/>
                  <a:gd name="connsiteX18" fmla="*/ 2377346 w 2782424"/>
                  <a:gd name="connsiteY18" fmla="*/ 1291870 h 1997558"/>
                  <a:gd name="connsiteX19" fmla="*/ 2648722 w 2782424"/>
                  <a:gd name="connsiteY19" fmla="*/ 1563259 h 1997558"/>
                  <a:gd name="connsiteX20" fmla="*/ 2496751 w 2782424"/>
                  <a:gd name="connsiteY20" fmla="*/ 1943203 h 1997558"/>
                  <a:gd name="connsiteX21" fmla="*/ 1650060 w 2782424"/>
                  <a:gd name="connsiteY21" fmla="*/ 1867215 h 1997558"/>
                  <a:gd name="connsiteX22" fmla="*/ 1400394 w 2782424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77346 w 2778306"/>
                  <a:gd name="connsiteY18" fmla="*/ 1291870 h 1997558"/>
                  <a:gd name="connsiteX19" fmla="*/ 2648722 w 2778306"/>
                  <a:gd name="connsiteY19" fmla="*/ 1563259 h 1997558"/>
                  <a:gd name="connsiteX20" fmla="*/ 2496751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77346 w 2778306"/>
                  <a:gd name="connsiteY18" fmla="*/ 1291870 h 1997558"/>
                  <a:gd name="connsiteX19" fmla="*/ 2648722 w 2778306"/>
                  <a:gd name="connsiteY19" fmla="*/ 1563259 h 1997558"/>
                  <a:gd name="connsiteX20" fmla="*/ 2355636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44781 w 2778306"/>
                  <a:gd name="connsiteY18" fmla="*/ 1346148 h 1997558"/>
                  <a:gd name="connsiteX19" fmla="*/ 2648722 w 2778306"/>
                  <a:gd name="connsiteY19" fmla="*/ 1563259 h 1997558"/>
                  <a:gd name="connsiteX20" fmla="*/ 2355636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44781 w 2778306"/>
                  <a:gd name="connsiteY18" fmla="*/ 1346148 h 1997558"/>
                  <a:gd name="connsiteX19" fmla="*/ 2594447 w 2778306"/>
                  <a:gd name="connsiteY19" fmla="*/ 1639248 h 1997558"/>
                  <a:gd name="connsiteX20" fmla="*/ 2355636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46"/>
                  <a:gd name="connsiteX1" fmla="*/ 987903 w 2778306"/>
                  <a:gd name="connsiteY1" fmla="*/ 1878069 h 1997546"/>
                  <a:gd name="connsiteX2" fmla="*/ 260617 w 2778306"/>
                  <a:gd name="connsiteY2" fmla="*/ 1932348 h 1997546"/>
                  <a:gd name="connsiteX3" fmla="*/ 96 w 2778306"/>
                  <a:gd name="connsiteY3" fmla="*/ 1617537 h 1997546"/>
                  <a:gd name="connsiteX4" fmla="*/ 282327 w 2778306"/>
                  <a:gd name="connsiteY4" fmla="*/ 1335292 h 1997546"/>
                  <a:gd name="connsiteX5" fmla="*/ 727383 w 2778306"/>
                  <a:gd name="connsiteY5" fmla="*/ 1432992 h 1997546"/>
                  <a:gd name="connsiteX6" fmla="*/ 1129019 w 2778306"/>
                  <a:gd name="connsiteY6" fmla="*/ 1378714 h 1997546"/>
                  <a:gd name="connsiteX7" fmla="*/ 1215859 w 2778306"/>
                  <a:gd name="connsiteY7" fmla="*/ 977059 h 1997546"/>
                  <a:gd name="connsiteX8" fmla="*/ 987903 w 2778306"/>
                  <a:gd name="connsiteY8" fmla="*/ 325725 h 1997546"/>
                  <a:gd name="connsiteX9" fmla="*/ 1346119 w 2778306"/>
                  <a:gd name="connsiteY9" fmla="*/ 58 h 1997546"/>
                  <a:gd name="connsiteX10" fmla="*/ 1628350 w 2778306"/>
                  <a:gd name="connsiteY10" fmla="*/ 347436 h 1997546"/>
                  <a:gd name="connsiteX11" fmla="*/ 1465524 w 2778306"/>
                  <a:gd name="connsiteY11" fmla="*/ 1259303 h 1997546"/>
                  <a:gd name="connsiteX12" fmla="*/ 2008275 w 2778306"/>
                  <a:gd name="connsiteY12" fmla="*/ 662247 h 1997546"/>
                  <a:gd name="connsiteX13" fmla="*/ 2301361 w 2778306"/>
                  <a:gd name="connsiteY13" fmla="*/ 152036 h 1997546"/>
                  <a:gd name="connsiteX14" fmla="*/ 2724707 w 2778306"/>
                  <a:gd name="connsiteY14" fmla="*/ 130325 h 1997546"/>
                  <a:gd name="connsiteX15" fmla="*/ 2724707 w 2778306"/>
                  <a:gd name="connsiteY15" fmla="*/ 575403 h 1997546"/>
                  <a:gd name="connsiteX16" fmla="*/ 2290506 w 2778306"/>
                  <a:gd name="connsiteY16" fmla="*/ 879359 h 1997546"/>
                  <a:gd name="connsiteX17" fmla="*/ 1769465 w 2778306"/>
                  <a:gd name="connsiteY17" fmla="*/ 1400425 h 1997546"/>
                  <a:gd name="connsiteX18" fmla="*/ 2344781 w 2778306"/>
                  <a:gd name="connsiteY18" fmla="*/ 1346148 h 1997546"/>
                  <a:gd name="connsiteX19" fmla="*/ 2594447 w 2778306"/>
                  <a:gd name="connsiteY19" fmla="*/ 1639248 h 1997546"/>
                  <a:gd name="connsiteX20" fmla="*/ 2355636 w 2778306"/>
                  <a:gd name="connsiteY20" fmla="*/ 1943203 h 1997546"/>
                  <a:gd name="connsiteX21" fmla="*/ 1758610 w 2778306"/>
                  <a:gd name="connsiteY21" fmla="*/ 1845504 h 1997546"/>
                  <a:gd name="connsiteX22" fmla="*/ 1400394 w 2778306"/>
                  <a:gd name="connsiteY22" fmla="*/ 1997481 h 1997546"/>
                  <a:gd name="connsiteX0" fmla="*/ 1400389 w 2778301"/>
                  <a:gd name="connsiteY0" fmla="*/ 1997481 h 1997546"/>
                  <a:gd name="connsiteX1" fmla="*/ 955333 w 2778301"/>
                  <a:gd name="connsiteY1" fmla="*/ 1845502 h 1997546"/>
                  <a:gd name="connsiteX2" fmla="*/ 260612 w 2778301"/>
                  <a:gd name="connsiteY2" fmla="*/ 1932348 h 1997546"/>
                  <a:gd name="connsiteX3" fmla="*/ 91 w 2778301"/>
                  <a:gd name="connsiteY3" fmla="*/ 1617537 h 1997546"/>
                  <a:gd name="connsiteX4" fmla="*/ 282322 w 2778301"/>
                  <a:gd name="connsiteY4" fmla="*/ 1335292 h 1997546"/>
                  <a:gd name="connsiteX5" fmla="*/ 727378 w 2778301"/>
                  <a:gd name="connsiteY5" fmla="*/ 1432992 h 1997546"/>
                  <a:gd name="connsiteX6" fmla="*/ 1129014 w 2778301"/>
                  <a:gd name="connsiteY6" fmla="*/ 1378714 h 1997546"/>
                  <a:gd name="connsiteX7" fmla="*/ 1215854 w 2778301"/>
                  <a:gd name="connsiteY7" fmla="*/ 977059 h 1997546"/>
                  <a:gd name="connsiteX8" fmla="*/ 987898 w 2778301"/>
                  <a:gd name="connsiteY8" fmla="*/ 325725 h 1997546"/>
                  <a:gd name="connsiteX9" fmla="*/ 1346114 w 2778301"/>
                  <a:gd name="connsiteY9" fmla="*/ 58 h 1997546"/>
                  <a:gd name="connsiteX10" fmla="*/ 1628345 w 2778301"/>
                  <a:gd name="connsiteY10" fmla="*/ 347436 h 1997546"/>
                  <a:gd name="connsiteX11" fmla="*/ 1465519 w 2778301"/>
                  <a:gd name="connsiteY11" fmla="*/ 1259303 h 1997546"/>
                  <a:gd name="connsiteX12" fmla="*/ 2008270 w 2778301"/>
                  <a:gd name="connsiteY12" fmla="*/ 662247 h 1997546"/>
                  <a:gd name="connsiteX13" fmla="*/ 2301356 w 2778301"/>
                  <a:gd name="connsiteY13" fmla="*/ 152036 h 1997546"/>
                  <a:gd name="connsiteX14" fmla="*/ 2724702 w 2778301"/>
                  <a:gd name="connsiteY14" fmla="*/ 130325 h 1997546"/>
                  <a:gd name="connsiteX15" fmla="*/ 2724702 w 2778301"/>
                  <a:gd name="connsiteY15" fmla="*/ 575403 h 1997546"/>
                  <a:gd name="connsiteX16" fmla="*/ 2290501 w 2778301"/>
                  <a:gd name="connsiteY16" fmla="*/ 879359 h 1997546"/>
                  <a:gd name="connsiteX17" fmla="*/ 1769460 w 2778301"/>
                  <a:gd name="connsiteY17" fmla="*/ 1400425 h 1997546"/>
                  <a:gd name="connsiteX18" fmla="*/ 2344776 w 2778301"/>
                  <a:gd name="connsiteY18" fmla="*/ 1346148 h 1997546"/>
                  <a:gd name="connsiteX19" fmla="*/ 2594442 w 2778301"/>
                  <a:gd name="connsiteY19" fmla="*/ 1639248 h 1997546"/>
                  <a:gd name="connsiteX20" fmla="*/ 2355631 w 2778301"/>
                  <a:gd name="connsiteY20" fmla="*/ 1943203 h 1997546"/>
                  <a:gd name="connsiteX21" fmla="*/ 1758605 w 2778301"/>
                  <a:gd name="connsiteY21" fmla="*/ 1845504 h 1997546"/>
                  <a:gd name="connsiteX22" fmla="*/ 1400389 w 2778301"/>
                  <a:gd name="connsiteY22" fmla="*/ 1997481 h 1997546"/>
                  <a:gd name="connsiteX0" fmla="*/ 1346114 w 2778301"/>
                  <a:gd name="connsiteY0" fmla="*/ 1997481 h 1997546"/>
                  <a:gd name="connsiteX1" fmla="*/ 955333 w 2778301"/>
                  <a:gd name="connsiteY1" fmla="*/ 1845502 h 1997546"/>
                  <a:gd name="connsiteX2" fmla="*/ 260612 w 2778301"/>
                  <a:gd name="connsiteY2" fmla="*/ 1932348 h 1997546"/>
                  <a:gd name="connsiteX3" fmla="*/ 91 w 2778301"/>
                  <a:gd name="connsiteY3" fmla="*/ 1617537 h 1997546"/>
                  <a:gd name="connsiteX4" fmla="*/ 282322 w 2778301"/>
                  <a:gd name="connsiteY4" fmla="*/ 1335292 h 1997546"/>
                  <a:gd name="connsiteX5" fmla="*/ 727378 w 2778301"/>
                  <a:gd name="connsiteY5" fmla="*/ 1432992 h 1997546"/>
                  <a:gd name="connsiteX6" fmla="*/ 1129014 w 2778301"/>
                  <a:gd name="connsiteY6" fmla="*/ 1378714 h 1997546"/>
                  <a:gd name="connsiteX7" fmla="*/ 1215854 w 2778301"/>
                  <a:gd name="connsiteY7" fmla="*/ 977059 h 1997546"/>
                  <a:gd name="connsiteX8" fmla="*/ 987898 w 2778301"/>
                  <a:gd name="connsiteY8" fmla="*/ 325725 h 1997546"/>
                  <a:gd name="connsiteX9" fmla="*/ 1346114 w 2778301"/>
                  <a:gd name="connsiteY9" fmla="*/ 58 h 1997546"/>
                  <a:gd name="connsiteX10" fmla="*/ 1628345 w 2778301"/>
                  <a:gd name="connsiteY10" fmla="*/ 347436 h 1997546"/>
                  <a:gd name="connsiteX11" fmla="*/ 1465519 w 2778301"/>
                  <a:gd name="connsiteY11" fmla="*/ 1259303 h 1997546"/>
                  <a:gd name="connsiteX12" fmla="*/ 2008270 w 2778301"/>
                  <a:gd name="connsiteY12" fmla="*/ 662247 h 1997546"/>
                  <a:gd name="connsiteX13" fmla="*/ 2301356 w 2778301"/>
                  <a:gd name="connsiteY13" fmla="*/ 152036 h 1997546"/>
                  <a:gd name="connsiteX14" fmla="*/ 2724702 w 2778301"/>
                  <a:gd name="connsiteY14" fmla="*/ 130325 h 1997546"/>
                  <a:gd name="connsiteX15" fmla="*/ 2724702 w 2778301"/>
                  <a:gd name="connsiteY15" fmla="*/ 575403 h 1997546"/>
                  <a:gd name="connsiteX16" fmla="*/ 2290501 w 2778301"/>
                  <a:gd name="connsiteY16" fmla="*/ 879359 h 1997546"/>
                  <a:gd name="connsiteX17" fmla="*/ 1769460 w 2778301"/>
                  <a:gd name="connsiteY17" fmla="*/ 1400425 h 1997546"/>
                  <a:gd name="connsiteX18" fmla="*/ 2344776 w 2778301"/>
                  <a:gd name="connsiteY18" fmla="*/ 1346148 h 1997546"/>
                  <a:gd name="connsiteX19" fmla="*/ 2594442 w 2778301"/>
                  <a:gd name="connsiteY19" fmla="*/ 1639248 h 1997546"/>
                  <a:gd name="connsiteX20" fmla="*/ 2355631 w 2778301"/>
                  <a:gd name="connsiteY20" fmla="*/ 1943203 h 1997546"/>
                  <a:gd name="connsiteX21" fmla="*/ 1758605 w 2778301"/>
                  <a:gd name="connsiteY21" fmla="*/ 1845504 h 1997546"/>
                  <a:gd name="connsiteX22" fmla="*/ 1346114 w 2778301"/>
                  <a:gd name="connsiteY22" fmla="*/ 1997481 h 1997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778301" h="1997546">
                    <a:moveTo>
                      <a:pt x="1346114" y="1997481"/>
                    </a:moveTo>
                    <a:cubicBezTo>
                      <a:pt x="1206808" y="1993862"/>
                      <a:pt x="1136250" y="1856358"/>
                      <a:pt x="955333" y="1845502"/>
                    </a:cubicBezTo>
                    <a:cubicBezTo>
                      <a:pt x="774416" y="1834647"/>
                      <a:pt x="419819" y="1970342"/>
                      <a:pt x="260612" y="1932348"/>
                    </a:cubicBezTo>
                    <a:cubicBezTo>
                      <a:pt x="101405" y="1894354"/>
                      <a:pt x="-3527" y="1717046"/>
                      <a:pt x="91" y="1617537"/>
                    </a:cubicBezTo>
                    <a:cubicBezTo>
                      <a:pt x="3709" y="1518028"/>
                      <a:pt x="161108" y="1366049"/>
                      <a:pt x="282322" y="1335292"/>
                    </a:cubicBezTo>
                    <a:cubicBezTo>
                      <a:pt x="403536" y="1304535"/>
                      <a:pt x="586263" y="1425755"/>
                      <a:pt x="727378" y="1432992"/>
                    </a:cubicBezTo>
                    <a:cubicBezTo>
                      <a:pt x="868493" y="1440229"/>
                      <a:pt x="1047601" y="1454703"/>
                      <a:pt x="1129014" y="1378714"/>
                    </a:cubicBezTo>
                    <a:cubicBezTo>
                      <a:pt x="1210427" y="1302725"/>
                      <a:pt x="1239373" y="1152557"/>
                      <a:pt x="1215854" y="977059"/>
                    </a:cubicBezTo>
                    <a:cubicBezTo>
                      <a:pt x="1192335" y="801561"/>
                      <a:pt x="966188" y="488558"/>
                      <a:pt x="987898" y="325725"/>
                    </a:cubicBezTo>
                    <a:cubicBezTo>
                      <a:pt x="1009608" y="162892"/>
                      <a:pt x="1239373" y="-3560"/>
                      <a:pt x="1346114" y="58"/>
                    </a:cubicBezTo>
                    <a:cubicBezTo>
                      <a:pt x="1452855" y="3676"/>
                      <a:pt x="1608444" y="137562"/>
                      <a:pt x="1628345" y="347436"/>
                    </a:cubicBezTo>
                    <a:cubicBezTo>
                      <a:pt x="1648246" y="557310"/>
                      <a:pt x="1402198" y="1206835"/>
                      <a:pt x="1465519" y="1259303"/>
                    </a:cubicBezTo>
                    <a:cubicBezTo>
                      <a:pt x="1528840" y="1311771"/>
                      <a:pt x="1868964" y="846792"/>
                      <a:pt x="2008270" y="662247"/>
                    </a:cubicBezTo>
                    <a:cubicBezTo>
                      <a:pt x="2147576" y="477703"/>
                      <a:pt x="2181951" y="240690"/>
                      <a:pt x="2301356" y="152036"/>
                    </a:cubicBezTo>
                    <a:cubicBezTo>
                      <a:pt x="2420761" y="63382"/>
                      <a:pt x="2654144" y="59764"/>
                      <a:pt x="2724702" y="130325"/>
                    </a:cubicBezTo>
                    <a:cubicBezTo>
                      <a:pt x="2795260" y="200886"/>
                      <a:pt x="2797069" y="450564"/>
                      <a:pt x="2724702" y="575403"/>
                    </a:cubicBezTo>
                    <a:cubicBezTo>
                      <a:pt x="2652335" y="700242"/>
                      <a:pt x="2449708" y="741855"/>
                      <a:pt x="2290501" y="879359"/>
                    </a:cubicBezTo>
                    <a:cubicBezTo>
                      <a:pt x="2131294" y="1016863"/>
                      <a:pt x="1760414" y="1322627"/>
                      <a:pt x="1769460" y="1400425"/>
                    </a:cubicBezTo>
                    <a:cubicBezTo>
                      <a:pt x="1778506" y="1478223"/>
                      <a:pt x="2207279" y="1306344"/>
                      <a:pt x="2344776" y="1346148"/>
                    </a:cubicBezTo>
                    <a:cubicBezTo>
                      <a:pt x="2482273" y="1385952"/>
                      <a:pt x="2592633" y="1539739"/>
                      <a:pt x="2594442" y="1639248"/>
                    </a:cubicBezTo>
                    <a:cubicBezTo>
                      <a:pt x="2596251" y="1738757"/>
                      <a:pt x="2494937" y="1908827"/>
                      <a:pt x="2355631" y="1943203"/>
                    </a:cubicBezTo>
                    <a:cubicBezTo>
                      <a:pt x="2216325" y="1977579"/>
                      <a:pt x="1926858" y="1836458"/>
                      <a:pt x="1758605" y="1845504"/>
                    </a:cubicBezTo>
                    <a:cubicBezTo>
                      <a:pt x="1590352" y="1854550"/>
                      <a:pt x="1485420" y="2001100"/>
                      <a:pt x="1346114" y="1997481"/>
                    </a:cubicBezTo>
                    <a:close/>
                  </a:path>
                </a:pathLst>
              </a:cu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6803725" y="5486400"/>
                <a:ext cx="533400" cy="5334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5524500" y="3725472"/>
              <a:ext cx="2689860" cy="2270760"/>
              <a:chOff x="5753100" y="3672840"/>
              <a:chExt cx="2689860" cy="2270760"/>
            </a:xfrm>
          </p:grpSpPr>
          <p:cxnSp>
            <p:nvCxnSpPr>
              <p:cNvPr id="55" name="Straight Connector 54"/>
              <p:cNvCxnSpPr>
                <a:stCxn id="42" idx="2"/>
                <a:endCxn id="47" idx="6"/>
              </p:cNvCxnSpPr>
              <p:nvPr/>
            </p:nvCxnSpPr>
            <p:spPr>
              <a:xfrm flipH="1">
                <a:off x="6118860" y="4472940"/>
                <a:ext cx="195834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40" idx="4"/>
                <a:endCxn id="51" idx="0"/>
              </p:cNvCxnSpPr>
              <p:nvPr/>
            </p:nvCxnSpPr>
            <p:spPr>
              <a:xfrm>
                <a:off x="7063740" y="4655820"/>
                <a:ext cx="0" cy="9220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40" idx="7"/>
                <a:endCxn id="52" idx="3"/>
              </p:cNvCxnSpPr>
              <p:nvPr/>
            </p:nvCxnSpPr>
            <p:spPr>
              <a:xfrm flipV="1">
                <a:off x="7193056" y="3985036"/>
                <a:ext cx="427168" cy="35858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42" idx="1"/>
                <a:endCxn id="52" idx="5"/>
              </p:cNvCxnSpPr>
              <p:nvPr/>
            </p:nvCxnSpPr>
            <p:spPr>
              <a:xfrm flipH="1" flipV="1">
                <a:off x="7878856" y="3985036"/>
                <a:ext cx="251908" cy="35858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40" idx="1"/>
                <a:endCxn id="54" idx="5"/>
              </p:cNvCxnSpPr>
              <p:nvPr/>
            </p:nvCxnSpPr>
            <p:spPr>
              <a:xfrm flipH="1" flipV="1">
                <a:off x="6598696" y="3992656"/>
                <a:ext cx="335728" cy="35096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42" idx="3"/>
                <a:endCxn id="51" idx="7"/>
              </p:cNvCxnSpPr>
              <p:nvPr/>
            </p:nvCxnSpPr>
            <p:spPr>
              <a:xfrm flipH="1">
                <a:off x="7193056" y="4602256"/>
                <a:ext cx="937708" cy="102914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47" idx="7"/>
                <a:endCxn id="54" idx="3"/>
              </p:cNvCxnSpPr>
              <p:nvPr/>
            </p:nvCxnSpPr>
            <p:spPr>
              <a:xfrm flipV="1">
                <a:off x="6065296" y="3992656"/>
                <a:ext cx="274768" cy="35096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58" idx="6"/>
                <a:endCxn id="51" idx="2"/>
              </p:cNvCxnSpPr>
              <p:nvPr/>
            </p:nvCxnSpPr>
            <p:spPr>
              <a:xfrm>
                <a:off x="6240780" y="5753100"/>
                <a:ext cx="640080" cy="76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58" idx="0"/>
                <a:endCxn id="47" idx="4"/>
              </p:cNvCxnSpPr>
              <p:nvPr/>
            </p:nvCxnSpPr>
            <p:spPr>
              <a:xfrm flipH="1" flipV="1">
                <a:off x="5935980" y="4655820"/>
                <a:ext cx="121920" cy="9144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stCxn id="51" idx="6"/>
                <a:endCxn id="143" idx="2"/>
              </p:cNvCxnSpPr>
              <p:nvPr/>
            </p:nvCxnSpPr>
            <p:spPr>
              <a:xfrm flipV="1">
                <a:off x="7246620" y="5753100"/>
                <a:ext cx="609600" cy="76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>
                <a:stCxn id="143" idx="0"/>
                <a:endCxn id="42" idx="4"/>
              </p:cNvCxnSpPr>
              <p:nvPr/>
            </p:nvCxnSpPr>
            <p:spPr>
              <a:xfrm flipV="1">
                <a:off x="8039100" y="4655820"/>
                <a:ext cx="220980" cy="9144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6880860" y="42900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8077200" y="42900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753100" y="42900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6880860" y="557784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7566660" y="367284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286500" y="36804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875020" y="557022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7856220" y="557022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97190" y="2000321"/>
              <a:ext cx="4118210" cy="895279"/>
              <a:chOff x="4644790" y="5650480"/>
              <a:chExt cx="4118210" cy="895279"/>
            </a:xfrm>
          </p:grpSpPr>
          <p:pic>
            <p:nvPicPr>
              <p:cNvPr id="203" name="Picture 20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860" y="5650480"/>
                <a:ext cx="2348701" cy="801394"/>
              </a:xfrm>
              <a:prstGeom prst="rect">
                <a:avLst/>
              </a:prstGeom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4644790" y="5911304"/>
                <a:ext cx="12226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800" dirty="0" err="1" smtClean="0">
                    <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ln>
                    <a:solidFill>
                      <a:srgbClr val="3366FF"/>
                    </a:solidFill>
                    <a:latin typeface="Arial" charset="0"/>
                    <a:ea typeface="ＭＳ Ｐゴシック" charset="-128"/>
                    <a:cs typeface="ＭＳ Ｐゴシック" charset="-128"/>
                  </a:rPr>
                  <a:t>P</a:t>
                </a:r>
                <a:r>
                  <a:rPr lang="en-US" sz="2800" dirty="0" err="1" smtClean="0">
                    <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ln>
                    <a:solidFill>
                      <a:srgbClr val="FF0000"/>
                    </a:solidFill>
                    <a:latin typeface="Arial" charset="0"/>
                    <a:ea typeface="ＭＳ Ｐゴシック" charset="-128"/>
                    <a:cs typeface="ＭＳ Ｐゴシック" charset="-128"/>
                  </a:rPr>
                  <a:t>r</a:t>
                </a:r>
                <a:r>
                  <a:rPr lang="en-US" sz="2800" dirty="0" err="1" smtClean="0">
                    <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ln>
                    <a:solidFill>
                      <a:srgbClr val="FADA2C"/>
                    </a:solidFill>
                    <a:latin typeface="Arial" charset="0"/>
                    <a:ea typeface="ＭＳ Ｐゴシック" charset="-128"/>
                    <a:cs typeface="ＭＳ Ｐゴシック" charset="-128"/>
                  </a:rPr>
                  <a:t>e</a:t>
                </a:r>
                <a:r>
                  <a:rPr lang="en-US" sz="2800" dirty="0" err="1" smtClean="0">
                    <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ln>
                    <a:solidFill>
                      <a:srgbClr val="3366FF"/>
                    </a:solidFill>
                    <a:latin typeface="Arial" charset="0"/>
                    <a:ea typeface="ＭＳ Ｐゴシック" charset="-128"/>
                    <a:cs typeface="ＭＳ Ｐゴシック" charset="-128"/>
                  </a:rPr>
                  <a:t>g</a:t>
                </a:r>
                <a:r>
                  <a:rPr lang="en-US" sz="2800" dirty="0" err="1" smtClean="0">
                    <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ln>
                    <a:solidFill>
                      <a:srgbClr val="FF0000"/>
                    </a:solidFill>
                    <a:latin typeface="Arial" charset="0"/>
                    <a:ea typeface="ＭＳ Ｐゴシック" charset="-128"/>
                    <a:cs typeface="ＭＳ Ｐゴシック" charset="-128"/>
                  </a:rPr>
                  <a:t>e</a:t>
                </a:r>
                <a:r>
                  <a:rPr lang="en-US" sz="2800" dirty="0" err="1" smtClean="0">
                    <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ln>
                    <a:solidFill>
                      <a:srgbClr val="56B656"/>
                    </a:solidFill>
                    <a:latin typeface="Arial" charset="0"/>
                    <a:ea typeface="ＭＳ Ｐゴシック" charset="-128"/>
                    <a:cs typeface="ＭＳ Ｐゴシック" charset="-128"/>
                  </a:rPr>
                  <a:t>l</a:t>
                </a:r>
                <a:endParaRPr lang="en-US" sz="3600" dirty="0">
                  <a:solidFill>
                    <a:srgbClr val="800000"/>
                  </a:solidFill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pic>
            <p:nvPicPr>
              <p:cNvPr id="53" name="Picture 52" descr="ApacheGiraph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22623" y="5654345"/>
                <a:ext cx="740377" cy="891414"/>
              </a:xfrm>
              <a:prstGeom prst="rect">
                <a:avLst/>
              </a:prstGeom>
            </p:spPr>
          </p:pic>
        </p:grpSp>
      </p:grpSp>
      <p:grpSp>
        <p:nvGrpSpPr>
          <p:cNvPr id="6" name="Group 5"/>
          <p:cNvGrpSpPr/>
          <p:nvPr/>
        </p:nvGrpSpPr>
        <p:grpSpPr>
          <a:xfrm>
            <a:off x="228600" y="1828800"/>
            <a:ext cx="4114800" cy="4495800"/>
            <a:chOff x="228600" y="1828800"/>
            <a:chExt cx="4114800" cy="4495800"/>
          </a:xfrm>
        </p:grpSpPr>
        <p:grpSp>
          <p:nvGrpSpPr>
            <p:cNvPr id="48" name="Group 47"/>
            <p:cNvGrpSpPr/>
            <p:nvPr/>
          </p:nvGrpSpPr>
          <p:grpSpPr>
            <a:xfrm>
              <a:off x="2525660" y="3886200"/>
              <a:ext cx="750939" cy="2057400"/>
              <a:chOff x="2743201" y="3048000"/>
              <a:chExt cx="609600" cy="2057400"/>
            </a:xfrm>
          </p:grpSpPr>
          <p:sp>
            <p:nvSpPr>
              <p:cNvPr id="36" name="Isosceles Triangle 35"/>
              <p:cNvSpPr/>
              <p:nvPr/>
            </p:nvSpPr>
            <p:spPr>
              <a:xfrm rot="5400000">
                <a:off x="2019301" y="3771900"/>
                <a:ext cx="2057400" cy="609600"/>
              </a:xfrm>
              <a:prstGeom prst="triangl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7" name="Plus 36"/>
              <p:cNvSpPr/>
              <p:nvPr/>
            </p:nvSpPr>
            <p:spPr>
              <a:xfrm>
                <a:off x="2884540" y="3962400"/>
                <a:ext cx="304800" cy="304800"/>
              </a:xfrm>
              <a:prstGeom prst="mathPlus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85800" y="3048000"/>
              <a:ext cx="1317523" cy="3276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  <a:endParaRPr lang="en-US" sz="2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773061" y="3505200"/>
              <a:ext cx="1752600" cy="2819400"/>
              <a:chOff x="773061" y="2895600"/>
              <a:chExt cx="1752600" cy="2819400"/>
            </a:xfrm>
          </p:grpSpPr>
          <p:sp>
            <p:nvSpPr>
              <p:cNvPr id="29" name="Right Arrow 28"/>
              <p:cNvSpPr/>
              <p:nvPr/>
            </p:nvSpPr>
            <p:spPr>
              <a:xfrm>
                <a:off x="773061" y="28956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2" name="Right Arrow 31"/>
              <p:cNvSpPr/>
              <p:nvPr/>
            </p:nvSpPr>
            <p:spPr>
              <a:xfrm>
                <a:off x="773061" y="35814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" name="Right Arrow 32"/>
              <p:cNvSpPr/>
              <p:nvPr/>
            </p:nvSpPr>
            <p:spPr>
              <a:xfrm>
                <a:off x="773061" y="42672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" name="Right Arrow 33"/>
              <p:cNvSpPr/>
              <p:nvPr/>
            </p:nvSpPr>
            <p:spPr>
              <a:xfrm>
                <a:off x="773061" y="49530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39" name="Rounded Rectangle 38"/>
            <p:cNvSpPr/>
            <p:nvPr/>
          </p:nvSpPr>
          <p:spPr>
            <a:xfrm>
              <a:off x="3276600" y="4648200"/>
              <a:ext cx="1066800" cy="533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Result</a:t>
              </a:r>
              <a:endParaRPr lang="en-US" sz="24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849262" y="37338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Row</a:t>
              </a:r>
              <a:endParaRPr lang="en-US" sz="24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49262" y="44196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Row</a:t>
              </a:r>
              <a:endParaRPr lang="en-US" sz="24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49262" y="51054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Row</a:t>
              </a:r>
              <a:endParaRPr lang="en-US" sz="24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49262" y="57912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Row</a:t>
              </a:r>
              <a:endParaRPr lang="en-US" sz="24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600" y="1828800"/>
              <a:ext cx="2471169" cy="58443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90800" y="2074289"/>
              <a:ext cx="1707244" cy="897511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2762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371600"/>
            <a:ext cx="9144000" cy="2971799"/>
          </a:xfrm>
        </p:spPr>
        <p:txBody>
          <a:bodyPr>
            <a:normAutofit/>
          </a:bodyPr>
          <a:lstStyle/>
          <a:p>
            <a:r>
              <a:rPr lang="en-US" sz="6000" i="1" dirty="0" smtClean="0">
                <a:latin typeface="Gill Sans Light"/>
                <a:cs typeface="Gill Sans Light"/>
              </a:rPr>
              <a:t>Having separate systems </a:t>
            </a:r>
            <a:br>
              <a:rPr lang="en-US" sz="6000" i="1" dirty="0" smtClean="0">
                <a:latin typeface="Gill Sans Light"/>
                <a:cs typeface="Gill Sans Light"/>
              </a:rPr>
            </a:br>
            <a:r>
              <a:rPr lang="en-US" sz="6000" i="1" dirty="0" smtClean="0">
                <a:latin typeface="Gill Sans Light"/>
                <a:cs typeface="Gill Sans Light"/>
              </a:rPr>
              <a:t>for each view is </a:t>
            </a:r>
            <a:br>
              <a:rPr lang="en-US" sz="6000" i="1" dirty="0" smtClean="0">
                <a:latin typeface="Gill Sans Light"/>
                <a:cs typeface="Gill Sans Light"/>
              </a:rPr>
            </a:br>
            <a:r>
              <a:rPr lang="en-US" sz="60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difficult to use </a:t>
            </a:r>
            <a:r>
              <a:rPr lang="en-US" sz="6000" i="1" dirty="0" smtClean="0">
                <a:latin typeface="Gill Sans Light"/>
                <a:cs typeface="Gill Sans Light"/>
              </a:rPr>
              <a:t>and </a:t>
            </a:r>
            <a:r>
              <a:rPr lang="en-US" sz="60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inefficient</a:t>
            </a:r>
            <a:endParaRPr lang="en-US" sz="6000" i="1" dirty="0">
              <a:solidFill>
                <a:srgbClr val="3366FF"/>
              </a:solidFill>
              <a:latin typeface="Gill Sans Light"/>
              <a:cs typeface="Gill Sans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8556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Difficult to Program and Use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>
                <a:latin typeface="Gill Sans Light"/>
                <a:cs typeface="Gill Sans Light"/>
              </a:rPr>
              <a:t>Users must </a:t>
            </a:r>
            <a:r>
              <a:rPr lang="en-US" sz="3600" b="1" i="1" dirty="0">
                <a:solidFill>
                  <a:srgbClr val="3366FF"/>
                </a:solidFill>
                <a:latin typeface="Gill Sans Light"/>
                <a:cs typeface="Gill Sans Light"/>
              </a:rPr>
              <a:t>Learn</a:t>
            </a:r>
            <a:r>
              <a:rPr lang="en-US" sz="3600" dirty="0">
                <a:latin typeface="Gill Sans Light"/>
                <a:cs typeface="Gill Sans Light"/>
              </a:rPr>
              <a:t>, </a:t>
            </a:r>
            <a:r>
              <a:rPr lang="en-US" sz="3600" b="1" i="1" dirty="0">
                <a:solidFill>
                  <a:srgbClr val="3366FF"/>
                </a:solidFill>
                <a:latin typeface="Gill Sans Light"/>
                <a:cs typeface="Gill Sans Light"/>
              </a:rPr>
              <a:t>Deploy</a:t>
            </a:r>
            <a:r>
              <a:rPr lang="en-US" sz="3600" dirty="0">
                <a:latin typeface="Gill Sans Light"/>
                <a:cs typeface="Gill Sans Light"/>
              </a:rPr>
              <a:t>, and </a:t>
            </a:r>
            <a:r>
              <a:rPr lang="en-US" sz="3600" b="1" i="1" dirty="0">
                <a:solidFill>
                  <a:srgbClr val="3366FF"/>
                </a:solidFill>
                <a:latin typeface="Gill Sans Light"/>
                <a:cs typeface="Gill Sans Light"/>
              </a:rPr>
              <a:t>Manage</a:t>
            </a:r>
            <a:r>
              <a:rPr lang="en-US" sz="3600" dirty="0">
                <a:solidFill>
                  <a:srgbClr val="FF0000"/>
                </a:solidFill>
                <a:latin typeface="Gill Sans Light"/>
                <a:cs typeface="Gill Sans Light"/>
              </a:rPr>
              <a:t> </a:t>
            </a:r>
            <a:r>
              <a:rPr lang="en-US" sz="3600" dirty="0" smtClean="0">
                <a:latin typeface="Gill Sans Light"/>
                <a:cs typeface="Gill Sans Light"/>
              </a:rPr>
              <a:t>multiple systems</a:t>
            </a:r>
          </a:p>
          <a:p>
            <a:pPr marL="0" indent="0" algn="ctr">
              <a:buNone/>
            </a:pPr>
            <a:endParaRPr lang="en-US" sz="3600" dirty="0">
              <a:latin typeface="Gill Sans Light"/>
              <a:cs typeface="Gill Sans Light"/>
            </a:endParaRPr>
          </a:p>
          <a:p>
            <a:pPr marL="0" indent="0" algn="ctr">
              <a:buNone/>
            </a:pPr>
            <a:endParaRPr lang="en-US" sz="3600" dirty="0" smtClean="0">
              <a:latin typeface="Gill Sans Light"/>
              <a:cs typeface="Gill Sans Light"/>
            </a:endParaRPr>
          </a:p>
          <a:p>
            <a:pPr marL="0" indent="0" algn="ctr">
              <a:buNone/>
            </a:pPr>
            <a:endParaRPr lang="en-US" sz="3600" dirty="0" smtClean="0">
              <a:latin typeface="Gill Sans Light"/>
              <a:cs typeface="Gill Sans Light"/>
            </a:endParaRPr>
          </a:p>
          <a:p>
            <a:pPr marL="0" indent="0" algn="ctr">
              <a:buNone/>
            </a:pPr>
            <a:r>
              <a:rPr lang="en-US" sz="3600" dirty="0" smtClean="0">
                <a:latin typeface="Gill Sans Light"/>
                <a:cs typeface="Gill Sans Light"/>
              </a:rPr>
              <a:t>Leads to brittle and often </a:t>
            </a:r>
            <a:br>
              <a:rPr lang="en-US" sz="3600" dirty="0" smtClean="0">
                <a:latin typeface="Gill Sans Light"/>
                <a:cs typeface="Gill Sans Light"/>
              </a:rPr>
            </a:br>
            <a:r>
              <a:rPr lang="en-US" sz="3600" dirty="0" smtClean="0">
                <a:latin typeface="Gill Sans Light"/>
                <a:cs typeface="Gill Sans Light"/>
              </a:rPr>
              <a:t>complex interfaces</a:t>
            </a:r>
            <a:endParaRPr lang="en-US" sz="3600" dirty="0">
              <a:latin typeface="Gill Sans Light"/>
              <a:cs typeface="Gill Sans Light"/>
            </a:endParaRPr>
          </a:p>
          <a:p>
            <a:pPr marL="0" indent="0" algn="ctr">
              <a:buNone/>
            </a:pP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5800" y="3200400"/>
            <a:ext cx="7848601" cy="1225566"/>
            <a:chOff x="533400" y="2306555"/>
            <a:chExt cx="7848601" cy="1225566"/>
          </a:xfrm>
        </p:grpSpPr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19655" y="2306555"/>
              <a:ext cx="1015278" cy="974667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400" y="2308299"/>
              <a:ext cx="985270" cy="99522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9801" y="2412380"/>
              <a:ext cx="2362200" cy="864220"/>
            </a:xfrm>
            <a:prstGeom prst="rect">
              <a:avLst/>
            </a:prstGeom>
          </p:spPr>
        </p:pic>
        <p:pic>
          <p:nvPicPr>
            <p:cNvPr id="115" name="Picture 114" descr="ApacheGiraph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4147" y="2358622"/>
              <a:ext cx="974667" cy="117349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35918" y="2379089"/>
              <a:ext cx="1707244" cy="897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9742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 Light"/>
                <a:cs typeface="Gill Sans Light"/>
              </a:rPr>
              <a:t>Inefficient</a:t>
            </a:r>
            <a:endParaRPr lang="en-US" sz="5400" dirty="0">
              <a:latin typeface="Gill Sans Light"/>
              <a:cs typeface="Gill 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65125"/>
          </a:xfrm>
        </p:spPr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46" name="Title 8"/>
          <p:cNvSpPr txBox="1">
            <a:spLocks/>
          </p:cNvSpPr>
          <p:nvPr/>
        </p:nvSpPr>
        <p:spPr>
          <a:xfrm>
            <a:off x="0" y="117381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Gill Sans Light"/>
                <a:cs typeface="Gill Sans Light"/>
              </a:rPr>
              <a:t>Extensive 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data </a:t>
            </a:r>
            <a:r>
              <a:rPr lang="en-US" sz="3200" dirty="0">
                <a:solidFill>
                  <a:srgbClr val="3366FF"/>
                </a:solidFill>
                <a:latin typeface="Gill Sans Light"/>
                <a:cs typeface="Gill Sans Light"/>
              </a:rPr>
              <a:t>m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ovement </a:t>
            </a:r>
            <a:r>
              <a:rPr lang="en-US" sz="3200" dirty="0" smtClean="0">
                <a:solidFill>
                  <a:prstClr val="black"/>
                </a:solidFill>
                <a:latin typeface="Gill Sans Light"/>
                <a:cs typeface="Gill Sans Light"/>
              </a:rPr>
              <a:t>and </a:t>
            </a:r>
            <a:r>
              <a:rPr lang="en-US" sz="3200" dirty="0">
                <a:solidFill>
                  <a:srgbClr val="3366FF"/>
                </a:solidFill>
                <a:latin typeface="Gill Sans Light"/>
                <a:cs typeface="Gill Sans Light"/>
              </a:rPr>
              <a:t>d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uplication</a:t>
            </a:r>
            <a:r>
              <a:rPr lang="en-US" sz="3200" dirty="0" smtClean="0">
                <a:solidFill>
                  <a:prstClr val="black"/>
                </a:solidFill>
                <a:latin typeface="Gill Sans Light"/>
                <a:cs typeface="Gill Sans Light"/>
              </a:rPr>
              <a:t> across </a:t>
            </a:r>
            <a:br>
              <a:rPr lang="en-US" sz="3200" dirty="0" smtClean="0">
                <a:solidFill>
                  <a:prstClr val="black"/>
                </a:solidFill>
                <a:latin typeface="Gill Sans Light"/>
                <a:cs typeface="Gill Sans Light"/>
              </a:rPr>
            </a:br>
            <a:r>
              <a:rPr lang="en-US" sz="3200" dirty="0" smtClean="0">
                <a:solidFill>
                  <a:prstClr val="black"/>
                </a:solidFill>
                <a:latin typeface="Gill Sans Light"/>
                <a:cs typeface="Gill Sans Light"/>
              </a:rPr>
              <a:t>the network and file </a:t>
            </a:r>
            <a:r>
              <a:rPr lang="en-US" sz="3200" dirty="0">
                <a:solidFill>
                  <a:prstClr val="black"/>
                </a:solidFill>
                <a:latin typeface="Gill Sans Light"/>
                <a:cs typeface="Gill Sans Light"/>
              </a:rPr>
              <a:t>s</a:t>
            </a:r>
            <a:r>
              <a:rPr lang="en-US" sz="3200" dirty="0" smtClean="0">
                <a:solidFill>
                  <a:prstClr val="black"/>
                </a:solidFill>
                <a:latin typeface="Gill Sans Light"/>
                <a:cs typeface="Gill Sans Light"/>
              </a:rPr>
              <a:t>ystem</a:t>
            </a:r>
            <a:endParaRPr lang="en-US" sz="3200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73541" y="2601487"/>
            <a:ext cx="8289459" cy="2580113"/>
            <a:chOff x="473541" y="2525287"/>
            <a:chExt cx="8289459" cy="2580113"/>
          </a:xfrm>
        </p:grpSpPr>
        <p:grpSp>
          <p:nvGrpSpPr>
            <p:cNvPr id="6" name="Group 5"/>
            <p:cNvGrpSpPr/>
            <p:nvPr/>
          </p:nvGrpSpPr>
          <p:grpSpPr>
            <a:xfrm>
              <a:off x="473541" y="2678640"/>
              <a:ext cx="978006" cy="978006"/>
              <a:chOff x="473540" y="2519906"/>
              <a:chExt cx="1166725" cy="1166725"/>
            </a:xfrm>
          </p:grpSpPr>
          <p:sp>
            <p:nvSpPr>
              <p:cNvPr id="32" name="Folded Corner 31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33" name="Folded Corner 32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34" name="Folded Corner 33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smtClean="0">
                    <a:solidFill>
                      <a:prstClr val="white"/>
                    </a:solidFill>
                    <a:latin typeface="Helvetica"/>
                    <a:cs typeface="Helvetica"/>
                  </a:rPr>
                  <a:t>XML</a:t>
                </a:r>
                <a:endParaRPr lang="en-US" sz="1200" dirty="0">
                  <a:solidFill>
                    <a:prstClr val="white"/>
                  </a:solidFill>
                  <a:latin typeface="Helvetica"/>
                  <a:cs typeface="Helvetica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4034670" y="2525287"/>
              <a:ext cx="1009637" cy="1284713"/>
              <a:chOff x="6490911" y="2213026"/>
              <a:chExt cx="1361000" cy="1731805"/>
            </a:xfrm>
          </p:grpSpPr>
          <p:cxnSp>
            <p:nvCxnSpPr>
              <p:cNvPr id="63" name="Straight Connector 62"/>
              <p:cNvCxnSpPr>
                <a:stCxn id="69" idx="5"/>
                <a:endCxn id="70" idx="1"/>
              </p:cNvCxnSpPr>
              <p:nvPr/>
            </p:nvCxnSpPr>
            <p:spPr>
              <a:xfrm>
                <a:off x="7160342" y="2912117"/>
                <a:ext cx="132322" cy="2138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71" idx="3"/>
                <a:endCxn id="70" idx="7"/>
              </p:cNvCxnSpPr>
              <p:nvPr/>
            </p:nvCxnSpPr>
            <p:spPr>
              <a:xfrm flipH="1">
                <a:off x="7453644" y="2961614"/>
                <a:ext cx="203949" cy="16435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73" idx="1"/>
                <a:endCxn id="70" idx="5"/>
              </p:cNvCxnSpPr>
              <p:nvPr/>
            </p:nvCxnSpPr>
            <p:spPr>
              <a:xfrm flipH="1" flipV="1">
                <a:off x="7453643" y="3286943"/>
                <a:ext cx="123461" cy="4635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8" idx="5"/>
                <a:endCxn id="72" idx="1"/>
              </p:cNvCxnSpPr>
              <p:nvPr/>
            </p:nvCxnSpPr>
            <p:spPr>
              <a:xfrm>
                <a:off x="6685229" y="3139774"/>
                <a:ext cx="275846" cy="3573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0" idx="3"/>
                <a:endCxn id="72" idx="7"/>
              </p:cNvCxnSpPr>
              <p:nvPr/>
            </p:nvCxnSpPr>
            <p:spPr>
              <a:xfrm flipH="1">
                <a:off x="7122053" y="3286943"/>
                <a:ext cx="170612" cy="210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>
                <a:off x="6490911" y="2945456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966024" y="2717798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7259325" y="3092625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624253" y="2767295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927735" y="3463807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7543764" y="3717173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160342" y="2213026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5" name="Straight Connector 74"/>
              <p:cNvCxnSpPr>
                <a:stCxn id="74" idx="5"/>
                <a:endCxn id="71" idx="1"/>
              </p:cNvCxnSpPr>
              <p:nvPr/>
            </p:nvCxnSpPr>
            <p:spPr>
              <a:xfrm>
                <a:off x="7354660" y="2407344"/>
                <a:ext cx="302933" cy="3932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2" idx="6"/>
                <a:endCxn id="73" idx="2"/>
              </p:cNvCxnSpPr>
              <p:nvPr/>
            </p:nvCxnSpPr>
            <p:spPr>
              <a:xfrm>
                <a:off x="7155393" y="3577636"/>
                <a:ext cx="388371" cy="2533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/>
            <p:nvPr/>
          </p:nvGrpSpPr>
          <p:grpSpPr>
            <a:xfrm>
              <a:off x="5988580" y="2525287"/>
              <a:ext cx="1009637" cy="1284713"/>
              <a:chOff x="6490911" y="2213026"/>
              <a:chExt cx="1361000" cy="1731805"/>
            </a:xfrm>
          </p:grpSpPr>
          <p:cxnSp>
            <p:nvCxnSpPr>
              <p:cNvPr id="78" name="Straight Connector 77"/>
              <p:cNvCxnSpPr>
                <a:stCxn id="84" idx="5"/>
                <a:endCxn id="85" idx="1"/>
              </p:cNvCxnSpPr>
              <p:nvPr/>
            </p:nvCxnSpPr>
            <p:spPr>
              <a:xfrm>
                <a:off x="7160342" y="2912117"/>
                <a:ext cx="132322" cy="2138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86" idx="3"/>
                <a:endCxn id="85" idx="7"/>
              </p:cNvCxnSpPr>
              <p:nvPr/>
            </p:nvCxnSpPr>
            <p:spPr>
              <a:xfrm flipH="1">
                <a:off x="7453644" y="2961614"/>
                <a:ext cx="203949" cy="16435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88" idx="1"/>
                <a:endCxn id="85" idx="5"/>
              </p:cNvCxnSpPr>
              <p:nvPr/>
            </p:nvCxnSpPr>
            <p:spPr>
              <a:xfrm flipH="1" flipV="1">
                <a:off x="7453643" y="3286943"/>
                <a:ext cx="123461" cy="4635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83" idx="5"/>
                <a:endCxn id="87" idx="1"/>
              </p:cNvCxnSpPr>
              <p:nvPr/>
            </p:nvCxnSpPr>
            <p:spPr>
              <a:xfrm>
                <a:off x="6685229" y="3139774"/>
                <a:ext cx="275846" cy="3573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85" idx="3"/>
                <a:endCxn id="87" idx="7"/>
              </p:cNvCxnSpPr>
              <p:nvPr/>
            </p:nvCxnSpPr>
            <p:spPr>
              <a:xfrm flipH="1">
                <a:off x="7122053" y="3286943"/>
                <a:ext cx="170612" cy="210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" name="Oval 82"/>
              <p:cNvSpPr/>
              <p:nvPr/>
            </p:nvSpPr>
            <p:spPr>
              <a:xfrm>
                <a:off x="6490911" y="2945456"/>
                <a:ext cx="227658" cy="2276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6966024" y="2717798"/>
                <a:ext cx="227658" cy="22765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7259325" y="3092625"/>
                <a:ext cx="227658" cy="22765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7624253" y="2767295"/>
                <a:ext cx="227658" cy="227658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6927735" y="3463807"/>
                <a:ext cx="227658" cy="22765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7543764" y="3717173"/>
                <a:ext cx="227658" cy="22765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7160342" y="2213026"/>
                <a:ext cx="227658" cy="2276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90" name="Straight Connector 89"/>
              <p:cNvCxnSpPr>
                <a:stCxn id="89" idx="5"/>
                <a:endCxn id="86" idx="1"/>
              </p:cNvCxnSpPr>
              <p:nvPr/>
            </p:nvCxnSpPr>
            <p:spPr>
              <a:xfrm>
                <a:off x="7354660" y="2407344"/>
                <a:ext cx="302933" cy="3932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87" idx="6"/>
                <a:endCxn id="88" idx="2"/>
              </p:cNvCxnSpPr>
              <p:nvPr/>
            </p:nvCxnSpPr>
            <p:spPr>
              <a:xfrm>
                <a:off x="7155393" y="3577636"/>
                <a:ext cx="388371" cy="2533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>
              <a:off x="2133600" y="2525287"/>
              <a:ext cx="1036376" cy="1284713"/>
              <a:chOff x="2013099" y="2147633"/>
              <a:chExt cx="1339701" cy="1660721"/>
            </a:xfrm>
          </p:grpSpPr>
          <p:cxnSp>
            <p:nvCxnSpPr>
              <p:cNvPr id="39" name="Straight Connector 38"/>
              <p:cNvCxnSpPr>
                <a:stCxn id="53" idx="5"/>
                <a:endCxn id="5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55" idx="3"/>
                <a:endCxn id="5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57" idx="1"/>
                <a:endCxn id="54" idx="5"/>
              </p:cNvCxnSpPr>
              <p:nvPr/>
            </p:nvCxnSpPr>
            <p:spPr>
              <a:xfrm flipH="1" flipV="1">
                <a:off x="2936314" y="3177470"/>
                <a:ext cx="118393" cy="44454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53" idx="4"/>
                <a:endCxn id="5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52" idx="5"/>
                <a:endCxn id="5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53" idx="2"/>
                <a:endCxn id="5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54" idx="3"/>
                <a:endCxn id="5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022736" y="3590040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9" name="Straight Connector 58"/>
              <p:cNvCxnSpPr>
                <a:stCxn id="58" idx="3"/>
                <a:endCxn id="5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8" idx="5"/>
                <a:endCxn id="5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56" idx="6"/>
                <a:endCxn id="57" idx="2"/>
              </p:cNvCxnSpPr>
              <p:nvPr/>
            </p:nvCxnSpPr>
            <p:spPr>
              <a:xfrm>
                <a:off x="2650306" y="3456231"/>
                <a:ext cx="372430" cy="2429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99" name="Straight Connector 98"/>
              <p:cNvCxnSpPr>
                <a:stCxn id="98" idx="6"/>
                <a:endCxn id="5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55" idx="4"/>
                <a:endCxn id="97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98" idx="3"/>
                <a:endCxn id="5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98" idx="5"/>
                <a:endCxn id="5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/>
            <p:cNvGrpSpPr/>
            <p:nvPr/>
          </p:nvGrpSpPr>
          <p:grpSpPr>
            <a:xfrm>
              <a:off x="7828556" y="2626247"/>
              <a:ext cx="858244" cy="1082792"/>
              <a:chOff x="4673759" y="4955940"/>
              <a:chExt cx="1563771" cy="1565259"/>
            </a:xfrm>
          </p:grpSpPr>
          <p:sp>
            <p:nvSpPr>
              <p:cNvPr id="106" name="Folded Corner 105"/>
              <p:cNvSpPr/>
              <p:nvPr/>
            </p:nvSpPr>
            <p:spPr>
              <a:xfrm>
                <a:off x="4673759" y="4957428"/>
                <a:ext cx="1563771" cy="1563771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alibri"/>
                </a:endParaRPr>
              </a:p>
            </p:txBody>
          </p:sp>
          <p:cxnSp>
            <p:nvCxnSpPr>
              <p:cNvPr id="107" name="Straight Connector 106"/>
              <p:cNvCxnSpPr/>
              <p:nvPr/>
            </p:nvCxnSpPr>
            <p:spPr>
              <a:xfrm>
                <a:off x="4673759" y="5519259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673759" y="5821083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4673759" y="6122907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/>
              <p:cNvSpPr/>
              <p:nvPr/>
            </p:nvSpPr>
            <p:spPr>
              <a:xfrm>
                <a:off x="4673759" y="4955940"/>
                <a:ext cx="1563771" cy="33620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11" name="Straight Connector 110"/>
              <p:cNvCxnSpPr/>
              <p:nvPr/>
            </p:nvCxnSpPr>
            <p:spPr>
              <a:xfrm flipV="1">
                <a:off x="5167336" y="4957428"/>
                <a:ext cx="0" cy="1563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V="1">
                <a:off x="5755521" y="4957428"/>
                <a:ext cx="0" cy="1563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73210" y="3765859"/>
              <a:ext cx="797265" cy="805318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9610" y="3908320"/>
              <a:ext cx="1422417" cy="520397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2010" y="3765859"/>
              <a:ext cx="797265" cy="805318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5727" y="3766627"/>
              <a:ext cx="837273" cy="803782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1066800" y="4263003"/>
              <a:ext cx="983819" cy="842397"/>
              <a:chOff x="1225981" y="3196203"/>
              <a:chExt cx="983819" cy="842397"/>
            </a:xfrm>
          </p:grpSpPr>
          <p:sp>
            <p:nvSpPr>
              <p:cNvPr id="101" name="Can 100"/>
              <p:cNvSpPr/>
              <p:nvPr/>
            </p:nvSpPr>
            <p:spPr>
              <a:xfrm>
                <a:off x="1225981" y="3505200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prstClr val="white"/>
                    </a:solidFill>
                    <a:latin typeface="Calibri"/>
                  </a:rPr>
                  <a:t>HDFS</a:t>
                </a:r>
                <a:endParaRPr lang="en-US" sz="240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5" name="Bent Arrow 114"/>
              <p:cNvSpPr/>
              <p:nvPr/>
            </p:nvSpPr>
            <p:spPr>
              <a:xfrm>
                <a:off x="1781982" y="3196203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3006410" y="4263003"/>
              <a:ext cx="983819" cy="842397"/>
              <a:chOff x="2852532" y="3196203"/>
              <a:chExt cx="983819" cy="842397"/>
            </a:xfrm>
          </p:grpSpPr>
          <p:sp>
            <p:nvSpPr>
              <p:cNvPr id="116" name="Can 115"/>
              <p:cNvSpPr/>
              <p:nvPr/>
            </p:nvSpPr>
            <p:spPr>
              <a:xfrm>
                <a:off x="2852532" y="3505200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prstClr val="white"/>
                    </a:solidFill>
                    <a:latin typeface="Calibri"/>
                  </a:rPr>
                  <a:t>HDFS</a:t>
                </a:r>
                <a:endParaRPr lang="en-US" sz="240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8" name="Bent Arrow 117"/>
              <p:cNvSpPr/>
              <p:nvPr/>
            </p:nvSpPr>
            <p:spPr>
              <a:xfrm rot="5400000">
                <a:off x="2952769" y="3207503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9" name="Bent Arrow 118"/>
              <p:cNvSpPr/>
              <p:nvPr/>
            </p:nvSpPr>
            <p:spPr>
              <a:xfrm>
                <a:off x="3408533" y="3196203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835210" y="4263003"/>
              <a:ext cx="983819" cy="842397"/>
              <a:chOff x="4495800" y="3244412"/>
              <a:chExt cx="983819" cy="842397"/>
            </a:xfrm>
          </p:grpSpPr>
          <p:sp>
            <p:nvSpPr>
              <p:cNvPr id="122" name="Can 121"/>
              <p:cNvSpPr/>
              <p:nvPr/>
            </p:nvSpPr>
            <p:spPr>
              <a:xfrm>
                <a:off x="4495800" y="3553409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prstClr val="white"/>
                    </a:solidFill>
                    <a:latin typeface="Calibri"/>
                  </a:rPr>
                  <a:t>HDFS</a:t>
                </a:r>
                <a:endParaRPr lang="en-US" sz="240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4" name="Bent Arrow 123"/>
              <p:cNvSpPr/>
              <p:nvPr/>
            </p:nvSpPr>
            <p:spPr>
              <a:xfrm rot="5400000">
                <a:off x="4596037" y="3255712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26" name="Bent Arrow 125"/>
              <p:cNvSpPr/>
              <p:nvPr/>
            </p:nvSpPr>
            <p:spPr>
              <a:xfrm>
                <a:off x="5051801" y="3244412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7093381" y="4263003"/>
              <a:ext cx="983819" cy="842397"/>
              <a:chOff x="5934174" y="3333279"/>
              <a:chExt cx="983819" cy="842397"/>
            </a:xfrm>
          </p:grpSpPr>
          <p:sp>
            <p:nvSpPr>
              <p:cNvPr id="128" name="Can 127"/>
              <p:cNvSpPr/>
              <p:nvPr/>
            </p:nvSpPr>
            <p:spPr>
              <a:xfrm>
                <a:off x="5934174" y="3642276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prstClr val="white"/>
                    </a:solidFill>
                    <a:latin typeface="Calibri"/>
                  </a:rPr>
                  <a:t>HDFS</a:t>
                </a:r>
                <a:endParaRPr lang="en-US" sz="240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9" name="Bent Arrow 128"/>
              <p:cNvSpPr/>
              <p:nvPr/>
            </p:nvSpPr>
            <p:spPr>
              <a:xfrm rot="5400000">
                <a:off x="6034411" y="3344579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30" name="Bent Arrow 129"/>
              <p:cNvSpPr/>
              <p:nvPr/>
            </p:nvSpPr>
            <p:spPr>
              <a:xfrm>
                <a:off x="6490175" y="3333279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cxnSp>
          <p:nvCxnSpPr>
            <p:cNvPr id="131" name="Straight Arrow Connector 130"/>
            <p:cNvCxnSpPr/>
            <p:nvPr/>
          </p:nvCxnSpPr>
          <p:spPr>
            <a:xfrm>
              <a:off x="1600200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3429000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334000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7222887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Title 8"/>
          <p:cNvSpPr txBox="1">
            <a:spLocks/>
          </p:cNvSpPr>
          <p:nvPr/>
        </p:nvSpPr>
        <p:spPr>
          <a:xfrm>
            <a:off x="0" y="5410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Gill Sans Light"/>
                <a:cs typeface="Gill Sans Light"/>
              </a:rPr>
              <a:t>Limited reuse internal data-structures </a:t>
            </a:r>
            <a:br>
              <a:rPr lang="en-US" sz="3200" dirty="0" smtClean="0">
                <a:solidFill>
                  <a:prstClr val="black"/>
                </a:solidFill>
                <a:latin typeface="Gill Sans Light"/>
                <a:cs typeface="Gill Sans Light"/>
              </a:rPr>
            </a:br>
            <a:r>
              <a:rPr lang="en-US" sz="3200" dirty="0" smtClean="0">
                <a:solidFill>
                  <a:prstClr val="black"/>
                </a:solidFill>
                <a:latin typeface="Gill Sans Light"/>
                <a:cs typeface="Gill Sans Light"/>
              </a:rPr>
              <a:t>across stages</a:t>
            </a:r>
            <a:endParaRPr lang="en-US" sz="3200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780661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600200"/>
          </a:xfrm>
        </p:spPr>
        <p:txBody>
          <a:bodyPr/>
          <a:lstStyle/>
          <a:p>
            <a:r>
              <a:rPr lang="en-US" sz="4000" dirty="0" err="1" smtClean="0"/>
              <a:t>GraphX</a:t>
            </a:r>
            <a:r>
              <a:rPr lang="en-US" sz="4000" dirty="0" smtClean="0"/>
              <a:t> Solution: Tables and Graphs are </a:t>
            </a:r>
            <a:br>
              <a:rPr lang="en-US" sz="4000" dirty="0" smtClean="0"/>
            </a:br>
            <a:r>
              <a:rPr lang="en-US" sz="4000" i="1" dirty="0" smtClean="0">
                <a:solidFill>
                  <a:srgbClr val="3366FF"/>
                </a:solidFill>
              </a:rPr>
              <a:t>views</a:t>
            </a:r>
            <a:r>
              <a:rPr lang="en-US" sz="4000" dirty="0" smtClean="0">
                <a:solidFill>
                  <a:srgbClr val="3366FF"/>
                </a:solidFill>
              </a:rPr>
              <a:t> </a:t>
            </a:r>
            <a:r>
              <a:rPr lang="en-US" sz="4000" dirty="0" smtClean="0"/>
              <a:t>of the </a:t>
            </a:r>
            <a:r>
              <a:rPr lang="en-US" sz="4000" i="1" dirty="0" smtClean="0"/>
              <a:t>same physical </a:t>
            </a:r>
            <a:r>
              <a:rPr lang="en-US" sz="4000" dirty="0" smtClean="0"/>
              <a:t>data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3200400" y="3166279"/>
            <a:ext cx="2743200" cy="1474151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err="1" smtClean="0">
                <a:solidFill>
                  <a:prstClr val="white"/>
                </a:solidFill>
                <a:latin typeface="Gill Sans Light"/>
                <a:cs typeface="Gill Sans Light"/>
              </a:rPr>
              <a:t>GraphX</a:t>
            </a:r>
            <a:r>
              <a:rPr lang="en-US" sz="2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 Unified</a:t>
            </a:r>
            <a:endParaRPr lang="en-US" sz="2800" dirty="0">
              <a:solidFill>
                <a:prstClr val="white"/>
              </a:solidFill>
              <a:latin typeface="Gill Sans Light"/>
              <a:cs typeface="Gill Sans Light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Representation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58000" y="2030259"/>
            <a:ext cx="1313374" cy="1398741"/>
            <a:chOff x="6490911" y="2293515"/>
            <a:chExt cx="1361000" cy="1449463"/>
          </a:xfrm>
        </p:grpSpPr>
        <p:cxnSp>
          <p:nvCxnSpPr>
            <p:cNvPr id="10" name="Straight Connector 9"/>
            <p:cNvCxnSpPr>
              <a:stCxn id="16" idx="5"/>
              <a:endCxn id="17" idx="1"/>
            </p:cNvCxnSpPr>
            <p:nvPr/>
          </p:nvCxnSpPr>
          <p:spPr>
            <a:xfrm>
              <a:off x="7160342" y="2912117"/>
              <a:ext cx="132322" cy="21384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8" idx="3"/>
              <a:endCxn id="17" idx="7"/>
            </p:cNvCxnSpPr>
            <p:nvPr/>
          </p:nvCxnSpPr>
          <p:spPr>
            <a:xfrm flipH="1">
              <a:off x="7453644" y="2961614"/>
              <a:ext cx="203949" cy="16435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0" idx="1"/>
              <a:endCxn id="17" idx="5"/>
            </p:cNvCxnSpPr>
            <p:nvPr/>
          </p:nvCxnSpPr>
          <p:spPr>
            <a:xfrm flipH="1" flipV="1">
              <a:off x="7453643" y="3286943"/>
              <a:ext cx="142686" cy="261716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5" idx="5"/>
              <a:endCxn id="19" idx="1"/>
            </p:cNvCxnSpPr>
            <p:nvPr/>
          </p:nvCxnSpPr>
          <p:spPr>
            <a:xfrm>
              <a:off x="6685229" y="3139774"/>
              <a:ext cx="275846" cy="357373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7" idx="3"/>
              <a:endCxn id="19" idx="7"/>
            </p:cNvCxnSpPr>
            <p:nvPr/>
          </p:nvCxnSpPr>
          <p:spPr>
            <a:xfrm flipH="1">
              <a:off x="7122053" y="3286943"/>
              <a:ext cx="170612" cy="210204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6490911" y="2945456"/>
              <a:ext cx="227658" cy="2276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6966024" y="2717798"/>
              <a:ext cx="227658" cy="22765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7259325" y="3092625"/>
              <a:ext cx="227658" cy="2276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7624253" y="2767295"/>
              <a:ext cx="227658" cy="22765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927735" y="3463807"/>
              <a:ext cx="227658" cy="22765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7562990" y="3515320"/>
              <a:ext cx="227658" cy="227658"/>
            </a:xfrm>
            <a:prstGeom prst="ellipse">
              <a:avLst/>
            </a:prstGeom>
            <a:solidFill>
              <a:srgbClr val="9BBB5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6927735" y="2293515"/>
              <a:ext cx="227658" cy="2276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22" name="Straight Connector 21"/>
            <p:cNvCxnSpPr>
              <a:stCxn id="21" idx="5"/>
              <a:endCxn id="18" idx="1"/>
            </p:cNvCxnSpPr>
            <p:nvPr/>
          </p:nvCxnSpPr>
          <p:spPr>
            <a:xfrm>
              <a:off x="7122053" y="2487833"/>
              <a:ext cx="535540" cy="31280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9" idx="6"/>
              <a:endCxn id="20" idx="2"/>
            </p:cNvCxnSpPr>
            <p:nvPr/>
          </p:nvCxnSpPr>
          <p:spPr>
            <a:xfrm>
              <a:off x="7155392" y="3577637"/>
              <a:ext cx="407597" cy="51513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6473377" y="3502463"/>
            <a:ext cx="20826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Graph View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4339" y="3502463"/>
            <a:ext cx="189026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Table View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932859" y="1981200"/>
            <a:ext cx="1273220" cy="1447800"/>
            <a:chOff x="6748405" y="2362200"/>
            <a:chExt cx="1273220" cy="1447800"/>
          </a:xfrm>
        </p:grpSpPr>
        <p:sp>
          <p:nvSpPr>
            <p:cNvPr id="25" name="Folded Corner 24"/>
            <p:cNvSpPr/>
            <p:nvPr/>
          </p:nvSpPr>
          <p:spPr>
            <a:xfrm>
              <a:off x="6749847" y="2362200"/>
              <a:ext cx="1271778" cy="1447800"/>
            </a:xfrm>
            <a:prstGeom prst="foldedCorner">
              <a:avLst>
                <a:gd name="adj" fmla="val 1334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749848" y="2798119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81467" y="279811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394853" y="2798119"/>
              <a:ext cx="313386" cy="25495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708239" y="279811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48405" y="2537530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080024" y="2537530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393410" y="2537530"/>
              <a:ext cx="313386" cy="25495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706796" y="2537530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748405" y="3044579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080024" y="304457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393410" y="3044579"/>
              <a:ext cx="313386" cy="2549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706796" y="304457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749848" y="3291834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081467" y="3291834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394853" y="3291834"/>
              <a:ext cx="313386" cy="254951"/>
            </a:xfrm>
            <a:prstGeom prst="rect">
              <a:avLst/>
            </a:prstGeom>
            <a:solidFill>
              <a:srgbClr val="FC9A99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708239" y="3291834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748405" y="3555049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080024" y="355504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393410" y="3555049"/>
              <a:ext cx="313386" cy="254951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749849" y="2368737"/>
              <a:ext cx="1270334" cy="16879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971801" y="2209800"/>
            <a:ext cx="3190552" cy="1135230"/>
            <a:chOff x="3581400" y="3341571"/>
            <a:chExt cx="2286000" cy="1916229"/>
          </a:xfrm>
        </p:grpSpPr>
        <p:sp>
          <p:nvSpPr>
            <p:cNvPr id="62" name="Bent Arrow 61"/>
            <p:cNvSpPr/>
            <p:nvPr/>
          </p:nvSpPr>
          <p:spPr>
            <a:xfrm>
              <a:off x="4837120" y="3341571"/>
              <a:ext cx="1030280" cy="1911962"/>
            </a:xfrm>
            <a:prstGeom prst="ben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63" name="Bent Arrow 62"/>
            <p:cNvSpPr/>
            <p:nvPr/>
          </p:nvSpPr>
          <p:spPr>
            <a:xfrm flipH="1">
              <a:off x="3581400" y="3345838"/>
              <a:ext cx="1037334" cy="1911962"/>
            </a:xfrm>
            <a:prstGeom prst="ben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</p:grpSp>
      <p:sp>
        <p:nvSpPr>
          <p:cNvPr id="71" name="Title 5"/>
          <p:cNvSpPr txBox="1">
            <a:spLocks/>
          </p:cNvSpPr>
          <p:nvPr/>
        </p:nvSpPr>
        <p:spPr bwMode="auto">
          <a:xfrm>
            <a:off x="0" y="48768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4000" dirty="0" smtClean="0">
                <a:solidFill>
                  <a:prstClr val="black"/>
                </a:solidFill>
              </a:rPr>
              <a:t>Each view has its own </a:t>
            </a:r>
            <a:r>
              <a:rPr lang="en-US" sz="4000" dirty="0" smtClean="0">
                <a:solidFill>
                  <a:srgbClr val="3366FF"/>
                </a:solidFill>
              </a:rPr>
              <a:t>operators </a:t>
            </a:r>
            <a:r>
              <a:rPr lang="en-US" sz="4000" dirty="0" smtClean="0">
                <a:solidFill>
                  <a:prstClr val="black"/>
                </a:solidFill>
              </a:rPr>
              <a:t>that </a:t>
            </a:r>
            <a:br>
              <a:rPr lang="en-US" sz="4000" dirty="0" smtClean="0">
                <a:solidFill>
                  <a:prstClr val="black"/>
                </a:solidFill>
              </a:rPr>
            </a:br>
            <a:r>
              <a:rPr lang="en-US" sz="4000" dirty="0" smtClean="0">
                <a:solidFill>
                  <a:srgbClr val="3366FF"/>
                </a:solidFill>
              </a:rPr>
              <a:t>exploit the semantics </a:t>
            </a:r>
            <a:r>
              <a:rPr lang="en-US" sz="4000" dirty="0" smtClean="0">
                <a:solidFill>
                  <a:prstClr val="black"/>
                </a:solidFill>
              </a:rPr>
              <a:t>of the view </a:t>
            </a:r>
          </a:p>
          <a:p>
            <a:r>
              <a:rPr lang="en-US" sz="4000" dirty="0" smtClean="0">
                <a:solidFill>
                  <a:prstClr val="black"/>
                </a:solidFill>
              </a:rPr>
              <a:t>to achieve </a:t>
            </a:r>
            <a:r>
              <a:rPr lang="en-US" sz="4000" dirty="0" smtClean="0">
                <a:solidFill>
                  <a:srgbClr val="3366FF"/>
                </a:solidFill>
              </a:rPr>
              <a:t>efficient execution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F38D69-7854-5743-8814-6FD6FB500DDC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7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Graphs </a:t>
            </a:r>
            <a:r>
              <a:rPr lang="en-US" dirty="0" smtClean="0">
                <a:sym typeface="Wingdings"/>
              </a:rPr>
              <a:t> Dataflow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581583"/>
            <a:ext cx="8610600" cy="337141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Encode graphs as distributed tables (RDDs)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Express graph computation in relational ops.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Recast graph systems optimizations as: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Distributed join optimization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Incremental materialized maintenance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28600" y="4800600"/>
            <a:ext cx="8458200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7807" y="5029200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Integrate Graph and Table data processing systems.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37679" y="5029200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Achieve performance parity with specialized systems.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86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99335"/>
            <a:ext cx="8229600" cy="1143000"/>
          </a:xfrm>
        </p:spPr>
        <p:txBody>
          <a:bodyPr/>
          <a:lstStyle/>
          <a:p>
            <a:r>
              <a:rPr lang="en-US" dirty="0" smtClean="0"/>
              <a:t>Design Complexity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2025" y="4345839"/>
            <a:ext cx="1276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Training</a:t>
            </a:r>
          </a:p>
        </p:txBody>
      </p:sp>
      <p:sp>
        <p:nvSpPr>
          <p:cNvPr id="19" name="Isosceles Triangle 18"/>
          <p:cNvSpPr/>
          <p:nvPr/>
        </p:nvSpPr>
        <p:spPr>
          <a:xfrm>
            <a:off x="890331" y="2873803"/>
            <a:ext cx="2006259" cy="1472036"/>
          </a:xfrm>
          <a:prstGeom prst="triangle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>
              <a:latin typeface="Gill Sans Light"/>
              <a:cs typeface="Gill Sans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70375" y="3576514"/>
            <a:ext cx="10438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Machine</a:t>
            </a:r>
            <a:br>
              <a:rPr lang="en-US" sz="2000" dirty="0" smtClean="0">
                <a:latin typeface="Gill Sans Light"/>
                <a:cs typeface="Gill Sans Light"/>
              </a:rPr>
            </a:br>
            <a:r>
              <a:rPr lang="en-US" sz="2000" dirty="0" smtClean="0">
                <a:latin typeface="Gill Sans Light"/>
                <a:cs typeface="Gill Sans Light"/>
              </a:rPr>
              <a:t>Learning</a:t>
            </a:r>
            <a:endParaRPr lang="en-US" sz="2000" dirty="0">
              <a:latin typeface="Gill Sans Light"/>
              <a:cs typeface="Gill Sans Light"/>
            </a:endParaRPr>
          </a:p>
        </p:txBody>
      </p:sp>
      <p:sp>
        <p:nvSpPr>
          <p:cNvPr id="21" name="Hexagon 20"/>
          <p:cNvSpPr/>
          <p:nvPr/>
        </p:nvSpPr>
        <p:spPr>
          <a:xfrm rot="5400000">
            <a:off x="5410769" y="2688214"/>
            <a:ext cx="1828800" cy="1828800"/>
          </a:xfrm>
          <a:prstGeom prst="hexagon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228380" y="2855202"/>
            <a:ext cx="1243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Locality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28380" y="3743571"/>
            <a:ext cx="1674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Scheduling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03116" y="4516975"/>
            <a:ext cx="2265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Fault Tolerance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30877" y="2857263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Network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59863" y="3772183"/>
            <a:ext cx="1550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Stragglers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10162" y="3250882"/>
            <a:ext cx="181821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Large-Scale</a:t>
            </a:r>
          </a:p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Systems</a:t>
            </a:r>
            <a:endParaRPr lang="en-US" sz="2000" dirty="0">
              <a:latin typeface="Gill Sans Light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2793" y="1961280"/>
            <a:ext cx="3687070" cy="34387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352735" y="2350582"/>
            <a:ext cx="1082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Model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06389" y="2179446"/>
            <a:ext cx="1641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Parallelism</a:t>
            </a:r>
          </a:p>
        </p:txBody>
      </p:sp>
      <p:cxnSp>
        <p:nvCxnSpPr>
          <p:cNvPr id="5" name="Straight Connector 4"/>
          <p:cNvCxnSpPr>
            <a:stCxn id="16" idx="3"/>
            <a:endCxn id="22" idx="1"/>
          </p:cNvCxnSpPr>
          <p:nvPr/>
        </p:nvCxnSpPr>
        <p:spPr>
          <a:xfrm flipV="1">
            <a:off x="2434907" y="2441056"/>
            <a:ext cx="3071482" cy="17113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56155" y="4345839"/>
            <a:ext cx="1480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Accuracy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605513" y="2179446"/>
            <a:ext cx="1845962" cy="48684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893821" y="2865162"/>
            <a:ext cx="1002769" cy="1472037"/>
            <a:chOff x="1893821" y="2951562"/>
            <a:chExt cx="1002769" cy="1472037"/>
          </a:xfrm>
        </p:grpSpPr>
        <p:cxnSp>
          <p:nvCxnSpPr>
            <p:cNvPr id="32" name="Straight Connector 31"/>
            <p:cNvCxnSpPr>
              <a:stCxn id="16" idx="2"/>
              <a:endCxn id="18" idx="0"/>
            </p:cNvCxnSpPr>
            <p:nvPr/>
          </p:nvCxnSpPr>
          <p:spPr>
            <a:xfrm>
              <a:off x="1893821" y="2951562"/>
              <a:ext cx="1002769" cy="147203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 rot="3270484">
              <a:off x="1963739" y="3389939"/>
              <a:ext cx="1154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Interaction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7306678" y="2856371"/>
            <a:ext cx="1380122" cy="48684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732333" y="2626560"/>
            <a:ext cx="5131958" cy="2462400"/>
          </a:xfrm>
          <a:custGeom>
            <a:avLst/>
            <a:gdLst>
              <a:gd name="connsiteX0" fmla="*/ 2583258 w 5131958"/>
              <a:gd name="connsiteY0" fmla="*/ 0 h 2462400"/>
              <a:gd name="connsiteX1" fmla="*/ 3568180 w 5131958"/>
              <a:gd name="connsiteY1" fmla="*/ 457920 h 2462400"/>
              <a:gd name="connsiteX2" fmla="*/ 3585459 w 5131958"/>
              <a:gd name="connsiteY2" fmla="*/ 1175040 h 2462400"/>
              <a:gd name="connsiteX3" fmla="*/ 5114679 w 5131958"/>
              <a:gd name="connsiteY3" fmla="*/ 1200960 h 2462400"/>
              <a:gd name="connsiteX4" fmla="*/ 5131958 w 5131958"/>
              <a:gd name="connsiteY4" fmla="*/ 2462400 h 2462400"/>
              <a:gd name="connsiteX5" fmla="*/ 1036759 w 5131958"/>
              <a:gd name="connsiteY5" fmla="*/ 2427840 h 2462400"/>
              <a:gd name="connsiteX6" fmla="*/ 786209 w 5131958"/>
              <a:gd name="connsiteY6" fmla="*/ 1753920 h 2462400"/>
              <a:gd name="connsiteX7" fmla="*/ 0 w 5131958"/>
              <a:gd name="connsiteY7" fmla="*/ 1728000 h 2462400"/>
              <a:gd name="connsiteX8" fmla="*/ 43198 w 5131958"/>
              <a:gd name="connsiteY8" fmla="*/ 190080 h 2462400"/>
              <a:gd name="connsiteX9" fmla="*/ 1788410 w 5131958"/>
              <a:gd name="connsiteY9" fmla="*/ 319680 h 2462400"/>
              <a:gd name="connsiteX10" fmla="*/ 2583258 w 5131958"/>
              <a:gd name="connsiteY10" fmla="*/ 0 h 24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31958" h="2462400">
                <a:moveTo>
                  <a:pt x="2583258" y="0"/>
                </a:moveTo>
                <a:lnTo>
                  <a:pt x="3568180" y="457920"/>
                </a:lnTo>
                <a:lnTo>
                  <a:pt x="3585459" y="1175040"/>
                </a:lnTo>
                <a:lnTo>
                  <a:pt x="5114679" y="1200960"/>
                </a:lnTo>
                <a:lnTo>
                  <a:pt x="5131958" y="2462400"/>
                </a:lnTo>
                <a:lnTo>
                  <a:pt x="1036759" y="2427840"/>
                </a:lnTo>
                <a:lnTo>
                  <a:pt x="786209" y="1753920"/>
                </a:lnTo>
                <a:lnTo>
                  <a:pt x="0" y="1728000"/>
                </a:lnTo>
                <a:lnTo>
                  <a:pt x="43198" y="190080"/>
                </a:lnTo>
                <a:lnTo>
                  <a:pt x="1788410" y="319680"/>
                </a:lnTo>
                <a:lnTo>
                  <a:pt x="2583258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6315591" y="2702666"/>
            <a:ext cx="912789" cy="45093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66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0" grpId="1" animBg="1"/>
      <p:bldP spid="34" grpId="0" animBg="1"/>
      <p:bldP spid="34" grpId="1" animBg="1"/>
      <p:bldP spid="9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ounded Rectangle 321"/>
          <p:cNvSpPr/>
          <p:nvPr/>
        </p:nvSpPr>
        <p:spPr>
          <a:xfrm>
            <a:off x="152400" y="4520194"/>
            <a:ext cx="3755833" cy="21092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Gill Sans Light"/>
                <a:cs typeface="Gill Sans Light"/>
              </a:rPr>
              <a:t>Part. 2</a:t>
            </a:r>
            <a:endParaRPr lang="en-US" sz="2400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321" name="Rounded Rectangle 320"/>
          <p:cNvSpPr/>
          <p:nvPr/>
        </p:nvSpPr>
        <p:spPr>
          <a:xfrm>
            <a:off x="152400" y="1853194"/>
            <a:ext cx="3755833" cy="21092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Gill Sans Light"/>
                <a:cs typeface="Gill Sans Light"/>
              </a:rPr>
              <a:t>Part. 1</a:t>
            </a:r>
            <a:endParaRPr lang="en-US" sz="2400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grpSp>
        <p:nvGrpSpPr>
          <p:cNvPr id="237" name="Group 236"/>
          <p:cNvGrpSpPr/>
          <p:nvPr/>
        </p:nvGrpSpPr>
        <p:grpSpPr>
          <a:xfrm>
            <a:off x="4191000" y="990600"/>
            <a:ext cx="1295400" cy="5791052"/>
            <a:chOff x="4191000" y="1138090"/>
            <a:chExt cx="1752600" cy="5567510"/>
          </a:xfrm>
        </p:grpSpPr>
        <p:sp>
          <p:nvSpPr>
            <p:cNvPr id="227" name="Rectangle 226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191000" y="1138090"/>
              <a:ext cx="1752600" cy="798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Vertex Table</a:t>
              </a:r>
              <a:endPara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endParaRP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228600" y="2435052"/>
            <a:ext cx="3459480" cy="1756352"/>
            <a:chOff x="457200" y="2287562"/>
            <a:chExt cx="3459480" cy="1756352"/>
          </a:xfrm>
        </p:grpSpPr>
        <p:cxnSp>
          <p:nvCxnSpPr>
            <p:cNvPr id="137" name="Straight Connector 136"/>
            <p:cNvCxnSpPr/>
            <p:nvPr/>
          </p:nvCxnSpPr>
          <p:spPr>
            <a:xfrm flipH="1" flipV="1">
              <a:off x="762000" y="2619510"/>
              <a:ext cx="762000" cy="13352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1600200" y="2619510"/>
              <a:ext cx="914400" cy="13352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762000" y="2619510"/>
              <a:ext cx="17526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2514600" y="2619510"/>
              <a:ext cx="1066800" cy="13352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57200" y="2287562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2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B</a:t>
              </a:r>
              <a:endParaRPr lang="en-US" sz="2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2209800" y="2287562"/>
              <a:ext cx="640080" cy="64008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2800" dirty="0">
                  <a:solidFill>
                    <a:srgbClr val="000000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167" name="Oval 166"/>
            <p:cNvSpPr/>
            <p:nvPr/>
          </p:nvSpPr>
          <p:spPr>
            <a:xfrm>
              <a:off x="1234440" y="3723874"/>
              <a:ext cx="640080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0080"/>
                <a:gd name="connsiteY0" fmla="*/ 320040 h 320040"/>
                <a:gd name="connsiteX1" fmla="*/ 320040 w 640080"/>
                <a:gd name="connsiteY1" fmla="*/ 0 h 320040"/>
                <a:gd name="connsiteX2" fmla="*/ 640080 w 640080"/>
                <a:gd name="connsiteY2" fmla="*/ 320040 h 320040"/>
                <a:gd name="connsiteX3" fmla="*/ 0 w 640080"/>
                <a:gd name="connsiteY3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0080" h="320040">
                  <a:moveTo>
                    <a:pt x="0" y="320040"/>
                  </a:moveTo>
                  <a:cubicBezTo>
                    <a:pt x="0" y="143287"/>
                    <a:pt x="143287" y="0"/>
                    <a:pt x="320040" y="0"/>
                  </a:cubicBezTo>
                  <a:cubicBezTo>
                    <a:pt x="496793" y="0"/>
                    <a:pt x="640080" y="143287"/>
                    <a:pt x="640080" y="320040"/>
                  </a:cubicBezTo>
                  <a:cubicBezTo>
                    <a:pt x="586740" y="373380"/>
                    <a:pt x="53340" y="373380"/>
                    <a:pt x="0" y="32004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A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9" name="Oval 166"/>
            <p:cNvSpPr/>
            <p:nvPr/>
          </p:nvSpPr>
          <p:spPr>
            <a:xfrm>
              <a:off x="3276600" y="3723874"/>
              <a:ext cx="640080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0080"/>
                <a:gd name="connsiteY0" fmla="*/ 320040 h 320040"/>
                <a:gd name="connsiteX1" fmla="*/ 320040 w 640080"/>
                <a:gd name="connsiteY1" fmla="*/ 0 h 320040"/>
                <a:gd name="connsiteX2" fmla="*/ 640080 w 640080"/>
                <a:gd name="connsiteY2" fmla="*/ 320040 h 320040"/>
                <a:gd name="connsiteX3" fmla="*/ 0 w 640080"/>
                <a:gd name="connsiteY3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0080" h="320040">
                  <a:moveTo>
                    <a:pt x="0" y="320040"/>
                  </a:moveTo>
                  <a:cubicBezTo>
                    <a:pt x="0" y="143287"/>
                    <a:pt x="143287" y="0"/>
                    <a:pt x="320040" y="0"/>
                  </a:cubicBezTo>
                  <a:cubicBezTo>
                    <a:pt x="496793" y="0"/>
                    <a:pt x="640080" y="143287"/>
                    <a:pt x="640080" y="320040"/>
                  </a:cubicBezTo>
                  <a:cubicBezTo>
                    <a:pt x="586740" y="373380"/>
                    <a:pt x="53340" y="373380"/>
                    <a:pt x="0" y="32004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D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1" name="Can 170"/>
            <p:cNvSpPr/>
            <p:nvPr/>
          </p:nvSpPr>
          <p:spPr>
            <a:xfrm>
              <a:off x="1447800" y="2474194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2" name="Can 171"/>
            <p:cNvSpPr/>
            <p:nvPr/>
          </p:nvSpPr>
          <p:spPr>
            <a:xfrm>
              <a:off x="944880" y="3160445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3" name="Can 172"/>
            <p:cNvSpPr/>
            <p:nvPr/>
          </p:nvSpPr>
          <p:spPr>
            <a:xfrm>
              <a:off x="1905000" y="3160445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7" name="Can 176"/>
            <p:cNvSpPr/>
            <p:nvPr/>
          </p:nvSpPr>
          <p:spPr>
            <a:xfrm>
              <a:off x="2967642" y="3160445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228600" y="4186090"/>
            <a:ext cx="3460552" cy="1862296"/>
            <a:chOff x="457200" y="4038600"/>
            <a:chExt cx="3460552" cy="1862296"/>
          </a:xfrm>
        </p:grpSpPr>
        <p:cxnSp>
          <p:nvCxnSpPr>
            <p:cNvPr id="143" name="Straight Connector 142"/>
            <p:cNvCxnSpPr/>
            <p:nvPr/>
          </p:nvCxnSpPr>
          <p:spPr>
            <a:xfrm flipH="1">
              <a:off x="2514600" y="4181074"/>
              <a:ext cx="1066800" cy="1402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1600200" y="4181074"/>
              <a:ext cx="914400" cy="1402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V="1">
              <a:off x="762000" y="4181074"/>
              <a:ext cx="762000" cy="146304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762000" y="5583154"/>
              <a:ext cx="17526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Oval 130"/>
            <p:cNvSpPr/>
            <p:nvPr/>
          </p:nvSpPr>
          <p:spPr>
            <a:xfrm>
              <a:off x="457200" y="5260816"/>
              <a:ext cx="640080" cy="64008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F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6" name="Oval 135"/>
            <p:cNvSpPr/>
            <p:nvPr/>
          </p:nvSpPr>
          <p:spPr>
            <a:xfrm>
              <a:off x="2209800" y="5260816"/>
              <a:ext cx="640080" cy="64008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E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8" name="Oval 167"/>
            <p:cNvSpPr/>
            <p:nvPr/>
          </p:nvSpPr>
          <p:spPr>
            <a:xfrm>
              <a:off x="1232360" y="4038600"/>
              <a:ext cx="648976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8976"/>
                <a:gd name="connsiteY0" fmla="*/ 0 h 320040"/>
                <a:gd name="connsiteX1" fmla="*/ 640080 w 648976"/>
                <a:gd name="connsiteY1" fmla="*/ 0 h 320040"/>
                <a:gd name="connsiteX2" fmla="*/ 320040 w 648976"/>
                <a:gd name="connsiteY2" fmla="*/ 320040 h 320040"/>
                <a:gd name="connsiteX3" fmla="*/ 0 w 648976"/>
                <a:gd name="connsiteY3" fmla="*/ 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976" h="320040">
                  <a:moveTo>
                    <a:pt x="0" y="0"/>
                  </a:moveTo>
                  <a:cubicBezTo>
                    <a:pt x="53340" y="-53340"/>
                    <a:pt x="586740" y="-53340"/>
                    <a:pt x="640080" y="0"/>
                  </a:cubicBezTo>
                  <a:cubicBezTo>
                    <a:pt x="693420" y="53340"/>
                    <a:pt x="496793" y="320040"/>
                    <a:pt x="320040" y="320040"/>
                  </a:cubicBezTo>
                  <a:cubicBezTo>
                    <a:pt x="143287" y="320040"/>
                    <a:pt x="0" y="17675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91440" rtlCol="0" anchor="ctr"/>
            <a:lstStyle/>
            <a:p>
              <a:pPr algn="ctr" defTabSz="914400"/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A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0" name="Oval 167"/>
            <p:cNvSpPr/>
            <p:nvPr/>
          </p:nvSpPr>
          <p:spPr>
            <a:xfrm>
              <a:off x="3268776" y="4051266"/>
              <a:ext cx="648976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8976"/>
                <a:gd name="connsiteY0" fmla="*/ 0 h 320040"/>
                <a:gd name="connsiteX1" fmla="*/ 640080 w 648976"/>
                <a:gd name="connsiteY1" fmla="*/ 0 h 320040"/>
                <a:gd name="connsiteX2" fmla="*/ 320040 w 648976"/>
                <a:gd name="connsiteY2" fmla="*/ 320040 h 320040"/>
                <a:gd name="connsiteX3" fmla="*/ 0 w 648976"/>
                <a:gd name="connsiteY3" fmla="*/ 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976" h="320040">
                  <a:moveTo>
                    <a:pt x="0" y="0"/>
                  </a:moveTo>
                  <a:cubicBezTo>
                    <a:pt x="53340" y="-53340"/>
                    <a:pt x="586740" y="-53340"/>
                    <a:pt x="640080" y="0"/>
                  </a:cubicBezTo>
                  <a:cubicBezTo>
                    <a:pt x="693420" y="53340"/>
                    <a:pt x="496793" y="320040"/>
                    <a:pt x="320040" y="320040"/>
                  </a:cubicBezTo>
                  <a:cubicBezTo>
                    <a:pt x="143287" y="320040"/>
                    <a:pt x="0" y="17675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91440" rtlCol="0" anchor="ctr"/>
            <a:lstStyle/>
            <a:p>
              <a:pPr algn="ctr" defTabSz="914400"/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D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4" name="Can 173"/>
            <p:cNvSpPr/>
            <p:nvPr/>
          </p:nvSpPr>
          <p:spPr>
            <a:xfrm>
              <a:off x="1427867" y="5477712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5" name="Can 174"/>
            <p:cNvSpPr/>
            <p:nvPr/>
          </p:nvSpPr>
          <p:spPr>
            <a:xfrm>
              <a:off x="990600" y="4762500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6" name="Can 175"/>
            <p:cNvSpPr/>
            <p:nvPr/>
          </p:nvSpPr>
          <p:spPr>
            <a:xfrm>
              <a:off x="1905000" y="4762500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8" name="Can 177"/>
            <p:cNvSpPr/>
            <p:nvPr/>
          </p:nvSpPr>
          <p:spPr>
            <a:xfrm>
              <a:off x="2967642" y="4762500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143000"/>
          </a:xfrm>
        </p:spPr>
        <p:txBody>
          <a:bodyPr/>
          <a:lstStyle/>
          <a:p>
            <a:r>
              <a:rPr lang="en-US" sz="4000" dirty="0" smtClean="0"/>
              <a:t>Distributed Graphs as Distributed Tables</a:t>
            </a:r>
            <a:endParaRPr lang="en-US" sz="4000" dirty="0"/>
          </a:p>
        </p:txBody>
      </p:sp>
      <p:sp>
        <p:nvSpPr>
          <p:cNvPr id="130" name="Oval 129"/>
          <p:cNvSpPr/>
          <p:nvPr/>
        </p:nvSpPr>
        <p:spPr>
          <a:xfrm>
            <a:off x="3048000" y="3871364"/>
            <a:ext cx="640080" cy="64008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444221" y="1219200"/>
            <a:ext cx="2119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Property Graph</a:t>
            </a:r>
            <a:endParaRPr lang="en-US" sz="2400" dirty="0">
              <a:solidFill>
                <a:prstClr val="black"/>
              </a:solidFill>
              <a:latin typeface="Gill Sans Light"/>
              <a:ea typeface="ＭＳ Ｐゴシック" charset="-128"/>
              <a:cs typeface="Gill Sans Light"/>
            </a:endParaRPr>
          </a:p>
        </p:txBody>
      </p:sp>
      <p:grpSp>
        <p:nvGrpSpPr>
          <p:cNvPr id="188" name="Group 187"/>
          <p:cNvGrpSpPr/>
          <p:nvPr/>
        </p:nvGrpSpPr>
        <p:grpSpPr>
          <a:xfrm>
            <a:off x="228600" y="2432094"/>
            <a:ext cx="685800" cy="695437"/>
            <a:chOff x="5334000" y="1751701"/>
            <a:chExt cx="685800" cy="695437"/>
          </a:xfrm>
        </p:grpSpPr>
        <p:sp>
          <p:nvSpPr>
            <p:cNvPr id="189" name="Oval 188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0" name="Can 189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1981200" y="2435057"/>
            <a:ext cx="685800" cy="695437"/>
            <a:chOff x="5334000" y="1751701"/>
            <a:chExt cx="685800" cy="695437"/>
          </a:xfrm>
        </p:grpSpPr>
        <p:sp>
          <p:nvSpPr>
            <p:cNvPr id="192" name="Oval 191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3" name="Can 192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3057316" y="3873662"/>
            <a:ext cx="685800" cy="695437"/>
            <a:chOff x="5334000" y="1751701"/>
            <a:chExt cx="685800" cy="695437"/>
          </a:xfrm>
        </p:grpSpPr>
        <p:sp>
          <p:nvSpPr>
            <p:cNvPr id="195" name="Oval 194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6" name="Can 195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1981200" y="5408306"/>
            <a:ext cx="685800" cy="695437"/>
            <a:chOff x="5334000" y="1751701"/>
            <a:chExt cx="685800" cy="695437"/>
          </a:xfrm>
        </p:grpSpPr>
        <p:sp>
          <p:nvSpPr>
            <p:cNvPr id="198" name="Oval 197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9" name="Can 198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01" name="Oval 200"/>
          <p:cNvSpPr/>
          <p:nvPr/>
        </p:nvSpPr>
        <p:spPr>
          <a:xfrm>
            <a:off x="1003760" y="3866050"/>
            <a:ext cx="640080" cy="64008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</a:t>
            </a: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1000305" y="3866050"/>
            <a:ext cx="685800" cy="695437"/>
            <a:chOff x="5334000" y="1751701"/>
            <a:chExt cx="685800" cy="695437"/>
          </a:xfrm>
        </p:grpSpPr>
        <p:sp>
          <p:nvSpPr>
            <p:cNvPr id="186" name="Oval 185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87" name="Can 186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228600" y="5408306"/>
            <a:ext cx="685800" cy="695437"/>
            <a:chOff x="5334000" y="1751701"/>
            <a:chExt cx="685800" cy="695437"/>
          </a:xfrm>
        </p:grpSpPr>
        <p:sp>
          <p:nvSpPr>
            <p:cNvPr id="203" name="Oval 202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04" name="Can 203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4267200" y="2281090"/>
            <a:ext cx="1143000" cy="4424510"/>
            <a:chOff x="4495800" y="2133600"/>
            <a:chExt cx="1143000" cy="4424510"/>
          </a:xfrm>
        </p:grpSpPr>
        <p:sp>
          <p:nvSpPr>
            <p:cNvPr id="226" name="Rounded Rectangle 225"/>
            <p:cNvSpPr/>
            <p:nvPr/>
          </p:nvSpPr>
          <p:spPr>
            <a:xfrm>
              <a:off x="4495800" y="2133600"/>
              <a:ext cx="1143000" cy="2181078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495800" y="4424510"/>
              <a:ext cx="1143000" cy="2133600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 rot="20321068" flipH="1">
            <a:off x="3711664" y="3779337"/>
            <a:ext cx="113443" cy="478708"/>
            <a:chOff x="2622553" y="5181600"/>
            <a:chExt cx="144462" cy="609600"/>
          </a:xfrm>
        </p:grpSpPr>
        <p:sp>
          <p:nvSpPr>
            <p:cNvPr id="75" name="Right Triangle 74"/>
            <p:cNvSpPr/>
            <p:nvPr/>
          </p:nvSpPr>
          <p:spPr>
            <a:xfrm rot="10800000" flipH="1">
              <a:off x="2622553" y="5599113"/>
              <a:ext cx="144462" cy="192087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6" name="Can 75"/>
            <p:cNvSpPr/>
            <p:nvPr/>
          </p:nvSpPr>
          <p:spPr>
            <a:xfrm>
              <a:off x="2651126" y="5181600"/>
              <a:ext cx="76198" cy="457200"/>
            </a:xfrm>
            <a:prstGeom prst="can">
              <a:avLst>
                <a:gd name="adj" fmla="val 4583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7391400" y="990600"/>
            <a:ext cx="1600200" cy="5779852"/>
            <a:chOff x="7391400" y="990600"/>
            <a:chExt cx="1600200" cy="5779852"/>
          </a:xfrm>
        </p:grpSpPr>
        <p:grpSp>
          <p:nvGrpSpPr>
            <p:cNvPr id="240" name="Group 239"/>
            <p:cNvGrpSpPr/>
            <p:nvPr/>
          </p:nvGrpSpPr>
          <p:grpSpPr>
            <a:xfrm>
              <a:off x="7391400" y="990600"/>
              <a:ext cx="1600200" cy="5779852"/>
              <a:chOff x="4191000" y="1143000"/>
              <a:chExt cx="1752600" cy="5562600"/>
            </a:xfrm>
          </p:grpSpPr>
          <p:sp>
            <p:nvSpPr>
              <p:cNvPr id="242" name="Rectangle 241"/>
              <p:cNvSpPr/>
              <p:nvPr/>
            </p:nvSpPr>
            <p:spPr>
              <a:xfrm>
                <a:off x="4191000" y="1143000"/>
                <a:ext cx="1752600" cy="5562600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41" name="TextBox 240"/>
              <p:cNvSpPr txBox="1"/>
              <p:nvPr/>
            </p:nvSpPr>
            <p:spPr>
              <a:xfrm>
                <a:off x="4191000" y="1220272"/>
                <a:ext cx="1752600" cy="444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sz="2400" dirty="0" smtClean="0">
                    <a:solidFill>
                      <a:prstClr val="black"/>
                    </a:solidFill>
                    <a:latin typeface="Gill Sans Light"/>
                    <a:ea typeface="ＭＳ Ｐゴシック" charset="-128"/>
                    <a:cs typeface="Gill Sans Light"/>
                  </a:rPr>
                  <a:t>Edge Table </a:t>
                </a:r>
              </a:p>
            </p:txBody>
          </p:sp>
        </p:grpSp>
        <p:sp>
          <p:nvSpPr>
            <p:cNvPr id="296" name="Rounded Rectangle 295"/>
            <p:cNvSpPr/>
            <p:nvPr/>
          </p:nvSpPr>
          <p:spPr>
            <a:xfrm>
              <a:off x="7487492" y="1924484"/>
              <a:ext cx="1408016" cy="2337806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297" name="Rounded Rectangle 296"/>
            <p:cNvSpPr/>
            <p:nvPr/>
          </p:nvSpPr>
          <p:spPr>
            <a:xfrm>
              <a:off x="7487492" y="4367794"/>
              <a:ext cx="1408016" cy="2337806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grpSp>
          <p:nvGrpSpPr>
            <p:cNvPr id="319" name="Group 318"/>
            <p:cNvGrpSpPr/>
            <p:nvPr/>
          </p:nvGrpSpPr>
          <p:grpSpPr>
            <a:xfrm>
              <a:off x="7561997" y="1981200"/>
              <a:ext cx="1259006" cy="4648200"/>
              <a:chOff x="7581878" y="1981200"/>
              <a:chExt cx="1259006" cy="4648200"/>
            </a:xfrm>
          </p:grpSpPr>
          <p:grpSp>
            <p:nvGrpSpPr>
              <p:cNvPr id="260" name="Group 259"/>
              <p:cNvGrpSpPr/>
              <p:nvPr/>
            </p:nvGrpSpPr>
            <p:grpSpPr>
              <a:xfrm>
                <a:off x="7581878" y="1981200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46" name="Straight Connector 245"/>
                <p:cNvCxnSpPr>
                  <a:stCxn id="256" idx="6"/>
                  <a:endCxn id="257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Can 251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56" name="Oval 255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/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57" name="Oval 256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/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B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61" name="Group 260"/>
              <p:cNvGrpSpPr/>
              <p:nvPr/>
            </p:nvGrpSpPr>
            <p:grpSpPr>
              <a:xfrm>
                <a:off x="7581878" y="2563342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62" name="Straight Connector 261"/>
                <p:cNvCxnSpPr>
                  <a:stCxn id="264" idx="6"/>
                  <a:endCxn id="26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3" name="Can 26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64" name="Oval 26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/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65" name="Oval 26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/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C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7581878" y="3727626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67" name="Straight Connector 266"/>
                <p:cNvCxnSpPr>
                  <a:stCxn id="269" idx="6"/>
                  <a:endCxn id="270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8" name="Can 267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69" name="Oval 268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/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C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/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D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71" name="Group 270"/>
              <p:cNvGrpSpPr/>
              <p:nvPr/>
            </p:nvGrpSpPr>
            <p:grpSpPr>
              <a:xfrm>
                <a:off x="7581878" y="3145484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72" name="Straight Connector 271"/>
                <p:cNvCxnSpPr>
                  <a:stCxn id="274" idx="6"/>
                  <a:endCxn id="27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Can 27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4" name="Oval 27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/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B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5" name="Oval 27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/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C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76" name="Group 275"/>
              <p:cNvGrpSpPr/>
              <p:nvPr/>
            </p:nvGrpSpPr>
            <p:grpSpPr>
              <a:xfrm>
                <a:off x="7581878" y="4462168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77" name="Straight Connector 276"/>
                <p:cNvCxnSpPr>
                  <a:stCxn id="279" idx="6"/>
                  <a:endCxn id="280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78" name="Can 277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9" name="Oval 278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/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80" name="Oval 279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/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E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81" name="Group 280"/>
              <p:cNvGrpSpPr/>
              <p:nvPr/>
            </p:nvGrpSpPr>
            <p:grpSpPr>
              <a:xfrm>
                <a:off x="7581878" y="5044310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82" name="Straight Connector 281"/>
                <p:cNvCxnSpPr>
                  <a:stCxn id="284" idx="6"/>
                  <a:endCxn id="28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83" name="Can 28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84" name="Oval 28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/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85" name="Oval 28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/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F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86" name="Group 285"/>
              <p:cNvGrpSpPr/>
              <p:nvPr/>
            </p:nvGrpSpPr>
            <p:grpSpPr>
              <a:xfrm>
                <a:off x="7581878" y="6208593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87" name="Straight Connector 286"/>
                <p:cNvCxnSpPr>
                  <a:stCxn id="289" idx="6"/>
                  <a:endCxn id="290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88" name="Can 287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89" name="Oval 288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/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E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90" name="Oval 289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/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F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7581878" y="5626452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92" name="Straight Connector 291"/>
                <p:cNvCxnSpPr>
                  <a:stCxn id="294" idx="6"/>
                  <a:endCxn id="29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Can 29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94" name="Oval 29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/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E</a:t>
                  </a:r>
                </a:p>
              </p:txBody>
            </p:sp>
            <p:sp>
              <p:nvSpPr>
                <p:cNvPr id="295" name="Oval 29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/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D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</p:grpSp>
      </p:grpSp>
      <p:grpSp>
        <p:nvGrpSpPr>
          <p:cNvPr id="224" name="Group 223"/>
          <p:cNvGrpSpPr/>
          <p:nvPr/>
        </p:nvGrpSpPr>
        <p:grpSpPr>
          <a:xfrm>
            <a:off x="4615571" y="2357290"/>
            <a:ext cx="450864" cy="4284613"/>
            <a:chOff x="4844171" y="2209800"/>
            <a:chExt cx="450864" cy="4284613"/>
          </a:xfrm>
        </p:grpSpPr>
        <p:sp>
          <p:nvSpPr>
            <p:cNvPr id="207" name="Oval 206"/>
            <p:cNvSpPr/>
            <p:nvPr/>
          </p:nvSpPr>
          <p:spPr>
            <a:xfrm>
              <a:off x="4844171" y="297528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/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08" name="Can 207"/>
            <p:cNvSpPr/>
            <p:nvPr/>
          </p:nvSpPr>
          <p:spPr>
            <a:xfrm>
              <a:off x="5094651" y="328219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0" name="Oval 209"/>
            <p:cNvSpPr/>
            <p:nvPr/>
          </p:nvSpPr>
          <p:spPr>
            <a:xfrm>
              <a:off x="4844171" y="374076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/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1" name="Can 210"/>
            <p:cNvSpPr/>
            <p:nvPr/>
          </p:nvSpPr>
          <p:spPr>
            <a:xfrm>
              <a:off x="5094651" y="404767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3" name="Oval 212"/>
            <p:cNvSpPr/>
            <p:nvPr/>
          </p:nvSpPr>
          <p:spPr>
            <a:xfrm>
              <a:off x="4844171" y="450624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/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4" name="Can 213"/>
            <p:cNvSpPr/>
            <p:nvPr/>
          </p:nvSpPr>
          <p:spPr>
            <a:xfrm>
              <a:off x="5094651" y="481316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6" name="Oval 215"/>
            <p:cNvSpPr/>
            <p:nvPr/>
          </p:nvSpPr>
          <p:spPr>
            <a:xfrm>
              <a:off x="4844171" y="527173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/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7" name="Can 216"/>
            <p:cNvSpPr/>
            <p:nvPr/>
          </p:nvSpPr>
          <p:spPr>
            <a:xfrm>
              <a:off x="5094651" y="557864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4844171" y="220980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/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20" name="Can 219"/>
            <p:cNvSpPr/>
            <p:nvPr/>
          </p:nvSpPr>
          <p:spPr>
            <a:xfrm>
              <a:off x="5094651" y="251671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22" name="Oval 221"/>
            <p:cNvSpPr/>
            <p:nvPr/>
          </p:nvSpPr>
          <p:spPr>
            <a:xfrm>
              <a:off x="4844171" y="603721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/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23" name="Can 222"/>
            <p:cNvSpPr/>
            <p:nvPr/>
          </p:nvSpPr>
          <p:spPr>
            <a:xfrm>
              <a:off x="5094651" y="634412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5791200" y="995707"/>
            <a:ext cx="1295400" cy="5791052"/>
            <a:chOff x="5791200" y="990600"/>
            <a:chExt cx="1295400" cy="5791052"/>
          </a:xfrm>
        </p:grpSpPr>
        <p:grpSp>
          <p:nvGrpSpPr>
            <p:cNvPr id="356" name="Group 355"/>
            <p:cNvGrpSpPr/>
            <p:nvPr/>
          </p:nvGrpSpPr>
          <p:grpSpPr>
            <a:xfrm>
              <a:off x="5791200" y="990600"/>
              <a:ext cx="1295400" cy="5791052"/>
              <a:chOff x="4191000" y="1138090"/>
              <a:chExt cx="1752600" cy="5567510"/>
            </a:xfrm>
          </p:grpSpPr>
          <p:sp>
            <p:nvSpPr>
              <p:cNvPr id="357" name="Rectangle 356"/>
              <p:cNvSpPr/>
              <p:nvPr/>
            </p:nvSpPr>
            <p:spPr>
              <a:xfrm>
                <a:off x="4191000" y="1143000"/>
                <a:ext cx="1752600" cy="5562600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8" name="TextBox 357"/>
              <p:cNvSpPr txBox="1"/>
              <p:nvPr/>
            </p:nvSpPr>
            <p:spPr>
              <a:xfrm>
                <a:off x="4191000" y="1138090"/>
                <a:ext cx="1752600" cy="798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sz="2400" dirty="0" smtClean="0">
                    <a:solidFill>
                      <a:prstClr val="black"/>
                    </a:solidFill>
                    <a:latin typeface="Gill Sans Light"/>
                    <a:ea typeface="ＭＳ Ｐゴシック" charset="-128"/>
                    <a:cs typeface="Gill Sans Light"/>
                  </a:rPr>
                  <a:t>Routing</a:t>
                </a:r>
              </a:p>
              <a:p>
                <a:pPr algn="ctr" defTabSz="914400"/>
                <a:r>
                  <a:rPr lang="en-US" sz="2400" dirty="0" smtClean="0">
                    <a:solidFill>
                      <a:prstClr val="black"/>
                    </a:solidFill>
                    <a:latin typeface="Gill Sans Light"/>
                    <a:ea typeface="ＭＳ Ｐゴシック" charset="-128"/>
                    <a:cs typeface="Gill Sans Light"/>
                  </a:rPr>
                  <a:t>Table</a:t>
                </a:r>
                <a:endParaRPr lang="en-US" sz="2400" dirty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endParaRPr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5867400" y="2281090"/>
              <a:ext cx="1143000" cy="4424510"/>
              <a:chOff x="4495800" y="2133600"/>
              <a:chExt cx="1143000" cy="4424510"/>
            </a:xfrm>
          </p:grpSpPr>
          <p:sp>
            <p:nvSpPr>
              <p:cNvPr id="360" name="Rounded Rectangle 359"/>
              <p:cNvSpPr/>
              <p:nvPr/>
            </p:nvSpPr>
            <p:spPr>
              <a:xfrm>
                <a:off x="4495800" y="2133600"/>
                <a:ext cx="1143000" cy="2181078"/>
              </a:xfrm>
              <a:prstGeom prst="roundRect">
                <a:avLst>
                  <a:gd name="adj" fmla="val 12081"/>
                </a:avLst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1" name="Rounded Rectangle 360"/>
              <p:cNvSpPr/>
              <p:nvPr/>
            </p:nvSpPr>
            <p:spPr>
              <a:xfrm>
                <a:off x="4495800" y="4424510"/>
                <a:ext cx="1143000" cy="2133600"/>
              </a:xfrm>
              <a:prstGeom prst="roundRect">
                <a:avLst>
                  <a:gd name="adj" fmla="val 12081"/>
                </a:avLst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sp>
          <p:nvSpPr>
            <p:cNvPr id="363" name="Oval 362"/>
            <p:cNvSpPr/>
            <p:nvPr/>
          </p:nvSpPr>
          <p:spPr>
            <a:xfrm>
              <a:off x="5979994" y="312277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/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65" name="Oval 364"/>
            <p:cNvSpPr/>
            <p:nvPr/>
          </p:nvSpPr>
          <p:spPr>
            <a:xfrm>
              <a:off x="5979994" y="388825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/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67" name="Oval 366"/>
            <p:cNvSpPr/>
            <p:nvPr/>
          </p:nvSpPr>
          <p:spPr>
            <a:xfrm>
              <a:off x="5979994" y="465373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/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69" name="Oval 368"/>
            <p:cNvSpPr/>
            <p:nvPr/>
          </p:nvSpPr>
          <p:spPr>
            <a:xfrm>
              <a:off x="5979994" y="541922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/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71" name="Oval 370"/>
            <p:cNvSpPr/>
            <p:nvPr/>
          </p:nvSpPr>
          <p:spPr>
            <a:xfrm>
              <a:off x="5979994" y="235729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/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73" name="Oval 372"/>
            <p:cNvSpPr/>
            <p:nvPr/>
          </p:nvSpPr>
          <p:spPr>
            <a:xfrm>
              <a:off x="5979994" y="618470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/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6453336" y="3180101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white"/>
                  </a:solidFill>
                  <a:latin typeface="Corbel"/>
                  <a:cs typeface="Corbel"/>
                </a:rPr>
                <a:t>1</a:t>
              </a:r>
              <a:endParaRPr lang="en-US" sz="2400" dirty="0">
                <a:solidFill>
                  <a:prstClr val="white"/>
                </a:solidFill>
                <a:latin typeface="Corbel"/>
                <a:cs typeface="Corbel"/>
              </a:endParaRPr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6453336" y="5466101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prstClr val="white"/>
                  </a:solidFill>
                  <a:latin typeface="Corbel"/>
                  <a:cs typeface="Corbel"/>
                </a:rPr>
                <a:t>2</a:t>
              </a:r>
            </a:p>
          </p:txBody>
        </p:sp>
        <p:grpSp>
          <p:nvGrpSpPr>
            <p:cNvPr id="381" name="Group 380"/>
            <p:cNvGrpSpPr/>
            <p:nvPr/>
          </p:nvGrpSpPr>
          <p:grpSpPr>
            <a:xfrm>
              <a:off x="6453336" y="2418101"/>
              <a:ext cx="480864" cy="325099"/>
              <a:chOff x="9653736" y="3827467"/>
              <a:chExt cx="480864" cy="325099"/>
            </a:xfrm>
          </p:grpSpPr>
          <p:sp>
            <p:nvSpPr>
              <p:cNvPr id="382" name="Rectangle 381"/>
              <p:cNvSpPr/>
              <p:nvPr/>
            </p:nvSpPr>
            <p:spPr>
              <a:xfrm>
                <a:off x="9653736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prstClr val="white"/>
                    </a:solidFill>
                    <a:latin typeface="Corbel"/>
                    <a:cs typeface="Corbel"/>
                  </a:rPr>
                  <a:t>1</a:t>
                </a:r>
                <a:endParaRPr lang="en-US" sz="2400" dirty="0">
                  <a:solidFill>
                    <a:prstClr val="white"/>
                  </a:solidFill>
                  <a:latin typeface="Corbel"/>
                  <a:cs typeface="Corbel"/>
                </a:endParaRPr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9906000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prstClr val="white"/>
                    </a:solidFill>
                    <a:latin typeface="Corbel"/>
                    <a:cs typeface="Corbel"/>
                  </a:rPr>
                  <a:t>2</a:t>
                </a:r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6453336" y="4708929"/>
              <a:ext cx="480864" cy="325099"/>
              <a:chOff x="9653736" y="3827467"/>
              <a:chExt cx="480864" cy="325099"/>
            </a:xfrm>
          </p:grpSpPr>
          <p:sp>
            <p:nvSpPr>
              <p:cNvPr id="385" name="Rectangle 384"/>
              <p:cNvSpPr/>
              <p:nvPr/>
            </p:nvSpPr>
            <p:spPr>
              <a:xfrm>
                <a:off x="9653736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prstClr val="white"/>
                    </a:solidFill>
                    <a:latin typeface="Corbel"/>
                    <a:cs typeface="Corbel"/>
                  </a:rPr>
                  <a:t>1</a:t>
                </a:r>
                <a:endParaRPr lang="en-US" sz="2400" dirty="0">
                  <a:solidFill>
                    <a:prstClr val="white"/>
                  </a:solidFill>
                  <a:latin typeface="Corbel"/>
                  <a:cs typeface="Corbel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9906000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prstClr val="white"/>
                    </a:solidFill>
                    <a:latin typeface="Corbel"/>
                    <a:cs typeface="Corbel"/>
                  </a:rPr>
                  <a:t>2</a:t>
                </a:r>
              </a:p>
            </p:txBody>
          </p:sp>
        </p:grpSp>
        <p:sp>
          <p:nvSpPr>
            <p:cNvPr id="387" name="Rectangle 386"/>
            <p:cNvSpPr/>
            <p:nvPr/>
          </p:nvSpPr>
          <p:spPr>
            <a:xfrm>
              <a:off x="6453336" y="3937191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white"/>
                  </a:solidFill>
                  <a:latin typeface="Corbel"/>
                  <a:cs typeface="Corbel"/>
                </a:rPr>
                <a:t>1</a:t>
              </a:r>
              <a:endParaRPr lang="en-US" sz="2400" dirty="0">
                <a:solidFill>
                  <a:prstClr val="white"/>
                </a:solidFill>
                <a:latin typeface="Corbel"/>
                <a:cs typeface="Corbel"/>
              </a:endParaRPr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6453336" y="6248400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prstClr val="white"/>
                  </a:solidFill>
                  <a:latin typeface="Corbel"/>
                  <a:cs typeface="Corbel"/>
                </a:rPr>
                <a:t>2</a:t>
              </a:r>
            </a:p>
          </p:txBody>
        </p:sp>
      </p:grpSp>
      <p:grpSp>
        <p:nvGrpSpPr>
          <p:cNvPr id="355" name="Group 354"/>
          <p:cNvGrpSpPr/>
          <p:nvPr/>
        </p:nvGrpSpPr>
        <p:grpSpPr>
          <a:xfrm>
            <a:off x="5066435" y="2621684"/>
            <a:ext cx="2421057" cy="3797313"/>
            <a:chOff x="5066435" y="2621684"/>
            <a:chExt cx="2421057" cy="3797313"/>
          </a:xfrm>
        </p:grpSpPr>
        <p:cxnSp>
          <p:nvCxnSpPr>
            <p:cNvPr id="326" name="Straight Arrow Connector 325"/>
            <p:cNvCxnSpPr/>
            <p:nvPr/>
          </p:nvCxnSpPr>
          <p:spPr>
            <a:xfrm>
              <a:off x="5066435" y="2850284"/>
              <a:ext cx="2421057" cy="230341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 flipV="1">
              <a:off x="5066435" y="2850284"/>
              <a:ext cx="2421057" cy="5056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endCxn id="296" idx="1"/>
            </p:cNvCxnSpPr>
            <p:nvPr/>
          </p:nvCxnSpPr>
          <p:spPr>
            <a:xfrm flipV="1">
              <a:off x="5066435" y="3093387"/>
              <a:ext cx="2421057" cy="97222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/>
            <p:nvPr/>
          </p:nvCxnSpPr>
          <p:spPr>
            <a:xfrm>
              <a:off x="5066435" y="2621684"/>
              <a:ext cx="242105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5066435" y="4876800"/>
              <a:ext cx="2421057" cy="5055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 flipV="1">
              <a:off x="5066435" y="3355888"/>
              <a:ext cx="2421057" cy="136851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5071971" y="5626452"/>
              <a:ext cx="241552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 flipV="1">
              <a:off x="5071971" y="5853802"/>
              <a:ext cx="2415521" cy="56519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0" name="TextBox 389"/>
          <p:cNvSpPr txBox="1"/>
          <p:nvPr/>
        </p:nvSpPr>
        <p:spPr>
          <a:xfrm>
            <a:off x="313121" y="4000503"/>
            <a:ext cx="3131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2D Vertex Cut Heuristic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91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4459E-6 1.34321E-6 L 0.3782 -0.237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10" y="-11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0639E-6 -4.06207E-6 L 0.46258 0.082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9" y="414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5848E-6 2.76054E-6 L 0.27088 0.1936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4" y="96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1387E-6 3.39972E-6 L 0.15316 0.0949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8" y="474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5848E-6 -2.8717E-6 L 0.27921 -0.0178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61" y="-90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0639E-6 -2.8717E-6 L 0.46258 0.093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9" y="46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25421E-7 -2.59379E-6 L -0.39278 -2.59379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39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0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134E-6 -3.75174E-7 L -3.31134E-6 0.075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252E-6 -6.54006E-6 L 4.50252E-6 -0.06693 " pathEditMode="relative" ptsTypes="AA">
                                      <p:cBhvr>
                                        <p:cTn id="56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2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0" animBg="1"/>
      <p:bldP spid="321" grpId="0" animBg="1"/>
      <p:bldP spid="130" grpId="0" animBg="1"/>
      <p:bldP spid="201" grpId="0" animBg="1"/>
      <p:bldP spid="390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Spark Dataflow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780617"/>
          </a:xfrm>
        </p:spPr>
        <p:txBody>
          <a:bodyPr/>
          <a:lstStyle/>
          <a:p>
            <a:r>
              <a:rPr lang="en-US" dirty="0" smtClean="0"/>
              <a:t>Inherited from Spark: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683E74-89E2-C64C-9005-6CEB91907F00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  <p:sp>
        <p:nvSpPr>
          <p:cNvPr id="16" name="Content Placeholder 3"/>
          <p:cNvSpPr txBox="1">
            <a:spLocks/>
          </p:cNvSpPr>
          <p:nvPr/>
        </p:nvSpPr>
        <p:spPr bwMode="auto">
          <a:xfrm>
            <a:off x="762000" y="1999816"/>
            <a:ext cx="4038600" cy="46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200" dirty="0" smtClean="0">
                <a:solidFill>
                  <a:prstClr val="black"/>
                </a:solidFill>
                <a:latin typeface="Lucida Console"/>
                <a:cs typeface="Lucida Console"/>
              </a:rPr>
              <a:t>map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solidFill>
                  <a:prstClr val="black"/>
                </a:solidFill>
                <a:latin typeface="Lucida Console"/>
                <a:cs typeface="Lucida Console"/>
              </a:rPr>
              <a:t>filter</a:t>
            </a:r>
          </a:p>
          <a:p>
            <a:pPr>
              <a:spcBef>
                <a:spcPts val="1600"/>
              </a:spcBef>
            </a:pPr>
            <a:r>
              <a:rPr lang="en-US" sz="2200" dirty="0" err="1" smtClean="0">
                <a:solidFill>
                  <a:prstClr val="black"/>
                </a:solidFill>
                <a:latin typeface="Lucida Console"/>
                <a:cs typeface="Lucida Console"/>
              </a:rPr>
              <a:t>groupBy</a:t>
            </a:r>
            <a:endParaRPr lang="en-US" sz="2200" dirty="0" smtClean="0">
              <a:solidFill>
                <a:prstClr val="black"/>
              </a:solidFill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smtClean="0">
                <a:solidFill>
                  <a:prstClr val="black"/>
                </a:solidFill>
                <a:latin typeface="Lucida Console"/>
                <a:cs typeface="Lucida Console"/>
              </a:rPr>
              <a:t>sort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solidFill>
                  <a:prstClr val="black"/>
                </a:solidFill>
                <a:latin typeface="Lucida Console"/>
                <a:cs typeface="Lucida Console"/>
              </a:rPr>
              <a:t>union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solidFill>
                  <a:prstClr val="black"/>
                </a:solidFill>
                <a:latin typeface="Lucida Console"/>
                <a:cs typeface="Lucida Console"/>
              </a:rPr>
              <a:t>join</a:t>
            </a:r>
          </a:p>
          <a:p>
            <a:pPr>
              <a:spcBef>
                <a:spcPts val="1600"/>
              </a:spcBef>
            </a:pPr>
            <a:r>
              <a:rPr lang="en-US" sz="2200" dirty="0" err="1" smtClean="0">
                <a:solidFill>
                  <a:prstClr val="black"/>
                </a:solidFill>
                <a:latin typeface="Lucida Console"/>
                <a:cs typeface="Lucida Console"/>
              </a:rPr>
              <a:t>leftOuterJoin</a:t>
            </a:r>
            <a:endParaRPr lang="en-US" sz="2200" dirty="0" smtClean="0">
              <a:solidFill>
                <a:prstClr val="black"/>
              </a:solidFill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err="1" smtClean="0">
                <a:solidFill>
                  <a:prstClr val="black"/>
                </a:solidFill>
                <a:latin typeface="Lucida Console"/>
                <a:cs typeface="Lucida Console"/>
              </a:rPr>
              <a:t>rightOuterJoin</a:t>
            </a:r>
            <a:endParaRPr lang="en-US" sz="2200" dirty="0">
              <a:solidFill>
                <a:prstClr val="black"/>
              </a:solidFill>
              <a:latin typeface="Lucida Console"/>
              <a:cs typeface="Lucida Console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3810000" y="1999816"/>
            <a:ext cx="4038600" cy="4629583"/>
          </a:xfrm>
          <a:prstGeom prst="rect">
            <a:avLst/>
          </a:prstGeom>
        </p:spPr>
        <p:txBody>
          <a:bodyPr/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200" smtClean="0">
                <a:solidFill>
                  <a:prstClr val="black"/>
                </a:solidFill>
                <a:latin typeface="Lucida Console"/>
                <a:cs typeface="Lucida Console"/>
              </a:rPr>
              <a:t>reduce</a:t>
            </a:r>
          </a:p>
          <a:p>
            <a:pPr>
              <a:spcBef>
                <a:spcPts val="1600"/>
              </a:spcBef>
            </a:pPr>
            <a:r>
              <a:rPr lang="en-US" sz="2200" smtClean="0">
                <a:solidFill>
                  <a:prstClr val="black"/>
                </a:solidFill>
                <a:latin typeface="Lucida Console"/>
                <a:cs typeface="Lucida Console"/>
              </a:rPr>
              <a:t>count</a:t>
            </a:r>
          </a:p>
          <a:p>
            <a:pPr>
              <a:spcBef>
                <a:spcPts val="1600"/>
              </a:spcBef>
            </a:pPr>
            <a:r>
              <a:rPr lang="en-US" sz="2200" smtClean="0">
                <a:solidFill>
                  <a:prstClr val="black"/>
                </a:solidFill>
                <a:latin typeface="Lucida Console"/>
                <a:cs typeface="Lucida Console"/>
              </a:rPr>
              <a:t>fold</a:t>
            </a:r>
          </a:p>
          <a:p>
            <a:pPr>
              <a:spcBef>
                <a:spcPts val="1600"/>
              </a:spcBef>
            </a:pPr>
            <a:r>
              <a:rPr lang="en-US" sz="2200" smtClean="0">
                <a:solidFill>
                  <a:prstClr val="black"/>
                </a:solidFill>
                <a:latin typeface="Lucida Console"/>
                <a:cs typeface="Lucida Console"/>
              </a:rPr>
              <a:t>reduceByKey</a:t>
            </a:r>
          </a:p>
          <a:p>
            <a:pPr>
              <a:spcBef>
                <a:spcPts val="1600"/>
              </a:spcBef>
            </a:pPr>
            <a:r>
              <a:rPr lang="en-US" sz="2200" smtClean="0">
                <a:solidFill>
                  <a:prstClr val="black"/>
                </a:solidFill>
                <a:latin typeface="Lucida Console"/>
                <a:cs typeface="Lucida Console"/>
              </a:rPr>
              <a:t>groupByKey</a:t>
            </a:r>
          </a:p>
          <a:p>
            <a:pPr>
              <a:spcBef>
                <a:spcPts val="1600"/>
              </a:spcBef>
            </a:pPr>
            <a:r>
              <a:rPr lang="en-US" sz="2200" smtClean="0">
                <a:solidFill>
                  <a:prstClr val="black"/>
                </a:solidFill>
                <a:latin typeface="Lucida Console"/>
                <a:cs typeface="Lucida Console"/>
              </a:rPr>
              <a:t>cogroup</a:t>
            </a:r>
          </a:p>
          <a:p>
            <a:pPr>
              <a:spcBef>
                <a:spcPts val="1600"/>
              </a:spcBef>
            </a:pPr>
            <a:r>
              <a:rPr lang="en-US" sz="2200" smtClean="0">
                <a:solidFill>
                  <a:prstClr val="black"/>
                </a:solidFill>
                <a:latin typeface="Lucida Console"/>
                <a:cs typeface="Lucida Console"/>
              </a:rPr>
              <a:t>cross</a:t>
            </a:r>
          </a:p>
          <a:p>
            <a:pPr>
              <a:spcBef>
                <a:spcPts val="1600"/>
              </a:spcBef>
            </a:pPr>
            <a:r>
              <a:rPr lang="en-US" sz="2200" smtClean="0">
                <a:solidFill>
                  <a:prstClr val="black"/>
                </a:solidFill>
                <a:latin typeface="Lucida Console"/>
                <a:cs typeface="Lucida Console"/>
              </a:rPr>
              <a:t>zip</a:t>
            </a:r>
            <a:endParaRPr lang="en-US" sz="2200" dirty="0" smtClean="0">
              <a:solidFill>
                <a:prstClr val="black"/>
              </a:solidFill>
              <a:latin typeface="Lucida Console"/>
              <a:cs typeface="Lucida Console"/>
            </a:endParaRPr>
          </a:p>
        </p:txBody>
      </p:sp>
      <p:sp>
        <p:nvSpPr>
          <p:cNvPr id="18" name="Content Placeholder 4"/>
          <p:cNvSpPr txBox="1">
            <a:spLocks/>
          </p:cNvSpPr>
          <p:nvPr/>
        </p:nvSpPr>
        <p:spPr bwMode="auto">
          <a:xfrm>
            <a:off x="6553200" y="1999816"/>
            <a:ext cx="2743200" cy="46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200" dirty="0" smtClean="0">
                <a:solidFill>
                  <a:prstClr val="black"/>
                </a:solidFill>
                <a:latin typeface="Lucida Console"/>
                <a:cs typeface="Lucida Console"/>
              </a:rPr>
              <a:t>sample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solidFill>
                  <a:prstClr val="black"/>
                </a:solidFill>
                <a:latin typeface="Lucida Console"/>
                <a:cs typeface="Lucida Console"/>
              </a:rPr>
              <a:t>take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solidFill>
                  <a:prstClr val="black"/>
                </a:solidFill>
                <a:latin typeface="Lucida Console"/>
                <a:cs typeface="Lucida Console"/>
              </a:rPr>
              <a:t>first</a:t>
            </a:r>
            <a:endParaRPr lang="en-US" sz="2200" dirty="0">
              <a:solidFill>
                <a:prstClr val="black"/>
              </a:solidFill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err="1" smtClean="0">
                <a:solidFill>
                  <a:prstClr val="black"/>
                </a:solidFill>
                <a:latin typeface="Lucida Console"/>
                <a:cs typeface="Lucida Console"/>
              </a:rPr>
              <a:t>partitionBy</a:t>
            </a:r>
            <a:endParaRPr lang="en-US" sz="2200" dirty="0" smtClean="0">
              <a:solidFill>
                <a:prstClr val="black"/>
              </a:solidFill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err="1" smtClean="0">
                <a:solidFill>
                  <a:prstClr val="black"/>
                </a:solidFill>
                <a:latin typeface="Lucida Console"/>
                <a:cs typeface="Lucida Console"/>
              </a:rPr>
              <a:t>mapWith</a:t>
            </a:r>
            <a:endParaRPr lang="en-US" sz="2200" dirty="0" smtClean="0">
              <a:solidFill>
                <a:prstClr val="black"/>
              </a:solidFill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smtClean="0">
                <a:solidFill>
                  <a:prstClr val="black"/>
                </a:solidFill>
                <a:latin typeface="Lucida Console"/>
                <a:cs typeface="Lucida Console"/>
              </a:rPr>
              <a:t>pipe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solidFill>
                  <a:prstClr val="black"/>
                </a:solidFill>
                <a:latin typeface="Lucida Console"/>
                <a:cs typeface="Lucida Console"/>
              </a:rPr>
              <a:t>save</a:t>
            </a:r>
          </a:p>
          <a:p>
            <a:pPr>
              <a:spcBef>
                <a:spcPts val="1600"/>
              </a:spcBef>
            </a:pPr>
            <a:r>
              <a:rPr lang="en-US" sz="2200" b="1" dirty="0" smtClean="0">
                <a:solidFill>
                  <a:prstClr val="black"/>
                </a:solidFill>
                <a:latin typeface="Lucida Console"/>
                <a:cs typeface="Lucida Console"/>
              </a:rPr>
              <a:t>...</a:t>
            </a:r>
            <a:endParaRPr lang="en-US" sz="2200" b="1" dirty="0">
              <a:solidFill>
                <a:prstClr val="black"/>
              </a:solidFill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65427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1253489"/>
            <a:ext cx="9296400" cy="5909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class </a:t>
            </a:r>
            <a:r>
              <a:rPr lang="en-US" b="1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Graph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 [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V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E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 ] 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  </a:t>
            </a:r>
            <a:r>
              <a:rPr lang="en-US" dirty="0" err="1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def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Lucida Console"/>
                <a:ea typeface="ＭＳ Ｐゴシック" charset="-128"/>
                <a:cs typeface="Lucida Console"/>
              </a:rPr>
              <a:t>Graph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(</a:t>
            </a:r>
            <a:r>
              <a:rPr lang="en-US" b="1" dirty="0">
                <a:solidFill>
                  <a:srgbClr val="0000FF"/>
                </a:solidFill>
                <a:latin typeface="Lucida Console"/>
                <a:ea typeface="ＭＳ Ｐゴシック" charset="-128"/>
                <a:cs typeface="Lucida Console"/>
              </a:rPr>
              <a:t>vertices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: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Table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[ (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Id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V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) 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],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FF"/>
                </a:solidFill>
                <a:latin typeface="Lucida Console"/>
                <a:ea typeface="ＭＳ Ｐゴシック" charset="-128"/>
                <a:cs typeface="Lucida Console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Lucida Console"/>
                <a:ea typeface="ＭＳ Ｐゴシック" charset="-128"/>
                <a:cs typeface="Lucida Console"/>
              </a:rPr>
              <a:t>            edges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: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Table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[ (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Id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Id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E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) 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])</a:t>
            </a:r>
            <a:endParaRPr lang="en-US" dirty="0">
              <a:solidFill>
                <a:prstClr val="black"/>
              </a:solidFill>
              <a:latin typeface="Lucida Console"/>
              <a:ea typeface="ＭＳ Ｐゴシック" charset="-128"/>
              <a:cs typeface="Lucida Console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	</a:t>
            </a:r>
            <a:r>
              <a:rPr lang="en-US" i="1" dirty="0">
                <a:solidFill>
                  <a:srgbClr val="F79646">
                    <a:lumMod val="75000"/>
                  </a:srgbClr>
                </a:solidFill>
                <a:latin typeface="Lucida Console"/>
                <a:ea typeface="ＭＳ Ｐゴシック" charset="-128"/>
                <a:cs typeface="Lucida Console"/>
              </a:rPr>
              <a:t>// Table </a:t>
            </a:r>
            <a:r>
              <a:rPr lang="en-US" i="1" dirty="0" smtClean="0">
                <a:solidFill>
                  <a:srgbClr val="F79646">
                    <a:lumMod val="75000"/>
                  </a:srgbClr>
                </a:solidFill>
                <a:latin typeface="Lucida Console"/>
                <a:ea typeface="ＭＳ Ｐゴシック" charset="-128"/>
                <a:cs typeface="Lucida Console"/>
              </a:rPr>
              <a:t>Views -</a:t>
            </a:r>
            <a:r>
              <a:rPr lang="en-US" i="1" dirty="0">
                <a:solidFill>
                  <a:srgbClr val="F79646">
                    <a:lumMod val="75000"/>
                  </a:srgbClr>
                </a:solidFill>
                <a:latin typeface="Lucida Console"/>
                <a:ea typeface="ＭＳ Ｐゴシック" charset="-128"/>
                <a:cs typeface="Lucida Console"/>
              </a:rPr>
              <a:t>---------------</a:t>
            </a:r>
            <a:r>
              <a:rPr lang="en-US" i="1" dirty="0" smtClean="0">
                <a:solidFill>
                  <a:srgbClr val="F79646">
                    <a:lumMod val="75000"/>
                  </a:srgbClr>
                </a:solidFill>
                <a:latin typeface="Lucida Console"/>
                <a:ea typeface="ＭＳ Ｐゴシック" charset="-128"/>
                <a:cs typeface="Lucida Console"/>
              </a:rPr>
              <a:t>-</a:t>
            </a:r>
            <a:endParaRPr lang="en-US" dirty="0" smtClean="0">
              <a:solidFill>
                <a:prstClr val="black"/>
              </a:solidFill>
              <a:latin typeface="Lucida Console"/>
              <a:ea typeface="ＭＳ Ｐゴシック" charset="-128"/>
              <a:cs typeface="Lucida Console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	</a:t>
            </a:r>
            <a:r>
              <a:rPr lang="en-US" dirty="0" err="1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def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Lucida Console"/>
                <a:ea typeface="ＭＳ Ｐゴシック" charset="-128"/>
                <a:cs typeface="Lucida Console"/>
              </a:rPr>
              <a:t>vertices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: </a:t>
            </a:r>
            <a:r>
              <a:rPr lang="en-US" i="1" dirty="0" smtClean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Table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[ (</a:t>
            </a:r>
            <a:r>
              <a:rPr lang="en-US" i="1" dirty="0" smtClean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Id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, </a:t>
            </a:r>
            <a:r>
              <a:rPr lang="en-US" i="1" dirty="0" smtClean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V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) ]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	</a:t>
            </a:r>
            <a:r>
              <a:rPr lang="en-US" dirty="0" err="1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def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Lucida Console"/>
                <a:ea typeface="ＭＳ Ｐゴシック" charset="-128"/>
                <a:cs typeface="Lucida Console"/>
              </a:rPr>
              <a:t>edges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: </a:t>
            </a:r>
            <a:r>
              <a:rPr lang="en-US" i="1" dirty="0" smtClean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Table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[ 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(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Id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Id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E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) ]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	</a:t>
            </a:r>
            <a:r>
              <a:rPr lang="en-US" dirty="0" err="1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def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Lucida Console"/>
                <a:ea typeface="ＭＳ Ｐゴシック" charset="-128"/>
                <a:cs typeface="Lucida Console"/>
              </a:rPr>
              <a:t>triplets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: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Table 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[ (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(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Id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V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)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, 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(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Id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V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)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E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) ]</a:t>
            </a:r>
            <a:endParaRPr lang="en-US" dirty="0">
              <a:solidFill>
                <a:prstClr val="black"/>
              </a:solidFill>
              <a:latin typeface="Lucida Console"/>
              <a:ea typeface="ＭＳ Ｐゴシック" charset="-128"/>
              <a:cs typeface="Lucida Console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	</a:t>
            </a:r>
            <a:r>
              <a:rPr lang="en-US" i="1" dirty="0">
                <a:solidFill>
                  <a:srgbClr val="F79646">
                    <a:lumMod val="75000"/>
                  </a:srgbClr>
                </a:solidFill>
                <a:latin typeface="Lucida Console"/>
                <a:ea typeface="ＭＳ Ｐゴシック" charset="-128"/>
                <a:cs typeface="Lucida Console"/>
              </a:rPr>
              <a:t>// Transformations </a:t>
            </a:r>
            <a:r>
              <a:rPr lang="en-US" i="1" dirty="0" smtClean="0">
                <a:solidFill>
                  <a:srgbClr val="F79646">
                    <a:lumMod val="75000"/>
                  </a:srgbClr>
                </a:solidFill>
                <a:latin typeface="Lucida Console"/>
                <a:ea typeface="ＭＳ Ｐゴシック" charset="-128"/>
                <a:cs typeface="Lucida Console"/>
              </a:rPr>
              <a:t>-</a:t>
            </a:r>
            <a:r>
              <a:rPr lang="en-US" i="1" dirty="0">
                <a:solidFill>
                  <a:srgbClr val="F79646">
                    <a:lumMod val="75000"/>
                  </a:srgbClr>
                </a:solidFill>
                <a:latin typeface="Lucida Console"/>
                <a:ea typeface="ＭＳ Ｐゴシック" charset="-128"/>
                <a:cs typeface="Lucida Console"/>
              </a:rPr>
              <a:t>-----------------------------</a:t>
            </a:r>
            <a:endParaRPr lang="en-US" dirty="0">
              <a:solidFill>
                <a:prstClr val="black"/>
              </a:solidFill>
              <a:latin typeface="Lucida Console"/>
              <a:ea typeface="ＭＳ Ｐゴシック" charset="-128"/>
              <a:cs typeface="Lucida Console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	</a:t>
            </a:r>
            <a:r>
              <a:rPr lang="en-US" dirty="0" err="1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def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Lucida Console"/>
                <a:ea typeface="ＭＳ Ｐゴシック" charset="-128"/>
                <a:cs typeface="Lucida Console"/>
              </a:rPr>
              <a:t>reverse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: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Graph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[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V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E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]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	</a:t>
            </a:r>
            <a:r>
              <a:rPr lang="en-US" dirty="0" err="1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def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latin typeface="Lucida Console"/>
                <a:ea typeface="ＭＳ Ｐゴシック" charset="-128"/>
                <a:cs typeface="Lucida Console"/>
              </a:rPr>
              <a:t>subgraph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(</a:t>
            </a:r>
            <a:r>
              <a:rPr lang="en-US" dirty="0" err="1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pV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: 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(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Id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V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) =&gt; </a:t>
            </a:r>
            <a:r>
              <a:rPr lang="en-US" i="1" dirty="0" smtClean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Boolean,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 </a:t>
            </a:r>
            <a:r>
              <a:rPr lang="en-US" i="1" dirty="0" smtClean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               </a:t>
            </a:r>
            <a:r>
              <a:rPr lang="en-US" dirty="0" err="1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pE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: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Edge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[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V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,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E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] =&gt;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Boolean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)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: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Graph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[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V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,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E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]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	</a:t>
            </a:r>
            <a:r>
              <a:rPr lang="en-US" dirty="0" err="1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def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latin typeface="Lucida Console"/>
                <a:ea typeface="ＭＳ Ｐゴシック" charset="-128"/>
                <a:cs typeface="Lucida Console"/>
              </a:rPr>
              <a:t>mapV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(m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: (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Id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V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) =&gt;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T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 ):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Graph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[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T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,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E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]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	</a:t>
            </a:r>
            <a:r>
              <a:rPr lang="en-US" dirty="0" err="1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def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latin typeface="Lucida Console"/>
                <a:ea typeface="ＭＳ Ｐゴシック" charset="-128"/>
                <a:cs typeface="Lucida Console"/>
              </a:rPr>
              <a:t>mapE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(m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: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Edge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[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V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,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E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] =&gt;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T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 ):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Graph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[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V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,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T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]</a:t>
            </a:r>
            <a:endParaRPr lang="en-US" dirty="0">
              <a:solidFill>
                <a:prstClr val="black"/>
              </a:solidFill>
              <a:latin typeface="Lucida Console"/>
              <a:ea typeface="ＭＳ Ｐゴシック" charset="-128"/>
              <a:cs typeface="Lucida Console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	</a:t>
            </a:r>
            <a:r>
              <a:rPr lang="en-US" i="1" dirty="0">
                <a:solidFill>
                  <a:srgbClr val="F79646">
                    <a:lumMod val="75000"/>
                  </a:srgbClr>
                </a:solidFill>
                <a:latin typeface="Lucida Console"/>
                <a:ea typeface="ＭＳ Ｐゴシック" charset="-128"/>
                <a:cs typeface="Lucida Console"/>
              </a:rPr>
              <a:t>// Joins </a:t>
            </a:r>
            <a:r>
              <a:rPr lang="en-US" i="1" dirty="0" smtClean="0">
                <a:solidFill>
                  <a:srgbClr val="F79646">
                    <a:lumMod val="75000"/>
                  </a:srgbClr>
                </a:solidFill>
                <a:latin typeface="Lucida Console"/>
                <a:ea typeface="ＭＳ Ｐゴシック" charset="-128"/>
                <a:cs typeface="Lucida Console"/>
              </a:rPr>
              <a:t>--------</a:t>
            </a:r>
            <a:r>
              <a:rPr lang="en-US" i="1" dirty="0">
                <a:solidFill>
                  <a:srgbClr val="F79646">
                    <a:lumMod val="75000"/>
                  </a:srgbClr>
                </a:solidFill>
                <a:latin typeface="Lucida Console"/>
                <a:ea typeface="ＭＳ Ｐゴシック" charset="-128"/>
                <a:cs typeface="Lucida Console"/>
              </a:rPr>
              <a:t>--------------------------------</a:t>
            </a:r>
            <a:endParaRPr lang="en-US" dirty="0">
              <a:solidFill>
                <a:prstClr val="black"/>
              </a:solidFill>
              <a:latin typeface="Lucida Console"/>
              <a:ea typeface="ＭＳ Ｐゴシック" charset="-128"/>
              <a:cs typeface="Lucida Console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	</a:t>
            </a:r>
            <a:r>
              <a:rPr lang="en-US" dirty="0" err="1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def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latin typeface="Lucida Console"/>
                <a:ea typeface="ＭＳ Ｐゴシック" charset="-128"/>
                <a:cs typeface="Lucida Console"/>
              </a:rPr>
              <a:t>joinV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(</a:t>
            </a:r>
            <a:r>
              <a:rPr lang="en-US" dirty="0" err="1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tbl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: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Table 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[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(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Id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T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)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])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: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Graph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[(</a:t>
            </a:r>
            <a:r>
              <a:rPr lang="en-US" i="1" dirty="0" smtClean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V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, </a:t>
            </a:r>
            <a:r>
              <a:rPr lang="en-US" i="1" dirty="0" smtClean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T)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E 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]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	</a:t>
            </a:r>
            <a:r>
              <a:rPr lang="en-US" dirty="0" err="1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def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latin typeface="Lucida Console"/>
                <a:ea typeface="ＭＳ Ｐゴシック" charset="-128"/>
                <a:cs typeface="Lucida Console"/>
              </a:rPr>
              <a:t>joinE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(</a:t>
            </a:r>
            <a:r>
              <a:rPr lang="en-US" dirty="0" err="1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tbl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: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Table 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[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(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Id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, </a:t>
            </a:r>
            <a:r>
              <a:rPr lang="en-US" i="1" dirty="0" smtClean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Id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, </a:t>
            </a:r>
            <a:r>
              <a:rPr lang="en-US" i="1" dirty="0" smtClean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T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)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])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: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Graph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[</a:t>
            </a:r>
            <a:r>
              <a:rPr lang="en-US" i="1" dirty="0" smtClean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V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, 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(</a:t>
            </a:r>
            <a:r>
              <a:rPr lang="en-US" i="1" dirty="0" smtClean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E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,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 </a:t>
            </a:r>
            <a:r>
              <a:rPr lang="en-US" i="1" dirty="0" smtClean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T)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]</a:t>
            </a:r>
            <a:endParaRPr lang="en-US" i="1" dirty="0">
              <a:solidFill>
                <a:srgbClr val="F79646">
                  <a:lumMod val="75000"/>
                </a:srgbClr>
              </a:solidFill>
              <a:latin typeface="Lucida Console"/>
              <a:ea typeface="ＭＳ Ｐゴシック" charset="-128"/>
              <a:cs typeface="Lucida Console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	</a:t>
            </a:r>
            <a:r>
              <a:rPr lang="en-US" i="1" dirty="0">
                <a:solidFill>
                  <a:srgbClr val="F79646">
                    <a:lumMod val="75000"/>
                  </a:srgbClr>
                </a:solidFill>
                <a:latin typeface="Lucida Console"/>
                <a:ea typeface="ＭＳ Ｐゴシック" charset="-128"/>
                <a:cs typeface="Lucida Console"/>
              </a:rPr>
              <a:t>// </a:t>
            </a:r>
            <a:r>
              <a:rPr lang="en-US" i="1" dirty="0" smtClean="0">
                <a:solidFill>
                  <a:srgbClr val="F79646">
                    <a:lumMod val="75000"/>
                  </a:srgbClr>
                </a:solidFill>
                <a:latin typeface="Lucida Console"/>
                <a:ea typeface="ＭＳ Ｐゴシック" charset="-128"/>
                <a:cs typeface="Lucida Console"/>
              </a:rPr>
              <a:t>Computation -</a:t>
            </a:r>
            <a:r>
              <a:rPr lang="en-US" i="1" dirty="0">
                <a:solidFill>
                  <a:srgbClr val="F79646">
                    <a:lumMod val="75000"/>
                  </a:srgbClr>
                </a:solidFill>
                <a:latin typeface="Lucida Console"/>
                <a:ea typeface="ＭＳ Ｐゴシック" charset="-128"/>
                <a:cs typeface="Lucida Console"/>
              </a:rPr>
              <a:t>---------------------------------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79646">
                    <a:lumMod val="75000"/>
                  </a:srgbClr>
                </a:solidFill>
                <a:latin typeface="Lucida Console"/>
                <a:ea typeface="ＭＳ Ｐゴシック" charset="-128"/>
                <a:cs typeface="Lucida Console"/>
              </a:rPr>
              <a:t>	</a:t>
            </a:r>
            <a:r>
              <a:rPr lang="en-US" dirty="0" err="1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def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latin typeface="Lucida Console"/>
                <a:ea typeface="ＭＳ Ｐゴシック" charset="-128"/>
                <a:cs typeface="Lucida Console"/>
              </a:rPr>
              <a:t>mrTriplets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(</a:t>
            </a:r>
            <a:r>
              <a:rPr lang="en-US" dirty="0" err="1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mapF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: 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(</a:t>
            </a:r>
            <a:r>
              <a:rPr lang="en-US" i="1" dirty="0" smtClean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Edge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[</a:t>
            </a:r>
            <a:r>
              <a:rPr lang="en-US" i="1" dirty="0" smtClean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V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,</a:t>
            </a:r>
            <a:r>
              <a:rPr lang="en-US" i="1" dirty="0" smtClean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E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]) =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&gt; </a:t>
            </a:r>
            <a:r>
              <a:rPr lang="en-US" i="1" dirty="0" smtClean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List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[(</a:t>
            </a:r>
            <a:r>
              <a:rPr lang="en-US" i="1" dirty="0" smtClean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Id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, </a:t>
            </a:r>
            <a:r>
              <a:rPr lang="en-US" i="1" dirty="0" smtClean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T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)],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/>
            </a:r>
            <a:b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</a:b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					 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reduceF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: (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T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T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) =&gt; </a:t>
            </a:r>
            <a:r>
              <a:rPr lang="en-US" i="1" dirty="0" smtClean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T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): </a:t>
            </a:r>
            <a:r>
              <a:rPr lang="en-US" i="1" dirty="0" smtClean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Graph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[</a:t>
            </a:r>
            <a:r>
              <a:rPr lang="en-US" i="1" dirty="0" smtClean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T</a:t>
            </a: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, </a:t>
            </a:r>
            <a:r>
              <a:rPr lang="en-US" i="1" dirty="0">
                <a:solidFill>
                  <a:srgbClr val="008000"/>
                </a:solidFill>
                <a:latin typeface="Lucida Console"/>
                <a:ea typeface="ＭＳ Ｐゴシック" charset="-128"/>
                <a:cs typeface="Lucida Console"/>
              </a:rPr>
              <a:t>E</a:t>
            </a:r>
            <a:r>
              <a:rPr lang="en-US" dirty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]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Lucida Console"/>
                <a:ea typeface="ＭＳ Ｐゴシック" charset="-128"/>
                <a:cs typeface="Lucida Console"/>
              </a:rPr>
              <a:t>}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Lucida Console"/>
              <a:ea typeface="ＭＳ Ｐゴシック" charset="-128"/>
              <a:cs typeface="Lucida Consol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" y="1557750"/>
            <a:ext cx="228600" cy="7282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orbe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2133600"/>
            <a:ext cx="228600" cy="11430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orbe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2060" y="3200400"/>
            <a:ext cx="231340" cy="16763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orbe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4800600"/>
            <a:ext cx="228600" cy="914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orbe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" y="2133600"/>
            <a:ext cx="7620000" cy="1143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Corbe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800" y="3276601"/>
            <a:ext cx="8153400" cy="160019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3769" y="4876800"/>
            <a:ext cx="8153400" cy="8382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Corbel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02060" y="152400"/>
            <a:ext cx="8613340" cy="990600"/>
          </a:xfrm>
        </p:spPr>
        <p:txBody>
          <a:bodyPr/>
          <a:lstStyle/>
          <a:p>
            <a:r>
              <a:rPr lang="en-US" dirty="0" smtClean="0"/>
              <a:t>Graph Operators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683E74-89E2-C64C-9005-6CEB91907F00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04800" y="5638800"/>
            <a:ext cx="228600" cy="914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3769" y="5715000"/>
            <a:ext cx="7615831" cy="8382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79558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10" grpId="0" animBg="1"/>
      <p:bldP spid="14" grpId="0" animBg="1"/>
      <p:bldP spid="1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Triplets Join Vertices and Edges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6858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b="1" i="1" dirty="0" smtClean="0">
                <a:solidFill>
                  <a:srgbClr val="3366FF"/>
                </a:solidFill>
              </a:rPr>
              <a:t>triplets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operator joins vertices and edges: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4419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prstClr val="black"/>
                </a:solidFill>
              </a:rPr>
              <a:t>The </a:t>
            </a:r>
            <a:r>
              <a:rPr lang="en-US" b="1" i="1" dirty="0" err="1" smtClean="0">
                <a:solidFill>
                  <a:srgbClr val="3366FF"/>
                </a:solidFill>
              </a:rPr>
              <a:t>mrTriplets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operator sums adjacent triplets.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5181600"/>
            <a:ext cx="838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SELECT </a:t>
            </a:r>
            <a:r>
              <a:rPr lang="en-US" sz="2800" dirty="0" err="1" smtClean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t.dstId</a:t>
            </a:r>
            <a:r>
              <a:rPr lang="en-US" sz="2800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, </a:t>
            </a:r>
            <a:r>
              <a:rPr lang="en-US" sz="2800" i="1" dirty="0" smtClean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reduce</a:t>
            </a:r>
            <a:r>
              <a:rPr lang="en-US" sz="2800" dirty="0" smtClean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( </a:t>
            </a:r>
            <a:r>
              <a:rPr lang="en-US" sz="2800" i="1" dirty="0" smtClean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map</a:t>
            </a:r>
            <a:r>
              <a:rPr lang="en-US" sz="2800" dirty="0" smtClean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(</a:t>
            </a:r>
            <a:r>
              <a:rPr lang="en-US" sz="2800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</a:t>
            </a:r>
            <a:r>
              <a:rPr lang="en-US" sz="2800" dirty="0" smtClean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) ) </a:t>
            </a:r>
            <a:r>
              <a:rPr lang="en-US" sz="2800" b="1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AS </a:t>
            </a:r>
            <a:r>
              <a:rPr lang="en-US" sz="2800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sum </a:t>
            </a:r>
            <a:endParaRPr lang="en-US" sz="2800" dirty="0" smtClean="0">
              <a:solidFill>
                <a:prstClr val="black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FROM </a:t>
            </a:r>
            <a:r>
              <a:rPr lang="en-US" sz="2800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triplets </a:t>
            </a:r>
            <a:r>
              <a:rPr lang="en-US" sz="2800" b="1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AS </a:t>
            </a:r>
            <a:r>
              <a:rPr lang="en-US" sz="2800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 </a:t>
            </a:r>
            <a:r>
              <a:rPr lang="en-US" sz="2800" b="1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GROUPBY</a:t>
            </a:r>
            <a:r>
              <a:rPr lang="en-US" sz="2800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800" dirty="0" err="1" smtClean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t.dstId</a:t>
            </a:r>
            <a:endParaRPr lang="en-US" sz="2800" dirty="0">
              <a:solidFill>
                <a:prstClr val="black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68836" y="2209800"/>
            <a:ext cx="106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Triplets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19200" y="2209800"/>
            <a:ext cx="1156086" cy="2488844"/>
            <a:chOff x="1219200" y="2209800"/>
            <a:chExt cx="1156086" cy="2488844"/>
          </a:xfrm>
        </p:grpSpPr>
        <p:sp>
          <p:nvSpPr>
            <p:cNvPr id="39" name="TextBox 38"/>
            <p:cNvSpPr txBox="1"/>
            <p:nvPr/>
          </p:nvSpPr>
          <p:spPr>
            <a:xfrm>
              <a:off x="1219200" y="2209800"/>
              <a:ext cx="11560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Vertices</a:t>
              </a:r>
            </a:p>
          </p:txBody>
        </p: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>
              <a:off x="1565168" y="3238790"/>
              <a:ext cx="464150" cy="446397"/>
              <a:chOff x="2057400" y="3476935"/>
              <a:chExt cx="654785" cy="6297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2057400" y="3476935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2000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" name="Can 26"/>
              <p:cNvSpPr/>
              <p:nvPr/>
            </p:nvSpPr>
            <p:spPr>
              <a:xfrm>
                <a:off x="2438400" y="3904921"/>
                <a:ext cx="273785" cy="20175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>
              <a:off x="1565168" y="2732061"/>
              <a:ext cx="464150" cy="446397"/>
              <a:chOff x="5181600" y="3713659"/>
              <a:chExt cx="654785" cy="629741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31" name="Can 30"/>
              <p:cNvSpPr/>
              <p:nvPr/>
            </p:nvSpPr>
            <p:spPr>
              <a:xfrm>
                <a:off x="5562600" y="4141645"/>
                <a:ext cx="273785" cy="20175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42" name="Group 41"/>
            <p:cNvGrpSpPr>
              <a:grpSpLocks noChangeAspect="1"/>
            </p:cNvGrpSpPr>
            <p:nvPr/>
          </p:nvGrpSpPr>
          <p:grpSpPr>
            <a:xfrm>
              <a:off x="1565168" y="3745518"/>
              <a:ext cx="464150" cy="446397"/>
              <a:chOff x="2057400" y="3476935"/>
              <a:chExt cx="654785" cy="629741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2057400" y="3476935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4" name="Can 43"/>
              <p:cNvSpPr/>
              <p:nvPr/>
            </p:nvSpPr>
            <p:spPr>
              <a:xfrm>
                <a:off x="2438400" y="3904921"/>
                <a:ext cx="273785" cy="20175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48" name="Group 47"/>
            <p:cNvGrpSpPr>
              <a:grpSpLocks noChangeAspect="1"/>
            </p:cNvGrpSpPr>
            <p:nvPr/>
          </p:nvGrpSpPr>
          <p:grpSpPr>
            <a:xfrm>
              <a:off x="1565168" y="4252247"/>
              <a:ext cx="464150" cy="446397"/>
              <a:chOff x="2057400" y="3476935"/>
              <a:chExt cx="654785" cy="629741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2057400" y="3476935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2000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Can 49"/>
              <p:cNvSpPr/>
              <p:nvPr/>
            </p:nvSpPr>
            <p:spPr>
              <a:xfrm>
                <a:off x="2438400" y="3904921"/>
                <a:ext cx="273785" cy="20175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236221" y="2209800"/>
            <a:ext cx="1487993" cy="2514600"/>
            <a:chOff x="6236221" y="2209800"/>
            <a:chExt cx="1487993" cy="2514600"/>
          </a:xfrm>
        </p:grpSpPr>
        <p:sp>
          <p:nvSpPr>
            <p:cNvPr id="40" name="TextBox 39"/>
            <p:cNvSpPr txBox="1"/>
            <p:nvPr/>
          </p:nvSpPr>
          <p:spPr>
            <a:xfrm>
              <a:off x="6540133" y="2209800"/>
              <a:ext cx="8801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Edges</a:t>
              </a: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6236221" y="2783743"/>
              <a:ext cx="1487993" cy="397753"/>
              <a:chOff x="5181600" y="3713659"/>
              <a:chExt cx="2126717" cy="568490"/>
            </a:xfrm>
          </p:grpSpPr>
          <p:cxnSp>
            <p:nvCxnSpPr>
              <p:cNvPr id="33" name="Straight Arrow Connector 32"/>
              <p:cNvCxnSpPr>
                <a:stCxn id="34" idx="6"/>
                <a:endCxn id="35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2400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6" name="Can 35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6236221" y="3298045"/>
              <a:ext cx="1487993" cy="397753"/>
              <a:chOff x="5181600" y="3713659"/>
              <a:chExt cx="2126717" cy="568490"/>
            </a:xfrm>
          </p:grpSpPr>
          <p:cxnSp>
            <p:nvCxnSpPr>
              <p:cNvPr id="52" name="Straight Arrow Connector 51"/>
              <p:cNvCxnSpPr>
                <a:stCxn id="53" idx="6"/>
                <a:endCxn id="54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400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5" name="Can 54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6236221" y="3812346"/>
              <a:ext cx="1487993" cy="397753"/>
              <a:chOff x="5181600" y="3713659"/>
              <a:chExt cx="2126717" cy="568490"/>
            </a:xfrm>
          </p:grpSpPr>
          <p:cxnSp>
            <p:nvCxnSpPr>
              <p:cNvPr id="57" name="Straight Arrow Connector 56"/>
              <p:cNvCxnSpPr>
                <a:stCxn id="58" idx="6"/>
                <a:endCxn id="59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2400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400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60" name="Can 59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236221" y="4326647"/>
              <a:ext cx="1487993" cy="397753"/>
              <a:chOff x="5181600" y="3713659"/>
              <a:chExt cx="2126717" cy="568490"/>
            </a:xfrm>
          </p:grpSpPr>
          <p:cxnSp>
            <p:nvCxnSpPr>
              <p:cNvPr id="62" name="Straight Arrow Connector 61"/>
              <p:cNvCxnSpPr>
                <a:stCxn id="63" idx="6"/>
                <a:endCxn id="64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400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2400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65" name="Can 64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6240925" y="2783743"/>
            <a:ext cx="1487993" cy="397753"/>
            <a:chOff x="5181600" y="3713659"/>
            <a:chExt cx="2126717" cy="568490"/>
          </a:xfrm>
        </p:grpSpPr>
        <p:cxnSp>
          <p:nvCxnSpPr>
            <p:cNvPr id="67" name="Straight Arrow Connector 66"/>
            <p:cNvCxnSpPr>
              <a:stCxn id="68" idx="6"/>
              <a:endCxn id="69" idx="2"/>
            </p:cNvCxnSpPr>
            <p:nvPr/>
          </p:nvCxnSpPr>
          <p:spPr>
            <a:xfrm>
              <a:off x="5750089" y="3997905"/>
              <a:ext cx="98973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6739828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B</a:t>
              </a:r>
              <a:endParaRPr lang="en-US" sz="24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0" name="Can 69"/>
            <p:cNvSpPr/>
            <p:nvPr/>
          </p:nvSpPr>
          <p:spPr>
            <a:xfrm>
              <a:off x="6032286" y="3821730"/>
              <a:ext cx="478513" cy="342692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Corbel"/>
              </a:endParaRPr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>
            <a:off x="1565029" y="2733793"/>
            <a:ext cx="464150" cy="446397"/>
            <a:chOff x="5181600" y="3713659"/>
            <a:chExt cx="654785" cy="629741"/>
          </a:xfrm>
        </p:grpSpPr>
        <p:sp>
          <p:nvSpPr>
            <p:cNvPr id="72" name="Oval 71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73" name="Can 72"/>
            <p:cNvSpPr/>
            <p:nvPr/>
          </p:nvSpPr>
          <p:spPr>
            <a:xfrm>
              <a:off x="5562600" y="4141645"/>
              <a:ext cx="273785" cy="20175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</p:grpSp>
      <p:sp>
        <p:nvSpPr>
          <p:cNvPr id="74" name="Can 73"/>
          <p:cNvSpPr/>
          <p:nvPr/>
        </p:nvSpPr>
        <p:spPr>
          <a:xfrm>
            <a:off x="3733800" y="3091061"/>
            <a:ext cx="213483" cy="157318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Corbel"/>
            </a:endParaRPr>
          </a:p>
        </p:txBody>
      </p:sp>
      <p:grpSp>
        <p:nvGrpSpPr>
          <p:cNvPr id="80" name="Group 79"/>
          <p:cNvGrpSpPr>
            <a:grpSpLocks noChangeAspect="1"/>
          </p:cNvGrpSpPr>
          <p:nvPr/>
        </p:nvGrpSpPr>
        <p:grpSpPr>
          <a:xfrm>
            <a:off x="1565029" y="3238972"/>
            <a:ext cx="464150" cy="446397"/>
            <a:chOff x="2057400" y="3476935"/>
            <a:chExt cx="654785" cy="629741"/>
          </a:xfrm>
        </p:grpSpPr>
        <p:sp>
          <p:nvSpPr>
            <p:cNvPr id="81" name="Oval 80"/>
            <p:cNvSpPr/>
            <p:nvPr/>
          </p:nvSpPr>
          <p:spPr>
            <a:xfrm>
              <a:off x="2057400" y="3476935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B</a:t>
              </a:r>
              <a:endParaRPr lang="en-US" sz="20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82" name="Can 81"/>
            <p:cNvSpPr/>
            <p:nvPr/>
          </p:nvSpPr>
          <p:spPr>
            <a:xfrm>
              <a:off x="2438400" y="3904921"/>
              <a:ext cx="273785" cy="20175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</p:grpSp>
      <p:sp>
        <p:nvSpPr>
          <p:cNvPr id="83" name="Can 82"/>
          <p:cNvSpPr/>
          <p:nvPr/>
        </p:nvSpPr>
        <p:spPr>
          <a:xfrm>
            <a:off x="4800600" y="3119282"/>
            <a:ext cx="213483" cy="157318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Corbel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462343" y="3327182"/>
            <a:ext cx="1566857" cy="1494905"/>
            <a:chOff x="3462343" y="3327182"/>
            <a:chExt cx="1566857" cy="1494905"/>
          </a:xfrm>
        </p:grpSpPr>
        <p:grpSp>
          <p:nvGrpSpPr>
            <p:cNvPr id="94" name="Group 93"/>
            <p:cNvGrpSpPr/>
            <p:nvPr/>
          </p:nvGrpSpPr>
          <p:grpSpPr>
            <a:xfrm>
              <a:off x="3462343" y="3327182"/>
              <a:ext cx="1487993" cy="397753"/>
              <a:chOff x="5181600" y="3713659"/>
              <a:chExt cx="2126717" cy="568490"/>
            </a:xfrm>
          </p:grpSpPr>
          <p:cxnSp>
            <p:nvCxnSpPr>
              <p:cNvPr id="95" name="Straight Arrow Connector 94"/>
              <p:cNvCxnSpPr>
                <a:stCxn id="96" idx="6"/>
                <a:endCxn id="97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400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8" name="Can 97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3462343" y="3841483"/>
              <a:ext cx="1487993" cy="397753"/>
              <a:chOff x="5181600" y="3713659"/>
              <a:chExt cx="2126717" cy="568490"/>
            </a:xfrm>
          </p:grpSpPr>
          <p:cxnSp>
            <p:nvCxnSpPr>
              <p:cNvPr id="100" name="Straight Arrow Connector 99"/>
              <p:cNvCxnSpPr>
                <a:stCxn id="101" idx="6"/>
                <a:endCxn id="102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2400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400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3" name="Can 102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3462343" y="4355784"/>
              <a:ext cx="1487993" cy="397753"/>
              <a:chOff x="5181600" y="3713659"/>
              <a:chExt cx="2126717" cy="568490"/>
            </a:xfrm>
          </p:grpSpPr>
          <p:cxnSp>
            <p:nvCxnSpPr>
              <p:cNvPr id="105" name="Straight Arrow Connector 104"/>
              <p:cNvCxnSpPr>
                <a:stCxn id="106" idx="6"/>
                <a:endCxn id="107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Oval 105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400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2400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8" name="Can 107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sp>
          <p:nvSpPr>
            <p:cNvPr id="109" name="Can 108"/>
            <p:cNvSpPr/>
            <p:nvPr/>
          </p:nvSpPr>
          <p:spPr>
            <a:xfrm>
              <a:off x="3748917" y="3641769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10" name="Can 109"/>
            <p:cNvSpPr/>
            <p:nvPr/>
          </p:nvSpPr>
          <p:spPr>
            <a:xfrm>
              <a:off x="4815717" y="3655028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11" name="Can 110"/>
            <p:cNvSpPr/>
            <p:nvPr/>
          </p:nvSpPr>
          <p:spPr>
            <a:xfrm>
              <a:off x="3748917" y="4173588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12" name="Can 111"/>
            <p:cNvSpPr/>
            <p:nvPr/>
          </p:nvSpPr>
          <p:spPr>
            <a:xfrm>
              <a:off x="4815717" y="4192674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13" name="Can 112"/>
            <p:cNvSpPr/>
            <p:nvPr/>
          </p:nvSpPr>
          <p:spPr>
            <a:xfrm>
              <a:off x="4815717" y="4662270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14" name="Can 113"/>
            <p:cNvSpPr/>
            <p:nvPr/>
          </p:nvSpPr>
          <p:spPr>
            <a:xfrm>
              <a:off x="3748917" y="4664769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Corbel"/>
              </a:endParaRPr>
            </a:p>
          </p:txBody>
        </p:sp>
      </p:grpSp>
      <p:sp>
        <p:nvSpPr>
          <p:cNvPr id="76" name="Rectangle 75"/>
          <p:cNvSpPr/>
          <p:nvPr/>
        </p:nvSpPr>
        <p:spPr>
          <a:xfrm>
            <a:off x="544240" y="2209800"/>
            <a:ext cx="76962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 smtClean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SELECT </a:t>
            </a:r>
            <a:r>
              <a:rPr lang="en-US" sz="3200" dirty="0" err="1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s.Id</a:t>
            </a:r>
            <a:r>
              <a:rPr lang="en-US" sz="3200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, </a:t>
            </a:r>
            <a:r>
              <a:rPr lang="en-US" sz="3200" dirty="0" err="1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d.Id</a:t>
            </a:r>
            <a:r>
              <a:rPr lang="en-US" sz="3200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, </a:t>
            </a:r>
            <a:r>
              <a:rPr lang="en-US" sz="3200" dirty="0" err="1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s.P</a:t>
            </a:r>
            <a:r>
              <a:rPr lang="en-US" sz="3200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, </a:t>
            </a:r>
            <a:r>
              <a:rPr lang="en-US" sz="3200" dirty="0" err="1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e.P</a:t>
            </a:r>
            <a:r>
              <a:rPr lang="en-US" sz="3200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, </a:t>
            </a:r>
            <a:r>
              <a:rPr lang="en-US" sz="3200" dirty="0" err="1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d.P</a:t>
            </a:r>
            <a:endParaRPr lang="en-US" sz="3200" dirty="0">
              <a:solidFill>
                <a:prstClr val="black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FROM </a:t>
            </a:r>
            <a:r>
              <a:rPr lang="en-US" sz="3200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edges</a:t>
            </a:r>
            <a:r>
              <a:rPr lang="en-US" sz="3200" b="1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AS </a:t>
            </a:r>
            <a:r>
              <a:rPr lang="en-US" sz="3200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JOIN </a:t>
            </a:r>
            <a:r>
              <a:rPr lang="en-US" sz="3200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vertices</a:t>
            </a:r>
            <a:r>
              <a:rPr lang="en-US" sz="3200" b="1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AS </a:t>
            </a:r>
            <a:r>
              <a:rPr lang="en-US" sz="3200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</a:t>
            </a:r>
            <a:r>
              <a:rPr lang="en-US" sz="3200" b="1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, </a:t>
            </a:r>
            <a:r>
              <a:rPr lang="en-US" sz="3200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vertices</a:t>
            </a:r>
            <a:r>
              <a:rPr lang="en-US" sz="3200" b="1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AS </a:t>
            </a:r>
            <a:r>
              <a:rPr lang="en-US" sz="3200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ON </a:t>
            </a:r>
            <a:r>
              <a:rPr lang="en-US" sz="3200" dirty="0" err="1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e.srcId</a:t>
            </a:r>
            <a:r>
              <a:rPr lang="en-US" sz="3200" b="1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= </a:t>
            </a:r>
            <a:r>
              <a:rPr lang="en-US" sz="3200" dirty="0" err="1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s.Id</a:t>
            </a:r>
            <a:r>
              <a:rPr lang="en-US" sz="3200" b="1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AND </a:t>
            </a:r>
            <a:r>
              <a:rPr lang="en-US" sz="3200" dirty="0" err="1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e.dstId</a:t>
            </a:r>
            <a:r>
              <a:rPr lang="en-US" sz="3200" b="1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= </a:t>
            </a:r>
            <a:r>
              <a:rPr lang="en-US" sz="3200" dirty="0" err="1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d.Id</a:t>
            </a:r>
            <a:endParaRPr lang="en-US" sz="3200" dirty="0">
              <a:solidFill>
                <a:prstClr val="black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85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7037E-7 L -0.3 3.7037E-7 " pathEditMode="relative" ptsTypes="AA">
                                      <p:cBhvr>
                                        <p:cTn id="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48148E-6 L 0.20868 0.0050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0046 L 0.32847 -0.0682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24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5" grpId="0"/>
      <p:bldP spid="74" grpId="0" animBg="1"/>
      <p:bldP spid="74" grpId="1" animBg="1"/>
      <p:bldP spid="83" grpId="0" animBg="1"/>
      <p:bldP spid="83" grpId="1" animBg="1"/>
      <p:bldP spid="76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stCxn id="4" idx="6"/>
            <a:endCxn id="7" idx="2"/>
          </p:cNvCxnSpPr>
          <p:nvPr/>
        </p:nvCxnSpPr>
        <p:spPr>
          <a:xfrm>
            <a:off x="6210300" y="2171700"/>
            <a:ext cx="19431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6934200" y="57912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orbel"/>
              </a:rPr>
              <a:t>F</a:t>
            </a:r>
            <a:endParaRPr lang="en-US" sz="240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8" name="Oval 7"/>
          <p:cNvSpPr/>
          <p:nvPr/>
        </p:nvSpPr>
        <p:spPr>
          <a:xfrm>
            <a:off x="8153400" y="44958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orbel"/>
              </a:rPr>
              <a:t>E</a:t>
            </a:r>
            <a:endParaRPr lang="en-US" sz="2400" dirty="0">
              <a:solidFill>
                <a:prstClr val="black"/>
              </a:solidFill>
              <a:latin typeface="Corbel"/>
            </a:endParaRPr>
          </a:p>
        </p:txBody>
      </p:sp>
      <p:cxnSp>
        <p:nvCxnSpPr>
          <p:cNvPr id="14" name="Straight Arrow Connector 13"/>
          <p:cNvCxnSpPr>
            <a:stCxn id="5" idx="0"/>
            <a:endCxn id="4" idx="4"/>
          </p:cNvCxnSpPr>
          <p:nvPr/>
        </p:nvCxnSpPr>
        <p:spPr>
          <a:xfrm flipV="1">
            <a:off x="5943600" y="2438400"/>
            <a:ext cx="0" cy="20574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0"/>
            <a:endCxn id="7" idx="4"/>
          </p:cNvCxnSpPr>
          <p:nvPr/>
        </p:nvCxnSpPr>
        <p:spPr>
          <a:xfrm flipV="1">
            <a:off x="8420100" y="2438400"/>
            <a:ext cx="0" cy="20574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4"/>
            <a:endCxn id="3" idx="0"/>
          </p:cNvCxnSpPr>
          <p:nvPr/>
        </p:nvCxnSpPr>
        <p:spPr>
          <a:xfrm>
            <a:off x="7200900" y="3734052"/>
            <a:ext cx="0" cy="205714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" idx="1"/>
            <a:endCxn id="5" idx="5"/>
          </p:cNvCxnSpPr>
          <p:nvPr/>
        </p:nvCxnSpPr>
        <p:spPr>
          <a:xfrm flipH="1" flipV="1">
            <a:off x="6132185" y="4951085"/>
            <a:ext cx="880130" cy="9182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" idx="7"/>
            <a:endCxn id="8" idx="3"/>
          </p:cNvCxnSpPr>
          <p:nvPr/>
        </p:nvCxnSpPr>
        <p:spPr>
          <a:xfrm flipV="1">
            <a:off x="7389485" y="4951085"/>
            <a:ext cx="842030" cy="9182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Example: Oldest Follower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676900" y="44958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orbel"/>
              </a:rPr>
              <a:t>D</a:t>
            </a:r>
            <a:endParaRPr lang="en-US" sz="240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4" name="Oval 3"/>
          <p:cNvSpPr/>
          <p:nvPr/>
        </p:nvSpPr>
        <p:spPr>
          <a:xfrm>
            <a:off x="5676900" y="19050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orbel"/>
              </a:rPr>
              <a:t>B</a:t>
            </a:r>
            <a:endParaRPr lang="en-US" sz="240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6" name="Oval 5"/>
          <p:cNvSpPr/>
          <p:nvPr/>
        </p:nvSpPr>
        <p:spPr>
          <a:xfrm>
            <a:off x="6934200" y="3200652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orbel"/>
              </a:rPr>
              <a:t>A</a:t>
            </a:r>
            <a:endParaRPr lang="en-US" sz="240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7" name="Oval 6"/>
          <p:cNvSpPr/>
          <p:nvPr/>
        </p:nvSpPr>
        <p:spPr>
          <a:xfrm>
            <a:off x="8153400" y="19050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orbel"/>
              </a:rPr>
              <a:t>C</a:t>
            </a:r>
            <a:endParaRPr lang="en-US" sz="2400" dirty="0">
              <a:solidFill>
                <a:prstClr val="black"/>
              </a:solidFill>
              <a:latin typeface="Corbel"/>
            </a:endParaRPr>
          </a:p>
        </p:txBody>
      </p:sp>
      <p:cxnSp>
        <p:nvCxnSpPr>
          <p:cNvPr id="10" name="Straight Arrow Connector 9"/>
          <p:cNvCxnSpPr>
            <a:stCxn id="4" idx="5"/>
            <a:endCxn id="6" idx="1"/>
          </p:cNvCxnSpPr>
          <p:nvPr/>
        </p:nvCxnSpPr>
        <p:spPr>
          <a:xfrm>
            <a:off x="6132185" y="2360285"/>
            <a:ext cx="880130" cy="9184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6" idx="7"/>
          </p:cNvCxnSpPr>
          <p:nvPr/>
        </p:nvCxnSpPr>
        <p:spPr>
          <a:xfrm flipH="1">
            <a:off x="7389485" y="2360285"/>
            <a:ext cx="842030" cy="9184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Vertical Text Placeholder 41"/>
          <p:cNvSpPr>
            <a:spLocks noGrp="1"/>
          </p:cNvSpPr>
          <p:nvPr>
            <p:ph type="body" orient="vert" idx="1"/>
          </p:nvPr>
        </p:nvSpPr>
        <p:spPr>
          <a:xfrm>
            <a:off x="304799" y="1951038"/>
            <a:ext cx="5827385" cy="4288117"/>
          </a:xfrm>
        </p:spPr>
        <p:txBody>
          <a:bodyPr/>
          <a:lstStyle/>
          <a:p>
            <a:r>
              <a:rPr lang="en-US" i="1" dirty="0" smtClean="0"/>
              <a:t>Calculate the number of older followers for each user?</a:t>
            </a:r>
          </a:p>
          <a:p>
            <a:r>
              <a:rPr lang="en-US" sz="2000" dirty="0" err="1" smtClean="0">
                <a:latin typeface="Lucida Console"/>
                <a:cs typeface="Lucida Console"/>
              </a:rPr>
              <a:t>val</a:t>
            </a:r>
            <a:r>
              <a:rPr lang="en-US" sz="2000" dirty="0" smtClean="0">
                <a:latin typeface="Lucida Console"/>
                <a:cs typeface="Lucida Console"/>
              </a:rPr>
              <a:t> </a:t>
            </a:r>
            <a:r>
              <a:rPr lang="en-US" sz="2000" dirty="0" err="1" smtClean="0">
                <a:latin typeface="Lucida Console"/>
                <a:cs typeface="Lucida Console"/>
              </a:rPr>
              <a:t>olderFollowerAge</a:t>
            </a:r>
            <a:r>
              <a:rPr lang="en-US" sz="2000" dirty="0" smtClean="0">
                <a:latin typeface="Lucida Console"/>
                <a:cs typeface="Lucida Console"/>
              </a:rPr>
              <a:t> = graph</a:t>
            </a:r>
            <a:br>
              <a:rPr lang="en-US" sz="2000" dirty="0" smtClean="0">
                <a:latin typeface="Lucida Console"/>
                <a:cs typeface="Lucida Console"/>
              </a:rPr>
            </a:br>
            <a:r>
              <a:rPr lang="en-US" sz="2000" dirty="0" smtClean="0">
                <a:latin typeface="Lucida Console"/>
                <a:cs typeface="Lucida Console"/>
              </a:rPr>
              <a:t>  .</a:t>
            </a:r>
            <a:r>
              <a:rPr lang="en-US" sz="2000" b="1" i="1" dirty="0" err="1" smtClean="0">
                <a:latin typeface="Lucida Console"/>
                <a:cs typeface="Lucida Console"/>
              </a:rPr>
              <a:t>mrTriplets</a:t>
            </a:r>
            <a:r>
              <a:rPr lang="en-US" sz="2000" dirty="0" smtClean="0">
                <a:latin typeface="Lucida Console"/>
                <a:cs typeface="Lucida Console"/>
              </a:rPr>
              <a:t>(</a:t>
            </a:r>
            <a:br>
              <a:rPr lang="en-US" sz="2000" dirty="0" smtClean="0">
                <a:latin typeface="Lucida Console"/>
                <a:cs typeface="Lucida Console"/>
              </a:rPr>
            </a:br>
            <a:r>
              <a:rPr lang="en-US" sz="2000" dirty="0" smtClean="0">
                <a:latin typeface="Lucida Console"/>
                <a:cs typeface="Lucida Console"/>
              </a:rPr>
              <a:t>    e =&gt; </a:t>
            </a:r>
            <a:r>
              <a:rPr lang="en-US" sz="20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Map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r>
              <a:rPr lang="en-US" sz="2000" dirty="0" smtClean="0">
                <a:latin typeface="Lucida Console"/>
                <a:cs typeface="Lucida Console"/>
              </a:rPr>
              <a:t/>
            </a:r>
            <a:br>
              <a:rPr lang="en-US" sz="2000" dirty="0" smtClean="0">
                <a:latin typeface="Lucida Console"/>
                <a:cs typeface="Lucida Console"/>
              </a:rPr>
            </a:br>
            <a:r>
              <a:rPr lang="en-US" sz="2000" dirty="0" smtClean="0">
                <a:latin typeface="Lucida Console"/>
                <a:cs typeface="Lucida Console"/>
              </a:rPr>
              <a:t>     if(</a:t>
            </a:r>
            <a:r>
              <a:rPr lang="en-US" sz="2000" dirty="0" err="1" smtClean="0">
                <a:latin typeface="Lucida Console"/>
                <a:cs typeface="Lucida Console"/>
              </a:rPr>
              <a:t>e.src.age</a:t>
            </a:r>
            <a:r>
              <a:rPr lang="en-US" sz="2000" dirty="0" smtClean="0">
                <a:latin typeface="Lucida Console"/>
                <a:cs typeface="Lucida Console"/>
              </a:rPr>
              <a:t> &lt; </a:t>
            </a:r>
            <a:r>
              <a:rPr lang="en-US" sz="2000" dirty="0" err="1" smtClean="0">
                <a:latin typeface="Lucida Console"/>
                <a:cs typeface="Lucida Console"/>
              </a:rPr>
              <a:t>e.dst.age</a:t>
            </a:r>
            <a:r>
              <a:rPr lang="en-US" sz="2000" dirty="0" smtClean="0">
                <a:latin typeface="Lucida Console"/>
                <a:cs typeface="Lucida Console"/>
              </a:rPr>
              <a:t>) {</a:t>
            </a:r>
            <a:br>
              <a:rPr lang="en-US" sz="2000" dirty="0" smtClean="0">
                <a:latin typeface="Lucida Console"/>
                <a:cs typeface="Lucida Console"/>
              </a:rPr>
            </a:br>
            <a:r>
              <a:rPr lang="en-US" sz="2000" dirty="0" smtClean="0">
                <a:latin typeface="Lucida Console"/>
                <a:cs typeface="Lucida Console"/>
              </a:rPr>
              <a:t>       (</a:t>
            </a:r>
            <a:r>
              <a:rPr lang="en-US" sz="2000" dirty="0" err="1" smtClean="0">
                <a:latin typeface="Lucida Console"/>
                <a:cs typeface="Lucida Console"/>
              </a:rPr>
              <a:t>e.srcId</a:t>
            </a:r>
            <a:r>
              <a:rPr lang="en-US" sz="2000" dirty="0" smtClean="0">
                <a:latin typeface="Lucida Console"/>
                <a:cs typeface="Lucida Console"/>
              </a:rPr>
              <a:t>, 1)</a:t>
            </a:r>
            <a:br>
              <a:rPr lang="en-US" sz="2000" dirty="0" smtClean="0">
                <a:latin typeface="Lucida Console"/>
                <a:cs typeface="Lucida Console"/>
              </a:rPr>
            </a:br>
            <a:r>
              <a:rPr lang="en-US" sz="2000" dirty="0" smtClean="0">
                <a:latin typeface="Lucida Console"/>
                <a:cs typeface="Lucida Console"/>
              </a:rPr>
              <a:t>     else { Empty }</a:t>
            </a:r>
            <a:br>
              <a:rPr lang="en-US" sz="2000" dirty="0" smtClean="0">
                <a:latin typeface="Lucida Console"/>
                <a:cs typeface="Lucida Console"/>
              </a:rPr>
            </a:br>
            <a:r>
              <a:rPr lang="en-US" sz="2000" dirty="0" smtClean="0">
                <a:latin typeface="Lucida Console"/>
                <a:cs typeface="Lucida Console"/>
              </a:rPr>
              <a:t>    ,</a:t>
            </a:r>
            <a:br>
              <a:rPr lang="en-US" sz="2000" dirty="0" smtClean="0">
                <a:latin typeface="Lucida Console"/>
                <a:cs typeface="Lucida Console"/>
              </a:rPr>
            </a:br>
            <a:r>
              <a:rPr lang="en-US" sz="2000" dirty="0" smtClean="0">
                <a:latin typeface="Lucida Console"/>
                <a:cs typeface="Lucida Console"/>
              </a:rPr>
              <a:t>    (</a:t>
            </a:r>
            <a:r>
              <a:rPr lang="en-US" sz="2000" dirty="0" err="1" smtClean="0">
                <a:latin typeface="Lucida Console"/>
                <a:cs typeface="Lucida Console"/>
              </a:rPr>
              <a:t>a,b</a:t>
            </a:r>
            <a:r>
              <a:rPr lang="en-US" sz="2000" dirty="0" smtClean="0">
                <a:latin typeface="Lucida Console"/>
                <a:cs typeface="Lucida Console"/>
              </a:rPr>
              <a:t>) =&gt; a</a:t>
            </a:r>
            <a:r>
              <a:rPr lang="en-US" sz="2000" dirty="0">
                <a:latin typeface="Lucida Console"/>
                <a:cs typeface="Lucida Console"/>
              </a:rPr>
              <a:t> </a:t>
            </a:r>
            <a:r>
              <a:rPr lang="en-US" sz="2000" dirty="0" smtClean="0">
                <a:latin typeface="Lucida Console"/>
                <a:cs typeface="Lucida Console"/>
              </a:rPr>
              <a:t>+ b 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Reduce</a:t>
            </a:r>
            <a:r>
              <a:rPr lang="en-US" sz="2000" dirty="0" smtClean="0">
                <a:latin typeface="Lucida Console"/>
                <a:cs typeface="Lucida Console"/>
              </a:rPr>
              <a:t> </a:t>
            </a:r>
            <a:br>
              <a:rPr lang="en-US" sz="2000" dirty="0" smtClean="0">
                <a:latin typeface="Lucida Console"/>
                <a:cs typeface="Lucida Console"/>
              </a:rPr>
            </a:br>
            <a:r>
              <a:rPr lang="en-US" sz="2000" dirty="0" smtClean="0">
                <a:latin typeface="Lucida Console"/>
                <a:cs typeface="Lucida Console"/>
              </a:rPr>
              <a:t>  )</a:t>
            </a:r>
            <a:br>
              <a:rPr lang="en-US" sz="2000" dirty="0" smtClean="0">
                <a:latin typeface="Lucida Console"/>
                <a:cs typeface="Lucida Console"/>
              </a:rPr>
            </a:br>
            <a:r>
              <a:rPr lang="en-US" sz="2000" dirty="0" smtClean="0">
                <a:latin typeface="Lucida Console"/>
                <a:cs typeface="Lucida Console"/>
              </a:rPr>
              <a:t>  .</a:t>
            </a:r>
            <a:r>
              <a:rPr lang="en-US" sz="2000" b="1" i="1" dirty="0" smtClean="0">
                <a:latin typeface="Lucida Console"/>
                <a:cs typeface="Lucida Console"/>
              </a:rPr>
              <a:t>vertices</a:t>
            </a:r>
          </a:p>
          <a:p>
            <a:endParaRPr lang="en-US" sz="2400" dirty="0" smtClean="0">
              <a:latin typeface="Lucida Console"/>
              <a:cs typeface="Lucida Consol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86400" y="16002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23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966502" y="16002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42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010400" y="28194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30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172200" y="4572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19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652302" y="4572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75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391400" y="60314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16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32440E-5BFE-874C-9227-F4E32884346A}" type="slidenum">
              <a:rPr lang="en-US" smtClean="0"/>
              <a:pPr>
                <a:defRPr/>
              </a:pPr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6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/>
          <p:cNvGrpSpPr/>
          <p:nvPr/>
        </p:nvGrpSpPr>
        <p:grpSpPr>
          <a:xfrm>
            <a:off x="1143000" y="990600"/>
            <a:ext cx="1295400" cy="5791052"/>
            <a:chOff x="4191000" y="1138090"/>
            <a:chExt cx="1752600" cy="5567510"/>
          </a:xfrm>
        </p:grpSpPr>
        <p:sp>
          <p:nvSpPr>
            <p:cNvPr id="227" name="Rectangle 226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191000" y="1138090"/>
              <a:ext cx="17526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Vertex Table (RDD)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143000"/>
          </a:xfrm>
        </p:spPr>
        <p:txBody>
          <a:bodyPr/>
          <a:lstStyle/>
          <a:p>
            <a:r>
              <a:rPr lang="en-US" sz="4000" dirty="0" smtClean="0"/>
              <a:t>Caching for Iterative </a:t>
            </a:r>
            <a:r>
              <a:rPr lang="en-US" sz="4000" dirty="0" err="1" smtClean="0"/>
              <a:t>mrTriplets</a:t>
            </a:r>
            <a:endParaRPr lang="en-US" sz="4000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1219200" y="2281090"/>
            <a:ext cx="1143000" cy="4424510"/>
            <a:chOff x="4495800" y="2133600"/>
            <a:chExt cx="1143000" cy="4424510"/>
          </a:xfrm>
        </p:grpSpPr>
        <p:sp>
          <p:nvSpPr>
            <p:cNvPr id="226" name="Rounded Rectangle 225"/>
            <p:cNvSpPr/>
            <p:nvPr/>
          </p:nvSpPr>
          <p:spPr>
            <a:xfrm>
              <a:off x="4495800" y="2133600"/>
              <a:ext cx="1143000" cy="2181078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495800" y="4424510"/>
              <a:ext cx="1143000" cy="2133600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5105400" y="990600"/>
            <a:ext cx="3124200" cy="5779852"/>
            <a:chOff x="4191000" y="1143000"/>
            <a:chExt cx="1752600" cy="5562600"/>
          </a:xfrm>
        </p:grpSpPr>
        <p:sp>
          <p:nvSpPr>
            <p:cNvPr id="242" name="Rectangle 241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4191000" y="1220272"/>
              <a:ext cx="1752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Edge Table 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(RDD)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96" name="Rounded Rectangle 295"/>
          <p:cNvSpPr/>
          <p:nvPr/>
        </p:nvSpPr>
        <p:spPr>
          <a:xfrm>
            <a:off x="5257800" y="192448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ounded Rectangle 296"/>
          <p:cNvSpPr/>
          <p:nvPr/>
        </p:nvSpPr>
        <p:spPr>
          <a:xfrm>
            <a:off x="5257800" y="436779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9" name="Group 318"/>
          <p:cNvGrpSpPr/>
          <p:nvPr/>
        </p:nvGrpSpPr>
        <p:grpSpPr>
          <a:xfrm>
            <a:off x="6799997" y="1981200"/>
            <a:ext cx="1259006" cy="4648200"/>
            <a:chOff x="7581878" y="1981200"/>
            <a:chExt cx="1259006" cy="4648200"/>
          </a:xfrm>
        </p:grpSpPr>
        <p:grpSp>
          <p:nvGrpSpPr>
            <p:cNvPr id="260" name="Group 259"/>
            <p:cNvGrpSpPr/>
            <p:nvPr/>
          </p:nvGrpSpPr>
          <p:grpSpPr>
            <a:xfrm>
              <a:off x="7581878" y="1981200"/>
              <a:ext cx="1259006" cy="420807"/>
              <a:chOff x="7656394" y="2057400"/>
              <a:chExt cx="1259006" cy="420807"/>
            </a:xfrm>
          </p:grpSpPr>
          <p:cxnSp>
            <p:nvCxnSpPr>
              <p:cNvPr id="246" name="Straight Connector 245"/>
              <p:cNvCxnSpPr>
                <a:stCxn id="256" idx="6"/>
                <a:endCxn id="257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2" name="Can 251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61" name="Group 260"/>
            <p:cNvGrpSpPr/>
            <p:nvPr/>
          </p:nvGrpSpPr>
          <p:grpSpPr>
            <a:xfrm>
              <a:off x="7581878" y="2563342"/>
              <a:ext cx="1259006" cy="420807"/>
              <a:chOff x="7656394" y="2057400"/>
              <a:chExt cx="1259006" cy="420807"/>
            </a:xfrm>
          </p:grpSpPr>
          <p:cxnSp>
            <p:nvCxnSpPr>
              <p:cNvPr id="262" name="Straight Connector 261"/>
              <p:cNvCxnSpPr>
                <a:stCxn id="264" idx="6"/>
                <a:endCxn id="26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3" name="Can 26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7581878" y="3727626"/>
              <a:ext cx="1259006" cy="420807"/>
              <a:chOff x="7656394" y="2057400"/>
              <a:chExt cx="1259006" cy="420807"/>
            </a:xfrm>
          </p:grpSpPr>
          <p:cxnSp>
            <p:nvCxnSpPr>
              <p:cNvPr id="267" name="Straight Connector 266"/>
              <p:cNvCxnSpPr>
                <a:stCxn id="269" idx="6"/>
                <a:endCxn id="27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8" name="Can 26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7581878" y="3145484"/>
              <a:ext cx="1259006" cy="420807"/>
              <a:chOff x="7656394" y="2057400"/>
              <a:chExt cx="1259006" cy="420807"/>
            </a:xfrm>
          </p:grpSpPr>
          <p:cxnSp>
            <p:nvCxnSpPr>
              <p:cNvPr id="272" name="Straight Connector 271"/>
              <p:cNvCxnSpPr>
                <a:stCxn id="274" idx="6"/>
                <a:endCxn id="27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3" name="Can 27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581878" y="4462168"/>
              <a:ext cx="1259006" cy="420807"/>
              <a:chOff x="7656394" y="2057400"/>
              <a:chExt cx="1259006" cy="420807"/>
            </a:xfrm>
          </p:grpSpPr>
          <p:cxnSp>
            <p:nvCxnSpPr>
              <p:cNvPr id="277" name="Straight Connector 276"/>
              <p:cNvCxnSpPr>
                <a:stCxn id="279" idx="6"/>
                <a:endCxn id="28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8" name="Can 27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7581878" y="5044310"/>
              <a:ext cx="1259006" cy="420807"/>
              <a:chOff x="7656394" y="2057400"/>
              <a:chExt cx="1259006" cy="420807"/>
            </a:xfrm>
          </p:grpSpPr>
          <p:cxnSp>
            <p:nvCxnSpPr>
              <p:cNvPr id="282" name="Straight Connector 281"/>
              <p:cNvCxnSpPr>
                <a:stCxn id="284" idx="6"/>
                <a:endCxn id="28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3" name="Can 28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7581878" y="6208593"/>
              <a:ext cx="1259006" cy="420807"/>
              <a:chOff x="7656394" y="2057400"/>
              <a:chExt cx="1259006" cy="420807"/>
            </a:xfrm>
          </p:grpSpPr>
          <p:cxnSp>
            <p:nvCxnSpPr>
              <p:cNvPr id="287" name="Straight Connector 286"/>
              <p:cNvCxnSpPr>
                <a:stCxn id="289" idx="6"/>
                <a:endCxn id="29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8" name="Can 28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7581878" y="5626452"/>
              <a:ext cx="1259006" cy="420807"/>
              <a:chOff x="7656394" y="2057400"/>
              <a:chExt cx="1259006" cy="420807"/>
            </a:xfrm>
          </p:grpSpPr>
          <p:cxnSp>
            <p:nvCxnSpPr>
              <p:cNvPr id="292" name="Straight Connector 291"/>
              <p:cNvCxnSpPr>
                <a:stCxn id="294" idx="6"/>
                <a:endCxn id="29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3" name="Can 29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5410200" y="25146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47815" y="19050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562600" y="2563342"/>
            <a:ext cx="533400" cy="1502662"/>
            <a:chOff x="7467600" y="3249169"/>
            <a:chExt cx="533400" cy="1502662"/>
          </a:xfrm>
        </p:grpSpPr>
        <p:grpSp>
          <p:nvGrpSpPr>
            <p:cNvPr id="6" name="Group 5"/>
            <p:cNvGrpSpPr/>
            <p:nvPr/>
          </p:nvGrpSpPr>
          <p:grpSpPr>
            <a:xfrm>
              <a:off x="7467600" y="3639313"/>
              <a:ext cx="533400" cy="332231"/>
              <a:chOff x="7467600" y="3491582"/>
              <a:chExt cx="533400" cy="332231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7467600" y="3491582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Can 73"/>
              <p:cNvSpPr/>
              <p:nvPr/>
            </p:nvSpPr>
            <p:spPr>
              <a:xfrm>
                <a:off x="7842795" y="3625634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7467600" y="4029457"/>
              <a:ext cx="533400" cy="332231"/>
              <a:chOff x="7467600" y="4095938"/>
              <a:chExt cx="533400" cy="332231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7467600" y="4095938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Can 75"/>
              <p:cNvSpPr/>
              <p:nvPr/>
            </p:nvSpPr>
            <p:spPr>
              <a:xfrm>
                <a:off x="7842795" y="4229990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7467600" y="4419600"/>
              <a:ext cx="533400" cy="332231"/>
              <a:chOff x="7467600" y="4700294"/>
              <a:chExt cx="533400" cy="332231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7467600" y="4700294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8" name="Can 77"/>
              <p:cNvSpPr/>
              <p:nvPr/>
            </p:nvSpPr>
            <p:spPr>
              <a:xfrm>
                <a:off x="7842795" y="4834346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7467600" y="3249169"/>
              <a:ext cx="533400" cy="332231"/>
              <a:chOff x="7467600" y="2887226"/>
              <a:chExt cx="533400" cy="332231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7467600" y="2887226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0" name="Can 79"/>
              <p:cNvSpPr/>
              <p:nvPr/>
            </p:nvSpPr>
            <p:spPr>
              <a:xfrm>
                <a:off x="7842795" y="3021278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89" name="Rectangle 88"/>
          <p:cNvSpPr/>
          <p:nvPr/>
        </p:nvSpPr>
        <p:spPr>
          <a:xfrm>
            <a:off x="5410200" y="49530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447815" y="43434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5562600" y="5001742"/>
            <a:ext cx="533400" cy="1502662"/>
            <a:chOff x="7467600" y="3249169"/>
            <a:chExt cx="533400" cy="1502662"/>
          </a:xfrm>
        </p:grpSpPr>
        <p:grpSp>
          <p:nvGrpSpPr>
            <p:cNvPr id="92" name="Group 91"/>
            <p:cNvGrpSpPr/>
            <p:nvPr/>
          </p:nvGrpSpPr>
          <p:grpSpPr>
            <a:xfrm>
              <a:off x="7467600" y="3639313"/>
              <a:ext cx="533400" cy="332231"/>
              <a:chOff x="7467600" y="3491582"/>
              <a:chExt cx="533400" cy="332231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7467600" y="3491582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3" name="Can 102"/>
              <p:cNvSpPr/>
              <p:nvPr/>
            </p:nvSpPr>
            <p:spPr>
              <a:xfrm>
                <a:off x="7842795" y="3625634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467600" y="4029457"/>
              <a:ext cx="533400" cy="332231"/>
              <a:chOff x="7467600" y="4095938"/>
              <a:chExt cx="533400" cy="332231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7467600" y="4095938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E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1" name="Can 100"/>
              <p:cNvSpPr/>
              <p:nvPr/>
            </p:nvSpPr>
            <p:spPr>
              <a:xfrm>
                <a:off x="7842795" y="4229990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7467600" y="4419600"/>
              <a:ext cx="533400" cy="332231"/>
              <a:chOff x="7467600" y="4700294"/>
              <a:chExt cx="533400" cy="332231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7467600" y="4700294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F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9" name="Can 98"/>
              <p:cNvSpPr/>
              <p:nvPr/>
            </p:nvSpPr>
            <p:spPr>
              <a:xfrm>
                <a:off x="7842795" y="4834346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7467600" y="3249169"/>
              <a:ext cx="533400" cy="332231"/>
              <a:chOff x="7467600" y="2887226"/>
              <a:chExt cx="533400" cy="332231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7467600" y="2887226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7" name="Can 96"/>
              <p:cNvSpPr/>
              <p:nvPr/>
            </p:nvSpPr>
            <p:spPr>
              <a:xfrm>
                <a:off x="7842795" y="3021278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grpSp>
        <p:nvGrpSpPr>
          <p:cNvPr id="140" name="Group 139"/>
          <p:cNvGrpSpPr/>
          <p:nvPr/>
        </p:nvGrpSpPr>
        <p:grpSpPr>
          <a:xfrm>
            <a:off x="1606536" y="2346536"/>
            <a:ext cx="450864" cy="4284613"/>
            <a:chOff x="4844171" y="2209800"/>
            <a:chExt cx="450864" cy="4284613"/>
          </a:xfrm>
        </p:grpSpPr>
        <p:sp>
          <p:nvSpPr>
            <p:cNvPr id="141" name="Oval 140"/>
            <p:cNvSpPr/>
            <p:nvPr/>
          </p:nvSpPr>
          <p:spPr>
            <a:xfrm>
              <a:off x="4844171" y="297528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2" name="Can 141"/>
            <p:cNvSpPr/>
            <p:nvPr/>
          </p:nvSpPr>
          <p:spPr>
            <a:xfrm>
              <a:off x="5094651" y="328219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3" name="Oval 142"/>
            <p:cNvSpPr/>
            <p:nvPr/>
          </p:nvSpPr>
          <p:spPr>
            <a:xfrm>
              <a:off x="4844171" y="374076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4" name="Can 143"/>
            <p:cNvSpPr/>
            <p:nvPr/>
          </p:nvSpPr>
          <p:spPr>
            <a:xfrm>
              <a:off x="5094651" y="404767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5" name="Oval 144"/>
            <p:cNvSpPr/>
            <p:nvPr/>
          </p:nvSpPr>
          <p:spPr>
            <a:xfrm>
              <a:off x="4844171" y="450624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6" name="Can 145"/>
            <p:cNvSpPr/>
            <p:nvPr/>
          </p:nvSpPr>
          <p:spPr>
            <a:xfrm>
              <a:off x="5094651" y="481316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4844171" y="527173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8" name="Can 147"/>
            <p:cNvSpPr/>
            <p:nvPr/>
          </p:nvSpPr>
          <p:spPr>
            <a:xfrm>
              <a:off x="5094651" y="557864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>
              <a:off x="4844171" y="220980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0" name="Can 149"/>
            <p:cNvSpPr/>
            <p:nvPr/>
          </p:nvSpPr>
          <p:spPr>
            <a:xfrm>
              <a:off x="5094651" y="251671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4844171" y="603721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2" name="Can 151"/>
            <p:cNvSpPr/>
            <p:nvPr/>
          </p:nvSpPr>
          <p:spPr>
            <a:xfrm>
              <a:off x="5094651" y="634412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67571" y="3122773"/>
            <a:ext cx="450864" cy="457200"/>
            <a:chOff x="1491371" y="3122773"/>
            <a:chExt cx="450864" cy="457200"/>
          </a:xfrm>
        </p:grpSpPr>
        <p:sp>
          <p:nvSpPr>
            <p:cNvPr id="207" name="Oval 206"/>
            <p:cNvSpPr/>
            <p:nvPr/>
          </p:nvSpPr>
          <p:spPr>
            <a:xfrm>
              <a:off x="1491371" y="312277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08" name="Can 207"/>
            <p:cNvSpPr/>
            <p:nvPr/>
          </p:nvSpPr>
          <p:spPr>
            <a:xfrm>
              <a:off x="1741851" y="342968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67571" y="3888256"/>
            <a:ext cx="450864" cy="457200"/>
            <a:chOff x="1491371" y="3888256"/>
            <a:chExt cx="450864" cy="457200"/>
          </a:xfrm>
        </p:grpSpPr>
        <p:sp>
          <p:nvSpPr>
            <p:cNvPr id="210" name="Oval 209"/>
            <p:cNvSpPr/>
            <p:nvPr/>
          </p:nvSpPr>
          <p:spPr>
            <a:xfrm>
              <a:off x="1491371" y="388825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1" name="Can 210"/>
            <p:cNvSpPr/>
            <p:nvPr/>
          </p:nvSpPr>
          <p:spPr>
            <a:xfrm>
              <a:off x="1741851" y="419516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567571" y="4653739"/>
            <a:ext cx="450864" cy="457200"/>
            <a:chOff x="1491371" y="4653739"/>
            <a:chExt cx="450864" cy="457200"/>
          </a:xfrm>
        </p:grpSpPr>
        <p:sp>
          <p:nvSpPr>
            <p:cNvPr id="213" name="Oval 212"/>
            <p:cNvSpPr/>
            <p:nvPr/>
          </p:nvSpPr>
          <p:spPr>
            <a:xfrm>
              <a:off x="1491371" y="465373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4" name="Can 213"/>
            <p:cNvSpPr/>
            <p:nvPr/>
          </p:nvSpPr>
          <p:spPr>
            <a:xfrm>
              <a:off x="1741851" y="496065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67571" y="5419222"/>
            <a:ext cx="450864" cy="457200"/>
            <a:chOff x="1491371" y="5419222"/>
            <a:chExt cx="450864" cy="457200"/>
          </a:xfrm>
        </p:grpSpPr>
        <p:sp>
          <p:nvSpPr>
            <p:cNvPr id="216" name="Oval 215"/>
            <p:cNvSpPr/>
            <p:nvPr/>
          </p:nvSpPr>
          <p:spPr>
            <a:xfrm>
              <a:off x="1491371" y="541922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7" name="Can 216"/>
            <p:cNvSpPr/>
            <p:nvPr/>
          </p:nvSpPr>
          <p:spPr>
            <a:xfrm>
              <a:off x="1741851" y="572613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567571" y="2357290"/>
            <a:ext cx="450864" cy="457200"/>
            <a:chOff x="1491371" y="2357290"/>
            <a:chExt cx="450864" cy="457200"/>
          </a:xfrm>
        </p:grpSpPr>
        <p:sp>
          <p:nvSpPr>
            <p:cNvPr id="219" name="Oval 218"/>
            <p:cNvSpPr/>
            <p:nvPr/>
          </p:nvSpPr>
          <p:spPr>
            <a:xfrm>
              <a:off x="1491371" y="235729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20" name="Can 219"/>
            <p:cNvSpPr/>
            <p:nvPr/>
          </p:nvSpPr>
          <p:spPr>
            <a:xfrm>
              <a:off x="1741851" y="266420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567571" y="6184703"/>
            <a:ext cx="450864" cy="457200"/>
            <a:chOff x="1491371" y="6184703"/>
            <a:chExt cx="450864" cy="457200"/>
          </a:xfrm>
        </p:grpSpPr>
        <p:sp>
          <p:nvSpPr>
            <p:cNvPr id="222" name="Oval 221"/>
            <p:cNvSpPr/>
            <p:nvPr/>
          </p:nvSpPr>
          <p:spPr>
            <a:xfrm>
              <a:off x="1491371" y="618470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23" name="Can 222"/>
            <p:cNvSpPr/>
            <p:nvPr/>
          </p:nvSpPr>
          <p:spPr>
            <a:xfrm>
              <a:off x="1741851" y="649161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606536" y="2362200"/>
            <a:ext cx="450864" cy="457200"/>
            <a:chOff x="1491371" y="2357290"/>
            <a:chExt cx="450864" cy="457200"/>
          </a:xfrm>
        </p:grpSpPr>
        <p:sp>
          <p:nvSpPr>
            <p:cNvPr id="111" name="Oval 110"/>
            <p:cNvSpPr/>
            <p:nvPr/>
          </p:nvSpPr>
          <p:spPr>
            <a:xfrm>
              <a:off x="1491371" y="235729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2" name="Can 111"/>
            <p:cNvSpPr/>
            <p:nvPr/>
          </p:nvSpPr>
          <p:spPr>
            <a:xfrm>
              <a:off x="1741851" y="266420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606536" y="4648200"/>
            <a:ext cx="450864" cy="457200"/>
            <a:chOff x="1491371" y="4653739"/>
            <a:chExt cx="450864" cy="457200"/>
          </a:xfrm>
        </p:grpSpPr>
        <p:sp>
          <p:nvSpPr>
            <p:cNvPr id="114" name="Oval 113"/>
            <p:cNvSpPr/>
            <p:nvPr/>
          </p:nvSpPr>
          <p:spPr>
            <a:xfrm>
              <a:off x="1491371" y="465373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5" name="Can 114"/>
            <p:cNvSpPr/>
            <p:nvPr/>
          </p:nvSpPr>
          <p:spPr>
            <a:xfrm>
              <a:off x="1741851" y="496065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00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-3.74247E-6 L 0.42924 -0.0331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62" y="-166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5.04863E-7 L 0.42942 -0.0891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62" y="-447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4.7522E-6 L 0.42959 -0.1454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79" y="-72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-2.58916E-6 L 0.42994 0.0430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97" y="215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2.01019E-6 L 0.42976 0.3844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79" y="1922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1.65818E-6 L 0.42924 -0.0129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62" y="-64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1077E-6 -2.75591E-6 L 0.42473 0.0222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6" y="11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1077E-6 -4.81704E-7 L 0.42542 0.1000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71" y="500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/>
          <p:cNvGrpSpPr/>
          <p:nvPr/>
        </p:nvGrpSpPr>
        <p:grpSpPr>
          <a:xfrm>
            <a:off x="1143000" y="990600"/>
            <a:ext cx="1295400" cy="5791052"/>
            <a:chOff x="4191000" y="1138090"/>
            <a:chExt cx="1752600" cy="5567510"/>
          </a:xfrm>
        </p:grpSpPr>
        <p:sp>
          <p:nvSpPr>
            <p:cNvPr id="227" name="Rectangle 226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191000" y="1138090"/>
              <a:ext cx="17526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Vertex Table (RDD)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1219200" y="2281090"/>
            <a:ext cx="1143000" cy="4424510"/>
            <a:chOff x="4495800" y="2133600"/>
            <a:chExt cx="1143000" cy="4424510"/>
          </a:xfrm>
        </p:grpSpPr>
        <p:sp>
          <p:nvSpPr>
            <p:cNvPr id="226" name="Rounded Rectangle 225"/>
            <p:cNvSpPr/>
            <p:nvPr/>
          </p:nvSpPr>
          <p:spPr>
            <a:xfrm>
              <a:off x="4495800" y="2133600"/>
              <a:ext cx="1143000" cy="2181078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495800" y="4424510"/>
              <a:ext cx="1143000" cy="2133600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5105400" y="990600"/>
            <a:ext cx="3124200" cy="5779852"/>
            <a:chOff x="4191000" y="1143000"/>
            <a:chExt cx="1752600" cy="5562600"/>
          </a:xfrm>
        </p:grpSpPr>
        <p:sp>
          <p:nvSpPr>
            <p:cNvPr id="242" name="Rectangle 241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4191000" y="1220272"/>
              <a:ext cx="1752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Edge Table 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(RDD)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96" name="Rounded Rectangle 295"/>
          <p:cNvSpPr/>
          <p:nvPr/>
        </p:nvSpPr>
        <p:spPr>
          <a:xfrm>
            <a:off x="5257800" y="192448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ounded Rectangle 296"/>
          <p:cNvSpPr/>
          <p:nvPr/>
        </p:nvSpPr>
        <p:spPr>
          <a:xfrm>
            <a:off x="5257800" y="436779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9" name="Group 318"/>
          <p:cNvGrpSpPr/>
          <p:nvPr/>
        </p:nvGrpSpPr>
        <p:grpSpPr>
          <a:xfrm>
            <a:off x="6799997" y="1981200"/>
            <a:ext cx="1259006" cy="4648200"/>
            <a:chOff x="7581878" y="1981200"/>
            <a:chExt cx="1259006" cy="4648200"/>
          </a:xfrm>
        </p:grpSpPr>
        <p:grpSp>
          <p:nvGrpSpPr>
            <p:cNvPr id="260" name="Group 259"/>
            <p:cNvGrpSpPr/>
            <p:nvPr/>
          </p:nvGrpSpPr>
          <p:grpSpPr>
            <a:xfrm>
              <a:off x="7581878" y="1981200"/>
              <a:ext cx="1259006" cy="420807"/>
              <a:chOff x="7656394" y="2057400"/>
              <a:chExt cx="1259006" cy="420807"/>
            </a:xfrm>
          </p:grpSpPr>
          <p:cxnSp>
            <p:nvCxnSpPr>
              <p:cNvPr id="246" name="Straight Connector 245"/>
              <p:cNvCxnSpPr>
                <a:stCxn id="256" idx="6"/>
                <a:endCxn id="257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2" name="Can 251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61" name="Group 260"/>
            <p:cNvGrpSpPr/>
            <p:nvPr/>
          </p:nvGrpSpPr>
          <p:grpSpPr>
            <a:xfrm>
              <a:off x="7581878" y="2563342"/>
              <a:ext cx="1259006" cy="420807"/>
              <a:chOff x="7656394" y="2057400"/>
              <a:chExt cx="1259006" cy="420807"/>
            </a:xfrm>
          </p:grpSpPr>
          <p:cxnSp>
            <p:nvCxnSpPr>
              <p:cNvPr id="262" name="Straight Connector 261"/>
              <p:cNvCxnSpPr>
                <a:stCxn id="264" idx="6"/>
                <a:endCxn id="26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3" name="Can 26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7581878" y="3727626"/>
              <a:ext cx="1259006" cy="420807"/>
              <a:chOff x="7656394" y="2057400"/>
              <a:chExt cx="1259006" cy="420807"/>
            </a:xfrm>
          </p:grpSpPr>
          <p:cxnSp>
            <p:nvCxnSpPr>
              <p:cNvPr id="267" name="Straight Connector 266"/>
              <p:cNvCxnSpPr>
                <a:stCxn id="269" idx="6"/>
                <a:endCxn id="27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8" name="Can 26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7581878" y="3145484"/>
              <a:ext cx="1259006" cy="420807"/>
              <a:chOff x="7656394" y="2057400"/>
              <a:chExt cx="1259006" cy="420807"/>
            </a:xfrm>
          </p:grpSpPr>
          <p:cxnSp>
            <p:nvCxnSpPr>
              <p:cNvPr id="272" name="Straight Connector 271"/>
              <p:cNvCxnSpPr>
                <a:stCxn id="274" idx="6"/>
                <a:endCxn id="27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3" name="Can 27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581878" y="4462168"/>
              <a:ext cx="1259006" cy="420807"/>
              <a:chOff x="7656394" y="2057400"/>
              <a:chExt cx="1259006" cy="420807"/>
            </a:xfrm>
          </p:grpSpPr>
          <p:cxnSp>
            <p:nvCxnSpPr>
              <p:cNvPr id="277" name="Straight Connector 276"/>
              <p:cNvCxnSpPr>
                <a:stCxn id="279" idx="6"/>
                <a:endCxn id="28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8" name="Can 27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7581878" y="5044310"/>
              <a:ext cx="1259006" cy="420807"/>
              <a:chOff x="7656394" y="2057400"/>
              <a:chExt cx="1259006" cy="420807"/>
            </a:xfrm>
          </p:grpSpPr>
          <p:cxnSp>
            <p:nvCxnSpPr>
              <p:cNvPr id="282" name="Straight Connector 281"/>
              <p:cNvCxnSpPr>
                <a:stCxn id="284" idx="6"/>
                <a:endCxn id="28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3" name="Can 28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7581878" y="6208593"/>
              <a:ext cx="1259006" cy="420807"/>
              <a:chOff x="7656394" y="2057400"/>
              <a:chExt cx="1259006" cy="420807"/>
            </a:xfrm>
          </p:grpSpPr>
          <p:cxnSp>
            <p:nvCxnSpPr>
              <p:cNvPr id="287" name="Straight Connector 286"/>
              <p:cNvCxnSpPr>
                <a:stCxn id="289" idx="6"/>
                <a:endCxn id="29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8" name="Can 28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7581878" y="5626452"/>
              <a:ext cx="1259006" cy="420807"/>
              <a:chOff x="7656394" y="2057400"/>
              <a:chExt cx="1259006" cy="420807"/>
            </a:xfrm>
          </p:grpSpPr>
          <p:cxnSp>
            <p:nvCxnSpPr>
              <p:cNvPr id="292" name="Straight Connector 291"/>
              <p:cNvCxnSpPr>
                <a:stCxn id="294" idx="6"/>
                <a:endCxn id="29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3" name="Can 29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5410200" y="25146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47815" y="19050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562600" y="2563342"/>
            <a:ext cx="533400" cy="1502662"/>
            <a:chOff x="7467600" y="3249169"/>
            <a:chExt cx="533400" cy="1502662"/>
          </a:xfrm>
        </p:grpSpPr>
        <p:grpSp>
          <p:nvGrpSpPr>
            <p:cNvPr id="6" name="Group 5"/>
            <p:cNvGrpSpPr/>
            <p:nvPr/>
          </p:nvGrpSpPr>
          <p:grpSpPr>
            <a:xfrm>
              <a:off x="7467600" y="3639313"/>
              <a:ext cx="533400" cy="332231"/>
              <a:chOff x="7467600" y="3491582"/>
              <a:chExt cx="533400" cy="332231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7467600" y="3491582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Can 73"/>
              <p:cNvSpPr/>
              <p:nvPr/>
            </p:nvSpPr>
            <p:spPr>
              <a:xfrm>
                <a:off x="7842795" y="3625634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7467600" y="4029457"/>
              <a:ext cx="533400" cy="332231"/>
              <a:chOff x="7467600" y="4095938"/>
              <a:chExt cx="533400" cy="332231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7467600" y="4095938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Can 75"/>
              <p:cNvSpPr/>
              <p:nvPr/>
            </p:nvSpPr>
            <p:spPr>
              <a:xfrm>
                <a:off x="7842795" y="4229990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7467600" y="4419600"/>
              <a:ext cx="533400" cy="332231"/>
              <a:chOff x="7467600" y="4700294"/>
              <a:chExt cx="533400" cy="332231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7467600" y="4700294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8" name="Can 77"/>
              <p:cNvSpPr/>
              <p:nvPr/>
            </p:nvSpPr>
            <p:spPr>
              <a:xfrm>
                <a:off x="7842795" y="4834346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7467600" y="3249169"/>
              <a:ext cx="533400" cy="332231"/>
              <a:chOff x="7467600" y="2887226"/>
              <a:chExt cx="533400" cy="332231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7467600" y="2887226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0" name="Can 79"/>
              <p:cNvSpPr/>
              <p:nvPr/>
            </p:nvSpPr>
            <p:spPr>
              <a:xfrm>
                <a:off x="7842795" y="3021278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89" name="Rectangle 88"/>
          <p:cNvSpPr/>
          <p:nvPr/>
        </p:nvSpPr>
        <p:spPr>
          <a:xfrm>
            <a:off x="5410200" y="49530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447815" y="43434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5562600" y="5001742"/>
            <a:ext cx="533400" cy="1502662"/>
            <a:chOff x="7467600" y="3249169"/>
            <a:chExt cx="533400" cy="1502662"/>
          </a:xfrm>
        </p:grpSpPr>
        <p:grpSp>
          <p:nvGrpSpPr>
            <p:cNvPr id="92" name="Group 91"/>
            <p:cNvGrpSpPr/>
            <p:nvPr/>
          </p:nvGrpSpPr>
          <p:grpSpPr>
            <a:xfrm>
              <a:off x="7467600" y="3639313"/>
              <a:ext cx="533400" cy="332231"/>
              <a:chOff x="7467600" y="3491582"/>
              <a:chExt cx="533400" cy="332231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7467600" y="3491582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3" name="Can 102"/>
              <p:cNvSpPr/>
              <p:nvPr/>
            </p:nvSpPr>
            <p:spPr>
              <a:xfrm>
                <a:off x="7842795" y="3625634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467600" y="4029457"/>
              <a:ext cx="533400" cy="332231"/>
              <a:chOff x="7467600" y="4095938"/>
              <a:chExt cx="533400" cy="332231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7467600" y="4095938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E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1" name="Can 100"/>
              <p:cNvSpPr/>
              <p:nvPr/>
            </p:nvSpPr>
            <p:spPr>
              <a:xfrm>
                <a:off x="7842795" y="4229990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7467600" y="4419600"/>
              <a:ext cx="533400" cy="332231"/>
              <a:chOff x="7467600" y="4700294"/>
              <a:chExt cx="533400" cy="332231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7467600" y="4700294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F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9" name="Can 98"/>
              <p:cNvSpPr/>
              <p:nvPr/>
            </p:nvSpPr>
            <p:spPr>
              <a:xfrm>
                <a:off x="7842795" y="4834346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7467600" y="3249169"/>
              <a:ext cx="533400" cy="332231"/>
              <a:chOff x="7467600" y="2887226"/>
              <a:chExt cx="533400" cy="332231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7467600" y="2887226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7" name="Can 96"/>
              <p:cNvSpPr/>
              <p:nvPr/>
            </p:nvSpPr>
            <p:spPr>
              <a:xfrm>
                <a:off x="7842795" y="3021278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139" name="Can 138"/>
          <p:cNvSpPr/>
          <p:nvPr/>
        </p:nvSpPr>
        <p:spPr>
          <a:xfrm>
            <a:off x="5926754" y="2697394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3" name="Can 152"/>
          <p:cNvSpPr/>
          <p:nvPr/>
        </p:nvSpPr>
        <p:spPr>
          <a:xfrm>
            <a:off x="5926754" y="5135795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4" name="Can 153"/>
          <p:cNvSpPr/>
          <p:nvPr/>
        </p:nvSpPr>
        <p:spPr>
          <a:xfrm>
            <a:off x="5926754" y="5916082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5" name="Title 1"/>
          <p:cNvSpPr txBox="1">
            <a:spLocks/>
          </p:cNvSpPr>
          <p:nvPr/>
        </p:nvSpPr>
        <p:spPr bwMode="auto">
          <a:xfrm>
            <a:off x="0" y="-762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4000" dirty="0" smtClean="0"/>
              <a:t>Incremental Updates for Iterative </a:t>
            </a:r>
            <a:r>
              <a:rPr lang="en-US" sz="4000" dirty="0" err="1" smtClean="0"/>
              <a:t>mrTriplets</a:t>
            </a:r>
            <a:endParaRPr lang="en-US" sz="4000" dirty="0"/>
          </a:p>
        </p:txBody>
      </p:sp>
      <p:grpSp>
        <p:nvGrpSpPr>
          <p:cNvPr id="156" name="Group 155"/>
          <p:cNvGrpSpPr/>
          <p:nvPr/>
        </p:nvGrpSpPr>
        <p:grpSpPr>
          <a:xfrm>
            <a:off x="1606536" y="2346536"/>
            <a:ext cx="450864" cy="4284613"/>
            <a:chOff x="4844171" y="2209800"/>
            <a:chExt cx="450864" cy="4284613"/>
          </a:xfrm>
        </p:grpSpPr>
        <p:sp>
          <p:nvSpPr>
            <p:cNvPr id="157" name="Oval 156"/>
            <p:cNvSpPr/>
            <p:nvPr/>
          </p:nvSpPr>
          <p:spPr>
            <a:xfrm>
              <a:off x="4844171" y="297528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8" name="Can 157"/>
            <p:cNvSpPr/>
            <p:nvPr/>
          </p:nvSpPr>
          <p:spPr>
            <a:xfrm>
              <a:off x="5094651" y="328219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9" name="Oval 158"/>
            <p:cNvSpPr/>
            <p:nvPr/>
          </p:nvSpPr>
          <p:spPr>
            <a:xfrm>
              <a:off x="4844171" y="374076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0" name="Can 159"/>
            <p:cNvSpPr/>
            <p:nvPr/>
          </p:nvSpPr>
          <p:spPr>
            <a:xfrm>
              <a:off x="5094651" y="404767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4844171" y="450624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2" name="Can 161"/>
            <p:cNvSpPr/>
            <p:nvPr/>
          </p:nvSpPr>
          <p:spPr>
            <a:xfrm>
              <a:off x="5094651" y="481316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4844171" y="527173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4" name="Can 163"/>
            <p:cNvSpPr/>
            <p:nvPr/>
          </p:nvSpPr>
          <p:spPr>
            <a:xfrm>
              <a:off x="5094651" y="557864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844171" y="220980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6" name="Can 165"/>
            <p:cNvSpPr/>
            <p:nvPr/>
          </p:nvSpPr>
          <p:spPr>
            <a:xfrm>
              <a:off x="5094651" y="251671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7" name="Oval 166"/>
            <p:cNvSpPr/>
            <p:nvPr/>
          </p:nvSpPr>
          <p:spPr>
            <a:xfrm>
              <a:off x="4844171" y="603721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8" name="Can 167"/>
            <p:cNvSpPr/>
            <p:nvPr/>
          </p:nvSpPr>
          <p:spPr>
            <a:xfrm>
              <a:off x="5094651" y="634412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52400" y="2346628"/>
            <a:ext cx="2021112" cy="550221"/>
            <a:chOff x="152400" y="2346628"/>
            <a:chExt cx="2021112" cy="550221"/>
          </a:xfrm>
        </p:grpSpPr>
        <p:grpSp>
          <p:nvGrpSpPr>
            <p:cNvPr id="19" name="Group 18"/>
            <p:cNvGrpSpPr/>
            <p:nvPr/>
          </p:nvGrpSpPr>
          <p:grpSpPr>
            <a:xfrm>
              <a:off x="152400" y="2346628"/>
              <a:ext cx="1295400" cy="369332"/>
              <a:chOff x="152400" y="2346628"/>
              <a:chExt cx="1295400" cy="369332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52400" y="2346628"/>
                <a:ext cx="8747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>
                    <a:latin typeface="Gill Sans Light"/>
                    <a:cs typeface="Gill Sans Light"/>
                  </a:rPr>
                  <a:t>Change</a:t>
                </a:r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>
                <a:off x="990600" y="2569547"/>
                <a:ext cx="4572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9" name="Can 168"/>
            <p:cNvSpPr/>
            <p:nvPr/>
          </p:nvSpPr>
          <p:spPr>
            <a:xfrm>
              <a:off x="1850679" y="2654724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606536" y="2364189"/>
            <a:ext cx="573312" cy="549036"/>
            <a:chOff x="2743200" y="2522265"/>
            <a:chExt cx="573312" cy="549036"/>
          </a:xfrm>
        </p:grpSpPr>
        <p:sp>
          <p:nvSpPr>
            <p:cNvPr id="129" name="Oval 128"/>
            <p:cNvSpPr/>
            <p:nvPr/>
          </p:nvSpPr>
          <p:spPr>
            <a:xfrm>
              <a:off x="2743200" y="2522265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0" name="Can 129"/>
            <p:cNvSpPr/>
            <p:nvPr/>
          </p:nvSpPr>
          <p:spPr>
            <a:xfrm>
              <a:off x="2993679" y="2829176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600200" y="2362200"/>
            <a:ext cx="573312" cy="549036"/>
            <a:chOff x="2743200" y="2522265"/>
            <a:chExt cx="573312" cy="549036"/>
          </a:xfrm>
        </p:grpSpPr>
        <p:sp>
          <p:nvSpPr>
            <p:cNvPr id="137" name="Oval 136"/>
            <p:cNvSpPr/>
            <p:nvPr/>
          </p:nvSpPr>
          <p:spPr>
            <a:xfrm>
              <a:off x="2743200" y="2522265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8" name="Can 137"/>
            <p:cNvSpPr/>
            <p:nvPr/>
          </p:nvSpPr>
          <p:spPr>
            <a:xfrm>
              <a:off x="2993679" y="2829176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52400" y="5421868"/>
            <a:ext cx="2030022" cy="528056"/>
            <a:chOff x="152400" y="5421868"/>
            <a:chExt cx="2030022" cy="528056"/>
          </a:xfrm>
        </p:grpSpPr>
        <p:grpSp>
          <p:nvGrpSpPr>
            <p:cNvPr id="126" name="Group 125"/>
            <p:cNvGrpSpPr/>
            <p:nvPr/>
          </p:nvGrpSpPr>
          <p:grpSpPr>
            <a:xfrm>
              <a:off x="152400" y="5421868"/>
              <a:ext cx="1295400" cy="369332"/>
              <a:chOff x="152400" y="2346628"/>
              <a:chExt cx="1295400" cy="369332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152400" y="2346628"/>
                <a:ext cx="8747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>
                    <a:latin typeface="Gill Sans Light"/>
                    <a:cs typeface="Gill Sans Light"/>
                  </a:rPr>
                  <a:t>Change</a:t>
                </a:r>
              </a:p>
            </p:txBody>
          </p:sp>
          <p:cxnSp>
            <p:nvCxnSpPr>
              <p:cNvPr id="128" name="Straight Arrow Connector 127"/>
              <p:cNvCxnSpPr/>
              <p:nvPr/>
            </p:nvCxnSpPr>
            <p:spPr>
              <a:xfrm>
                <a:off x="990600" y="2569547"/>
                <a:ext cx="4572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0" name="Can 169"/>
            <p:cNvSpPr/>
            <p:nvPr/>
          </p:nvSpPr>
          <p:spPr>
            <a:xfrm>
              <a:off x="1859589" y="5707799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06536" y="5424279"/>
            <a:ext cx="573312" cy="549036"/>
            <a:chOff x="1758936" y="5560868"/>
            <a:chExt cx="573312" cy="549036"/>
          </a:xfrm>
        </p:grpSpPr>
        <p:sp>
          <p:nvSpPr>
            <p:cNvPr id="132" name="Oval 131"/>
            <p:cNvSpPr/>
            <p:nvPr/>
          </p:nvSpPr>
          <p:spPr>
            <a:xfrm>
              <a:off x="1758936" y="5560868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3" name="Can 132"/>
            <p:cNvSpPr/>
            <p:nvPr/>
          </p:nvSpPr>
          <p:spPr>
            <a:xfrm>
              <a:off x="2009415" y="5867779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6248400" y="2346536"/>
            <a:ext cx="551597" cy="457200"/>
            <a:chOff x="6248400" y="2346536"/>
            <a:chExt cx="551597" cy="457200"/>
          </a:xfrm>
        </p:grpSpPr>
        <p:cxnSp>
          <p:nvCxnSpPr>
            <p:cNvPr id="29" name="Straight Arrow Connector 28"/>
            <p:cNvCxnSpPr/>
            <p:nvPr/>
          </p:nvCxnSpPr>
          <p:spPr>
            <a:xfrm flipV="1">
              <a:off x="6248400" y="2346536"/>
              <a:ext cx="551597" cy="4572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6248400" y="2784996"/>
              <a:ext cx="55159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/>
        </p:nvGrpSpPr>
        <p:grpSpPr>
          <a:xfrm>
            <a:off x="6248400" y="4800158"/>
            <a:ext cx="551597" cy="1618839"/>
            <a:chOff x="6248400" y="4800158"/>
            <a:chExt cx="551597" cy="1618839"/>
          </a:xfrm>
        </p:grpSpPr>
        <p:cxnSp>
          <p:nvCxnSpPr>
            <p:cNvPr id="172" name="Straight Arrow Connector 171"/>
            <p:cNvCxnSpPr/>
            <p:nvPr/>
          </p:nvCxnSpPr>
          <p:spPr>
            <a:xfrm flipV="1">
              <a:off x="6248400" y="4800158"/>
              <a:ext cx="551597" cy="43974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>
              <a:off x="6248400" y="5254714"/>
              <a:ext cx="55159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endCxn id="294" idx="2"/>
            </p:cNvCxnSpPr>
            <p:nvPr/>
          </p:nvCxnSpPr>
          <p:spPr>
            <a:xfrm flipV="1">
              <a:off x="6248400" y="5836856"/>
              <a:ext cx="551597" cy="21040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endCxn id="289" idx="2"/>
            </p:cNvCxnSpPr>
            <p:nvPr/>
          </p:nvCxnSpPr>
          <p:spPr>
            <a:xfrm>
              <a:off x="6248400" y="6047259"/>
              <a:ext cx="551597" cy="37173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Right Arrow 244"/>
          <p:cNvSpPr/>
          <p:nvPr/>
        </p:nvSpPr>
        <p:spPr>
          <a:xfrm rot="5400000">
            <a:off x="5564137" y="5405122"/>
            <a:ext cx="1898384" cy="3845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0" rtlCol="0" anchor="ctr"/>
          <a:lstStyle/>
          <a:p>
            <a:pPr algn="ctr"/>
            <a:r>
              <a:rPr lang="en-US" sz="1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Scan</a:t>
            </a:r>
            <a:endParaRPr lang="en-US" sz="1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94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8538E-7 -4.1686E-7 L 0.41813 0.3710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06" y="1855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8538E-7 -3.42751E-6 L 0.41813 0.0356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06" y="178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8649E-6 1.17184E-6 L 0.42715 0.0155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8" y="76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53" grpId="0" animBg="1"/>
      <p:bldP spid="154" grpId="0" animBg="1"/>
      <p:bldP spid="24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/>
          <p:cNvGrpSpPr/>
          <p:nvPr/>
        </p:nvGrpSpPr>
        <p:grpSpPr>
          <a:xfrm>
            <a:off x="1143000" y="990600"/>
            <a:ext cx="1295400" cy="5791052"/>
            <a:chOff x="4191000" y="1138090"/>
            <a:chExt cx="1752600" cy="5567510"/>
          </a:xfrm>
        </p:grpSpPr>
        <p:sp>
          <p:nvSpPr>
            <p:cNvPr id="227" name="Rectangle 226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191000" y="1138090"/>
              <a:ext cx="17526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Vertex Table (RDD)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1219200" y="2281090"/>
            <a:ext cx="1143000" cy="4424510"/>
            <a:chOff x="4495800" y="2133600"/>
            <a:chExt cx="1143000" cy="4424510"/>
          </a:xfrm>
        </p:grpSpPr>
        <p:sp>
          <p:nvSpPr>
            <p:cNvPr id="226" name="Rounded Rectangle 225"/>
            <p:cNvSpPr/>
            <p:nvPr/>
          </p:nvSpPr>
          <p:spPr>
            <a:xfrm>
              <a:off x="4495800" y="2133600"/>
              <a:ext cx="1143000" cy="2181078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495800" y="4424510"/>
              <a:ext cx="1143000" cy="2133600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5105400" y="990600"/>
            <a:ext cx="3124200" cy="5779852"/>
            <a:chOff x="4191000" y="1143000"/>
            <a:chExt cx="1752600" cy="5562600"/>
          </a:xfrm>
        </p:grpSpPr>
        <p:sp>
          <p:nvSpPr>
            <p:cNvPr id="242" name="Rectangle 241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4191000" y="1220272"/>
              <a:ext cx="1752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Edge Table 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(RDD)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96" name="Rounded Rectangle 295"/>
          <p:cNvSpPr/>
          <p:nvPr/>
        </p:nvSpPr>
        <p:spPr>
          <a:xfrm>
            <a:off x="5257800" y="192448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ounded Rectangle 296"/>
          <p:cNvSpPr/>
          <p:nvPr/>
        </p:nvSpPr>
        <p:spPr>
          <a:xfrm>
            <a:off x="5257800" y="436779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9" name="Group 318"/>
          <p:cNvGrpSpPr/>
          <p:nvPr/>
        </p:nvGrpSpPr>
        <p:grpSpPr>
          <a:xfrm>
            <a:off x="6799997" y="1981200"/>
            <a:ext cx="1259006" cy="4648200"/>
            <a:chOff x="7581878" y="1981200"/>
            <a:chExt cx="1259006" cy="4648200"/>
          </a:xfrm>
        </p:grpSpPr>
        <p:grpSp>
          <p:nvGrpSpPr>
            <p:cNvPr id="260" name="Group 259"/>
            <p:cNvGrpSpPr/>
            <p:nvPr/>
          </p:nvGrpSpPr>
          <p:grpSpPr>
            <a:xfrm>
              <a:off x="7581878" y="1981200"/>
              <a:ext cx="1259006" cy="420807"/>
              <a:chOff x="7656394" y="2057400"/>
              <a:chExt cx="1259006" cy="420807"/>
            </a:xfrm>
          </p:grpSpPr>
          <p:cxnSp>
            <p:nvCxnSpPr>
              <p:cNvPr id="246" name="Straight Connector 245"/>
              <p:cNvCxnSpPr>
                <a:stCxn id="256" idx="6"/>
                <a:endCxn id="257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2" name="Can 251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61" name="Group 260"/>
            <p:cNvGrpSpPr/>
            <p:nvPr/>
          </p:nvGrpSpPr>
          <p:grpSpPr>
            <a:xfrm>
              <a:off x="7581878" y="2563342"/>
              <a:ext cx="1259006" cy="420807"/>
              <a:chOff x="7656394" y="2057400"/>
              <a:chExt cx="1259006" cy="420807"/>
            </a:xfrm>
          </p:grpSpPr>
          <p:cxnSp>
            <p:nvCxnSpPr>
              <p:cNvPr id="262" name="Straight Connector 261"/>
              <p:cNvCxnSpPr>
                <a:stCxn id="264" idx="6"/>
                <a:endCxn id="26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3" name="Can 26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7581878" y="3727626"/>
              <a:ext cx="1259006" cy="420807"/>
              <a:chOff x="7656394" y="2057400"/>
              <a:chExt cx="1259006" cy="420807"/>
            </a:xfrm>
          </p:grpSpPr>
          <p:cxnSp>
            <p:nvCxnSpPr>
              <p:cNvPr id="267" name="Straight Connector 266"/>
              <p:cNvCxnSpPr>
                <a:stCxn id="269" idx="6"/>
                <a:endCxn id="27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8" name="Can 26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7581878" y="3145484"/>
              <a:ext cx="1259006" cy="420807"/>
              <a:chOff x="7656394" y="2057400"/>
              <a:chExt cx="1259006" cy="420807"/>
            </a:xfrm>
          </p:grpSpPr>
          <p:cxnSp>
            <p:nvCxnSpPr>
              <p:cNvPr id="272" name="Straight Connector 271"/>
              <p:cNvCxnSpPr>
                <a:stCxn id="274" idx="6"/>
                <a:endCxn id="27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3" name="Can 27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581878" y="4462168"/>
              <a:ext cx="1259006" cy="420807"/>
              <a:chOff x="7656394" y="2057400"/>
              <a:chExt cx="1259006" cy="420807"/>
            </a:xfrm>
          </p:grpSpPr>
          <p:cxnSp>
            <p:nvCxnSpPr>
              <p:cNvPr id="277" name="Straight Connector 276"/>
              <p:cNvCxnSpPr>
                <a:stCxn id="279" idx="6"/>
                <a:endCxn id="28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8" name="Can 27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7581878" y="5044310"/>
              <a:ext cx="1259006" cy="420807"/>
              <a:chOff x="7656394" y="2057400"/>
              <a:chExt cx="1259006" cy="420807"/>
            </a:xfrm>
          </p:grpSpPr>
          <p:cxnSp>
            <p:nvCxnSpPr>
              <p:cNvPr id="282" name="Straight Connector 281"/>
              <p:cNvCxnSpPr>
                <a:stCxn id="284" idx="6"/>
                <a:endCxn id="28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3" name="Can 28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7581878" y="6208593"/>
              <a:ext cx="1259006" cy="420807"/>
              <a:chOff x="7656394" y="2057400"/>
              <a:chExt cx="1259006" cy="420807"/>
            </a:xfrm>
          </p:grpSpPr>
          <p:cxnSp>
            <p:nvCxnSpPr>
              <p:cNvPr id="287" name="Straight Connector 286"/>
              <p:cNvCxnSpPr>
                <a:stCxn id="289" idx="6"/>
                <a:endCxn id="29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8" name="Can 28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7581878" y="5626452"/>
              <a:ext cx="1259006" cy="420807"/>
              <a:chOff x="7656394" y="2057400"/>
              <a:chExt cx="1259006" cy="420807"/>
            </a:xfrm>
          </p:grpSpPr>
          <p:cxnSp>
            <p:nvCxnSpPr>
              <p:cNvPr id="292" name="Straight Connector 291"/>
              <p:cNvCxnSpPr>
                <a:stCxn id="294" idx="6"/>
                <a:endCxn id="29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3" name="Can 29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5410200" y="25146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47815" y="19050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562600" y="2953486"/>
            <a:ext cx="533400" cy="332231"/>
            <a:chOff x="7467600" y="3491582"/>
            <a:chExt cx="533400" cy="332231"/>
          </a:xfrm>
        </p:grpSpPr>
        <p:sp>
          <p:nvSpPr>
            <p:cNvPr id="73" name="Oval 72"/>
            <p:cNvSpPr/>
            <p:nvPr/>
          </p:nvSpPr>
          <p:spPr>
            <a:xfrm>
              <a:off x="7467600" y="3491582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4" name="Can 73"/>
            <p:cNvSpPr/>
            <p:nvPr/>
          </p:nvSpPr>
          <p:spPr>
            <a:xfrm>
              <a:off x="7842795" y="3625634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562600" y="3343630"/>
            <a:ext cx="533400" cy="332231"/>
            <a:chOff x="7467600" y="4095938"/>
            <a:chExt cx="533400" cy="332231"/>
          </a:xfrm>
        </p:grpSpPr>
        <p:sp>
          <p:nvSpPr>
            <p:cNvPr id="75" name="Oval 74"/>
            <p:cNvSpPr/>
            <p:nvPr/>
          </p:nvSpPr>
          <p:spPr>
            <a:xfrm>
              <a:off x="7467600" y="4095938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6" name="Can 75"/>
            <p:cNvSpPr/>
            <p:nvPr/>
          </p:nvSpPr>
          <p:spPr>
            <a:xfrm>
              <a:off x="7842795" y="4229990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562600" y="3733773"/>
            <a:ext cx="533400" cy="332231"/>
            <a:chOff x="7467600" y="4700294"/>
            <a:chExt cx="533400" cy="332231"/>
          </a:xfrm>
        </p:grpSpPr>
        <p:sp>
          <p:nvSpPr>
            <p:cNvPr id="77" name="Oval 76"/>
            <p:cNvSpPr/>
            <p:nvPr/>
          </p:nvSpPr>
          <p:spPr>
            <a:xfrm>
              <a:off x="7467600" y="4700294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8" name="Can 77"/>
            <p:cNvSpPr/>
            <p:nvPr/>
          </p:nvSpPr>
          <p:spPr>
            <a:xfrm>
              <a:off x="7842795" y="4834346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562600" y="2563342"/>
            <a:ext cx="533400" cy="332231"/>
            <a:chOff x="7467600" y="2887226"/>
            <a:chExt cx="533400" cy="332231"/>
          </a:xfrm>
        </p:grpSpPr>
        <p:sp>
          <p:nvSpPr>
            <p:cNvPr id="79" name="Oval 78"/>
            <p:cNvSpPr/>
            <p:nvPr/>
          </p:nvSpPr>
          <p:spPr>
            <a:xfrm>
              <a:off x="7467600" y="2887226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80" name="Can 79"/>
            <p:cNvSpPr/>
            <p:nvPr/>
          </p:nvSpPr>
          <p:spPr>
            <a:xfrm>
              <a:off x="7842795" y="3021278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89" name="Rectangle 88"/>
          <p:cNvSpPr/>
          <p:nvPr/>
        </p:nvSpPr>
        <p:spPr>
          <a:xfrm>
            <a:off x="5410200" y="49530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447815" y="43434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5562600" y="5391886"/>
            <a:ext cx="533400" cy="332231"/>
            <a:chOff x="7467600" y="3491582"/>
            <a:chExt cx="533400" cy="332231"/>
          </a:xfrm>
        </p:grpSpPr>
        <p:sp>
          <p:nvSpPr>
            <p:cNvPr id="102" name="Oval 101"/>
            <p:cNvSpPr/>
            <p:nvPr/>
          </p:nvSpPr>
          <p:spPr>
            <a:xfrm>
              <a:off x="7467600" y="3491582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3" name="Can 102"/>
            <p:cNvSpPr/>
            <p:nvPr/>
          </p:nvSpPr>
          <p:spPr>
            <a:xfrm>
              <a:off x="7842795" y="3625634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562600" y="5782030"/>
            <a:ext cx="533400" cy="332231"/>
            <a:chOff x="7467600" y="4095938"/>
            <a:chExt cx="533400" cy="332231"/>
          </a:xfrm>
        </p:grpSpPr>
        <p:sp>
          <p:nvSpPr>
            <p:cNvPr id="100" name="Oval 99"/>
            <p:cNvSpPr/>
            <p:nvPr/>
          </p:nvSpPr>
          <p:spPr>
            <a:xfrm>
              <a:off x="7467600" y="4095938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1" name="Can 100"/>
            <p:cNvSpPr/>
            <p:nvPr/>
          </p:nvSpPr>
          <p:spPr>
            <a:xfrm>
              <a:off x="7842795" y="4229990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562600" y="6172173"/>
            <a:ext cx="533400" cy="332231"/>
            <a:chOff x="7467600" y="4700294"/>
            <a:chExt cx="533400" cy="332231"/>
          </a:xfrm>
        </p:grpSpPr>
        <p:sp>
          <p:nvSpPr>
            <p:cNvPr id="98" name="Oval 97"/>
            <p:cNvSpPr/>
            <p:nvPr/>
          </p:nvSpPr>
          <p:spPr>
            <a:xfrm>
              <a:off x="7467600" y="4700294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9" name="Can 98"/>
            <p:cNvSpPr/>
            <p:nvPr/>
          </p:nvSpPr>
          <p:spPr>
            <a:xfrm>
              <a:off x="7842795" y="4834346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562600" y="5001742"/>
            <a:ext cx="533400" cy="332231"/>
            <a:chOff x="7467600" y="2887226"/>
            <a:chExt cx="533400" cy="332231"/>
          </a:xfrm>
        </p:grpSpPr>
        <p:sp>
          <p:nvSpPr>
            <p:cNvPr id="96" name="Oval 95"/>
            <p:cNvSpPr/>
            <p:nvPr/>
          </p:nvSpPr>
          <p:spPr>
            <a:xfrm>
              <a:off x="7467600" y="2887226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7" name="Can 96"/>
            <p:cNvSpPr/>
            <p:nvPr/>
          </p:nvSpPr>
          <p:spPr>
            <a:xfrm>
              <a:off x="7842795" y="3021278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39" name="Can 138"/>
          <p:cNvSpPr/>
          <p:nvPr/>
        </p:nvSpPr>
        <p:spPr>
          <a:xfrm>
            <a:off x="5926754" y="2697394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3" name="Can 152"/>
          <p:cNvSpPr/>
          <p:nvPr/>
        </p:nvSpPr>
        <p:spPr>
          <a:xfrm>
            <a:off x="5926754" y="5135795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4" name="Can 153"/>
          <p:cNvSpPr/>
          <p:nvPr/>
        </p:nvSpPr>
        <p:spPr>
          <a:xfrm>
            <a:off x="5926754" y="5916082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5" name="Title 1"/>
          <p:cNvSpPr txBox="1">
            <a:spLocks/>
          </p:cNvSpPr>
          <p:nvPr/>
        </p:nvSpPr>
        <p:spPr bwMode="auto">
          <a:xfrm>
            <a:off x="0" y="-762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4000" dirty="0" smtClean="0"/>
              <a:t>Aggregation for Iterative </a:t>
            </a:r>
            <a:r>
              <a:rPr lang="en-US" sz="4000" dirty="0" err="1" smtClean="0"/>
              <a:t>mrTriplets</a:t>
            </a:r>
            <a:endParaRPr lang="en-US" sz="4000" dirty="0"/>
          </a:p>
        </p:txBody>
      </p:sp>
      <p:grpSp>
        <p:nvGrpSpPr>
          <p:cNvPr id="156" name="Group 155"/>
          <p:cNvGrpSpPr/>
          <p:nvPr/>
        </p:nvGrpSpPr>
        <p:grpSpPr>
          <a:xfrm>
            <a:off x="1606536" y="2346536"/>
            <a:ext cx="450864" cy="4284613"/>
            <a:chOff x="4844171" y="2209800"/>
            <a:chExt cx="450864" cy="4284613"/>
          </a:xfrm>
        </p:grpSpPr>
        <p:sp>
          <p:nvSpPr>
            <p:cNvPr id="157" name="Oval 156"/>
            <p:cNvSpPr/>
            <p:nvPr/>
          </p:nvSpPr>
          <p:spPr>
            <a:xfrm>
              <a:off x="4844171" y="297528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8" name="Can 157"/>
            <p:cNvSpPr/>
            <p:nvPr/>
          </p:nvSpPr>
          <p:spPr>
            <a:xfrm>
              <a:off x="5094651" y="328219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9" name="Oval 158"/>
            <p:cNvSpPr/>
            <p:nvPr/>
          </p:nvSpPr>
          <p:spPr>
            <a:xfrm>
              <a:off x="4844171" y="374076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0" name="Can 159"/>
            <p:cNvSpPr/>
            <p:nvPr/>
          </p:nvSpPr>
          <p:spPr>
            <a:xfrm>
              <a:off x="5094651" y="404767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4844171" y="450624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2" name="Can 161"/>
            <p:cNvSpPr/>
            <p:nvPr/>
          </p:nvSpPr>
          <p:spPr>
            <a:xfrm>
              <a:off x="5094651" y="481316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4844171" y="527173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4" name="Can 163"/>
            <p:cNvSpPr/>
            <p:nvPr/>
          </p:nvSpPr>
          <p:spPr>
            <a:xfrm>
              <a:off x="5094651" y="557864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844171" y="220980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6" name="Can 165"/>
            <p:cNvSpPr/>
            <p:nvPr/>
          </p:nvSpPr>
          <p:spPr>
            <a:xfrm>
              <a:off x="5094651" y="251671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7" name="Oval 166"/>
            <p:cNvSpPr/>
            <p:nvPr/>
          </p:nvSpPr>
          <p:spPr>
            <a:xfrm>
              <a:off x="4844171" y="603721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8" name="Can 167"/>
            <p:cNvSpPr/>
            <p:nvPr/>
          </p:nvSpPr>
          <p:spPr>
            <a:xfrm>
              <a:off x="5094651" y="634412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2400" y="2346628"/>
            <a:ext cx="1295400" cy="369332"/>
            <a:chOff x="152400" y="2346628"/>
            <a:chExt cx="1295400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Can 168"/>
          <p:cNvSpPr/>
          <p:nvPr/>
        </p:nvSpPr>
        <p:spPr>
          <a:xfrm>
            <a:off x="1850679" y="2654724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152400" y="5421868"/>
            <a:ext cx="1295400" cy="369332"/>
            <a:chOff x="152400" y="2346628"/>
            <a:chExt cx="1295400" cy="369332"/>
          </a:xfrm>
        </p:grpSpPr>
        <p:sp>
          <p:nvSpPr>
            <p:cNvPr id="127" name="TextBox 126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Can 169"/>
          <p:cNvSpPr/>
          <p:nvPr/>
        </p:nvSpPr>
        <p:spPr>
          <a:xfrm>
            <a:off x="1859589" y="5707799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grpSp>
        <p:nvGrpSpPr>
          <p:cNvPr id="244" name="Group 243"/>
          <p:cNvGrpSpPr/>
          <p:nvPr/>
        </p:nvGrpSpPr>
        <p:grpSpPr>
          <a:xfrm>
            <a:off x="6248400" y="2346536"/>
            <a:ext cx="551597" cy="457200"/>
            <a:chOff x="6248400" y="2346536"/>
            <a:chExt cx="551597" cy="457200"/>
          </a:xfrm>
        </p:grpSpPr>
        <p:cxnSp>
          <p:nvCxnSpPr>
            <p:cNvPr id="29" name="Straight Arrow Connector 28"/>
            <p:cNvCxnSpPr/>
            <p:nvPr/>
          </p:nvCxnSpPr>
          <p:spPr>
            <a:xfrm flipV="1">
              <a:off x="6248400" y="2346536"/>
              <a:ext cx="551597" cy="4572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6248400" y="2784996"/>
              <a:ext cx="55159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Right Arrow 244"/>
          <p:cNvSpPr/>
          <p:nvPr/>
        </p:nvSpPr>
        <p:spPr>
          <a:xfrm rot="5400000">
            <a:off x="5564137" y="5405122"/>
            <a:ext cx="1898384" cy="3845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0" rtlCol="0" anchor="ctr"/>
          <a:lstStyle/>
          <a:p>
            <a:pPr algn="ctr"/>
            <a:r>
              <a:rPr lang="en-US" sz="1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Scan</a:t>
            </a:r>
            <a:endParaRPr lang="en-US" sz="1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52" name="Can 151"/>
          <p:cNvSpPr/>
          <p:nvPr/>
        </p:nvSpPr>
        <p:spPr>
          <a:xfrm>
            <a:off x="1850679" y="3401697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75" name="Can 174"/>
          <p:cNvSpPr/>
          <p:nvPr/>
        </p:nvSpPr>
        <p:spPr>
          <a:xfrm>
            <a:off x="1850679" y="4125669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76" name="Can 175"/>
          <p:cNvSpPr/>
          <p:nvPr/>
        </p:nvSpPr>
        <p:spPr>
          <a:xfrm>
            <a:off x="1859589" y="4911575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78" name="Can 177"/>
          <p:cNvSpPr/>
          <p:nvPr/>
        </p:nvSpPr>
        <p:spPr>
          <a:xfrm>
            <a:off x="1850572" y="6450305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152400" y="3135868"/>
            <a:ext cx="1295400" cy="369332"/>
            <a:chOff x="152400" y="2346628"/>
            <a:chExt cx="1295400" cy="369332"/>
          </a:xfrm>
        </p:grpSpPr>
        <p:sp>
          <p:nvSpPr>
            <p:cNvPr id="180" name="TextBox 179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/>
        </p:nvGrpSpPr>
        <p:grpSpPr>
          <a:xfrm>
            <a:off x="152400" y="3897868"/>
            <a:ext cx="1295400" cy="369332"/>
            <a:chOff x="152400" y="2346628"/>
            <a:chExt cx="1295400" cy="369332"/>
          </a:xfrm>
        </p:grpSpPr>
        <p:sp>
          <p:nvSpPr>
            <p:cNvPr id="183" name="TextBox 182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84" name="Straight Arrow Connector 183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 184"/>
          <p:cNvGrpSpPr/>
          <p:nvPr/>
        </p:nvGrpSpPr>
        <p:grpSpPr>
          <a:xfrm>
            <a:off x="152400" y="4659868"/>
            <a:ext cx="1295400" cy="369332"/>
            <a:chOff x="152400" y="2346628"/>
            <a:chExt cx="1295400" cy="369332"/>
          </a:xfrm>
        </p:grpSpPr>
        <p:sp>
          <p:nvSpPr>
            <p:cNvPr id="186" name="TextBox 185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87" name="Straight Arrow Connector 186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152400" y="6172200"/>
            <a:ext cx="1295400" cy="369332"/>
            <a:chOff x="152400" y="2346628"/>
            <a:chExt cx="1295400" cy="369332"/>
          </a:xfrm>
        </p:grpSpPr>
        <p:sp>
          <p:nvSpPr>
            <p:cNvPr id="189" name="TextBox 188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90" name="Straight Arrow Connector 189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352800" y="2819400"/>
            <a:ext cx="1752600" cy="762000"/>
            <a:chOff x="3352800" y="2819400"/>
            <a:chExt cx="1752600" cy="762000"/>
          </a:xfrm>
        </p:grpSpPr>
        <p:sp>
          <p:nvSpPr>
            <p:cNvPr id="192" name="TextBox 191"/>
            <p:cNvSpPr txBox="1"/>
            <p:nvPr/>
          </p:nvSpPr>
          <p:spPr>
            <a:xfrm>
              <a:off x="3352800" y="2819400"/>
              <a:ext cx="1100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 smtClean="0">
                  <a:latin typeface="Gill Sans Light"/>
                  <a:cs typeface="Gill Sans Light"/>
                </a:rPr>
                <a:t>Local</a:t>
              </a:r>
            </a:p>
            <a:p>
              <a:pPr algn="r"/>
              <a:r>
                <a:rPr lang="en-US" sz="1800" dirty="0" smtClean="0">
                  <a:latin typeface="Gill Sans Light"/>
                  <a:cs typeface="Gill Sans Light"/>
                </a:rPr>
                <a:t>Aggregate</a:t>
              </a:r>
            </a:p>
          </p:txBody>
        </p:sp>
        <p:cxnSp>
          <p:nvCxnSpPr>
            <p:cNvPr id="193" name="Straight Arrow Connector 192"/>
            <p:cNvCxnSpPr/>
            <p:nvPr/>
          </p:nvCxnSpPr>
          <p:spPr>
            <a:xfrm>
              <a:off x="4419600" y="3150272"/>
              <a:ext cx="6858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 23"/>
            <p:cNvSpPr/>
            <p:nvPr/>
          </p:nvSpPr>
          <p:spPr>
            <a:xfrm>
              <a:off x="4701710" y="3150977"/>
              <a:ext cx="403690" cy="430423"/>
            </a:xfrm>
            <a:custGeom>
              <a:avLst/>
              <a:gdLst>
                <a:gd name="connsiteX0" fmla="*/ 0 w 403690"/>
                <a:gd name="connsiteY0" fmla="*/ 0 h 487830"/>
                <a:gd name="connsiteX1" fmla="*/ 0 w 403690"/>
                <a:gd name="connsiteY1" fmla="*/ 487830 h 487830"/>
                <a:gd name="connsiteX2" fmla="*/ 403690 w 403690"/>
                <a:gd name="connsiteY2" fmla="*/ 487830 h 48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3690" h="487830">
                  <a:moveTo>
                    <a:pt x="0" y="0"/>
                  </a:moveTo>
                  <a:lnTo>
                    <a:pt x="0" y="487830"/>
                  </a:lnTo>
                  <a:lnTo>
                    <a:pt x="403690" y="487830"/>
                  </a:lnTo>
                </a:path>
              </a:pathLst>
            </a:cu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352800" y="5257800"/>
            <a:ext cx="1752600" cy="1137319"/>
            <a:chOff x="3352800" y="5257800"/>
            <a:chExt cx="1752600" cy="1137319"/>
          </a:xfrm>
        </p:grpSpPr>
        <p:sp>
          <p:nvSpPr>
            <p:cNvPr id="195" name="TextBox 194"/>
            <p:cNvSpPr txBox="1"/>
            <p:nvPr/>
          </p:nvSpPr>
          <p:spPr>
            <a:xfrm>
              <a:off x="3352800" y="5257800"/>
              <a:ext cx="1100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 smtClean="0">
                  <a:latin typeface="Gill Sans Light"/>
                  <a:cs typeface="Gill Sans Light"/>
                </a:rPr>
                <a:t>Local</a:t>
              </a:r>
            </a:p>
            <a:p>
              <a:pPr algn="r"/>
              <a:r>
                <a:rPr lang="en-US" sz="1800" dirty="0" smtClean="0">
                  <a:latin typeface="Gill Sans Light"/>
                  <a:cs typeface="Gill Sans Light"/>
                </a:rPr>
                <a:t>Aggregate</a:t>
              </a:r>
            </a:p>
          </p:txBody>
        </p:sp>
        <p:cxnSp>
          <p:nvCxnSpPr>
            <p:cNvPr id="196" name="Straight Arrow Connector 195"/>
            <p:cNvCxnSpPr/>
            <p:nvPr/>
          </p:nvCxnSpPr>
          <p:spPr>
            <a:xfrm>
              <a:off x="4419600" y="5588672"/>
              <a:ext cx="6858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Freeform 199"/>
            <p:cNvSpPr/>
            <p:nvPr/>
          </p:nvSpPr>
          <p:spPr>
            <a:xfrm>
              <a:off x="4701710" y="5588672"/>
              <a:ext cx="403690" cy="806447"/>
            </a:xfrm>
            <a:custGeom>
              <a:avLst/>
              <a:gdLst>
                <a:gd name="connsiteX0" fmla="*/ 0 w 403690"/>
                <a:gd name="connsiteY0" fmla="*/ 0 h 487830"/>
                <a:gd name="connsiteX1" fmla="*/ 0 w 403690"/>
                <a:gd name="connsiteY1" fmla="*/ 487830 h 487830"/>
                <a:gd name="connsiteX2" fmla="*/ 403690 w 403690"/>
                <a:gd name="connsiteY2" fmla="*/ 487830 h 48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3690" h="487830">
                  <a:moveTo>
                    <a:pt x="0" y="0"/>
                  </a:moveTo>
                  <a:lnTo>
                    <a:pt x="0" y="487830"/>
                  </a:lnTo>
                  <a:lnTo>
                    <a:pt x="403690" y="487830"/>
                  </a:lnTo>
                </a:path>
              </a:pathLst>
            </a:cu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57800" y="2953486"/>
            <a:ext cx="637030" cy="332231"/>
            <a:chOff x="5257800" y="2953486"/>
            <a:chExt cx="637030" cy="332231"/>
          </a:xfrm>
        </p:grpSpPr>
        <p:sp>
          <p:nvSpPr>
            <p:cNvPr id="142" name="Can 141"/>
            <p:cNvSpPr/>
            <p:nvPr/>
          </p:nvSpPr>
          <p:spPr>
            <a:xfrm>
              <a:off x="5257800" y="3056411"/>
              <a:ext cx="264237" cy="198178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5562600" y="2953486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257800" y="3332292"/>
            <a:ext cx="637030" cy="332231"/>
            <a:chOff x="5257800" y="3332292"/>
            <a:chExt cx="637030" cy="332231"/>
          </a:xfrm>
        </p:grpSpPr>
        <p:sp>
          <p:nvSpPr>
            <p:cNvPr id="143" name="Can 142"/>
            <p:cNvSpPr/>
            <p:nvPr/>
          </p:nvSpPr>
          <p:spPr>
            <a:xfrm>
              <a:off x="5257800" y="3406373"/>
              <a:ext cx="264237" cy="198178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5562600" y="3332292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257800" y="5408468"/>
            <a:ext cx="637030" cy="332231"/>
            <a:chOff x="5257800" y="5408468"/>
            <a:chExt cx="637030" cy="332231"/>
          </a:xfrm>
        </p:grpSpPr>
        <p:sp>
          <p:nvSpPr>
            <p:cNvPr id="145" name="Can 144"/>
            <p:cNvSpPr/>
            <p:nvPr/>
          </p:nvSpPr>
          <p:spPr>
            <a:xfrm>
              <a:off x="5257800" y="5483281"/>
              <a:ext cx="264237" cy="198178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>
              <a:off x="5562600" y="5408468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257800" y="6172200"/>
            <a:ext cx="637030" cy="332231"/>
            <a:chOff x="5257800" y="6172200"/>
            <a:chExt cx="637030" cy="332231"/>
          </a:xfrm>
        </p:grpSpPr>
        <p:sp>
          <p:nvSpPr>
            <p:cNvPr id="146" name="Can 145"/>
            <p:cNvSpPr/>
            <p:nvPr/>
          </p:nvSpPr>
          <p:spPr>
            <a:xfrm>
              <a:off x="5257800" y="6278723"/>
              <a:ext cx="264237" cy="198178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0" name="Oval 149"/>
            <p:cNvSpPr/>
            <p:nvPr/>
          </p:nvSpPr>
          <p:spPr>
            <a:xfrm>
              <a:off x="5562600" y="6172200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24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484E-6 -1.7925E-6 L -0.4098 0.0340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0" y="169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484E-6 9.72673E-8 L -0.4098 0.0900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0" y="44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484E-6 2.07967E-6 L -0.4098 -0.1016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0" y="-509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484E-6 -2.0843E-6 L -0.4098 0.0092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0" y="46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75" grpId="0" animBg="1"/>
      <p:bldP spid="176" grpId="0" animBg="1"/>
      <p:bldP spid="178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838200" y="5867400"/>
            <a:ext cx="4419600" cy="4572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Corbel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38200" y="5410200"/>
            <a:ext cx="6934200" cy="4572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Corbel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38200" y="4953000"/>
            <a:ext cx="6096000" cy="4572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Corbe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819400" y="4495800"/>
            <a:ext cx="4800600" cy="4572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Corbe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PageRank in </a:t>
            </a:r>
            <a:r>
              <a:rPr lang="en-US" dirty="0" err="1" smtClean="0"/>
              <a:t>GraphX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138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71489" y="1769507"/>
            <a:ext cx="8839200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solidFill>
                  <a:srgbClr val="008000"/>
                </a:solidFill>
                <a:latin typeface="Menlo Regular"/>
                <a:ea typeface="ＭＳ Ｐゴシック" charset="-128"/>
                <a:cs typeface="Menlo Regular"/>
              </a:rPr>
              <a:t>// Load and initialize the graph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2000" b="1" dirty="0" err="1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val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 graph = 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GraphBuilder.</a:t>
            </a:r>
            <a:r>
              <a:rPr lang="en-US" sz="2000" dirty="0" err="1" smtClean="0">
                <a:solidFill>
                  <a:srgbClr val="000000"/>
                </a:solidFill>
                <a:latin typeface="Menlo Regular"/>
                <a:ea typeface="ＭＳ Ｐゴシック" charset="-128"/>
                <a:cs typeface="Menlo Regular"/>
              </a:rPr>
              <a:t>text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(</a:t>
            </a:r>
            <a:r>
              <a:rPr lang="en-US" sz="2000" i="1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“</a:t>
            </a:r>
            <a:r>
              <a:rPr lang="en-US" sz="2000" i="1" dirty="0" err="1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hdfs</a:t>
            </a:r>
            <a:r>
              <a:rPr lang="en-US" sz="2000" i="1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://</a:t>
            </a:r>
            <a:r>
              <a:rPr lang="en-US" sz="2000" i="1" dirty="0" err="1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web.txt</a:t>
            </a:r>
            <a:r>
              <a:rPr lang="en-US" sz="2000" i="1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”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)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2000" b="1" dirty="0" err="1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v</a:t>
            </a:r>
            <a:r>
              <a:rPr lang="en-US" sz="2000" b="1" dirty="0" err="1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al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prGraph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 = 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graph.joinVertices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(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graph.outDegrees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)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endParaRPr lang="en-US" sz="2000" dirty="0" smtClean="0">
              <a:solidFill>
                <a:prstClr val="black"/>
              </a:solidFill>
              <a:latin typeface="Menlo Regular"/>
              <a:ea typeface="ＭＳ Ｐゴシック" charset="-128"/>
              <a:cs typeface="Menlo Regular"/>
            </a:endParaRP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solidFill>
                  <a:srgbClr val="008000"/>
                </a:solidFill>
                <a:latin typeface="Menlo Regular"/>
                <a:ea typeface="ＭＳ Ｐゴシック" charset="-128"/>
                <a:cs typeface="Menlo Regular"/>
              </a:rPr>
              <a:t>// Implement and Run PageRank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2000" b="1" dirty="0" err="1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val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pageRank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 = 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  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prGraph.</a:t>
            </a:r>
            <a:r>
              <a:rPr lang="en-US" sz="2000" dirty="0" err="1" smtClean="0">
                <a:solidFill>
                  <a:srgbClr val="3366FF"/>
                </a:solidFill>
                <a:latin typeface="Menlo Regular"/>
                <a:ea typeface="ＭＳ Ｐゴシック" charset="-128"/>
                <a:cs typeface="Menlo Regular"/>
              </a:rPr>
              <a:t>pregel</a:t>
            </a:r>
            <a:r>
              <a:rPr lang="en-US" sz="2000" b="1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(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initialMessage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 = 0.0, 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iter</a:t>
            </a:r>
            <a:r>
              <a:rPr lang="en-US" sz="2000" dirty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= 10</a:t>
            </a:r>
            <a:r>
              <a:rPr lang="en-US" sz="2000" b="1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)(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   (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oldV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, 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msgSum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) </a:t>
            </a:r>
            <a:r>
              <a:rPr lang="en-US" sz="2000" b="1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=&gt;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 0.15 + 0.85 * 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msgSum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,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   triplet =&gt; 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triplet.src.pr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 / 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triplet.src.deg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,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   (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msgA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, 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msgB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) </a:t>
            </a:r>
            <a:r>
              <a:rPr lang="en-US" sz="2000" b="1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=&gt;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msgA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 + 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msgB</a:t>
            </a:r>
            <a:r>
              <a:rPr lang="en-US" sz="2000" b="1" dirty="0" smtClean="0">
                <a:solidFill>
                  <a:prstClr val="black"/>
                </a:solidFill>
                <a:latin typeface="Menlo Regular"/>
                <a:ea typeface="ＭＳ Ｐゴシック" charset="-128"/>
                <a:cs typeface="Menlo Regula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43978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8" grpId="0" animBg="1"/>
      <p:bldP spid="18" grpId="1" animBg="1"/>
      <p:bldP spid="17" grpId="0" animBg="1"/>
      <p:bldP spid="17" grpId="1" animBg="1"/>
      <p:bldP spid="5" grpId="0" animBg="1"/>
      <p:bldP spid="5" grpId="1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dirty="0" smtClean="0"/>
              <a:t>Example Analytics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87945"/>
            <a:ext cx="8686800" cy="422116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smtClean="0">
                <a:solidFill>
                  <a:srgbClr val="008000"/>
                </a:solidFill>
                <a:latin typeface="Menlo Regular"/>
                <a:cs typeface="Menlo Regular"/>
              </a:rPr>
              <a:t>// Load raw data tables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 err="1" smtClean="0">
                <a:latin typeface="Menlo Regular"/>
                <a:cs typeface="Menlo Regular"/>
              </a:rPr>
              <a:t>val</a:t>
            </a:r>
            <a:r>
              <a:rPr lang="en-US" sz="1800" dirty="0" smtClean="0">
                <a:latin typeface="Menlo Regular"/>
                <a:cs typeface="Menlo Regular"/>
              </a:rPr>
              <a:t> </a:t>
            </a:r>
            <a:r>
              <a:rPr lang="en-US" sz="1800" dirty="0" err="1" smtClean="0">
                <a:latin typeface="Menlo Regular"/>
                <a:cs typeface="Menlo Regular"/>
              </a:rPr>
              <a:t>verts</a:t>
            </a:r>
            <a:r>
              <a:rPr lang="en-US" sz="1800" dirty="0" smtClean="0">
                <a:latin typeface="Menlo Regular"/>
                <a:cs typeface="Menlo Regular"/>
              </a:rPr>
              <a:t> = </a:t>
            </a:r>
            <a:r>
              <a:rPr lang="en-US" sz="1800" dirty="0" err="1" smtClean="0">
                <a:latin typeface="Menlo Regular"/>
                <a:cs typeface="Menlo Regular"/>
              </a:rPr>
              <a:t>sc.</a:t>
            </a:r>
            <a:r>
              <a:rPr lang="en-US" sz="1800" dirty="0" err="1" smtClean="0">
                <a:solidFill>
                  <a:schemeClr val="tx2"/>
                </a:solidFill>
                <a:latin typeface="Menlo Regular"/>
                <a:cs typeface="Menlo Regular"/>
              </a:rPr>
              <a:t>textFile</a:t>
            </a:r>
            <a:r>
              <a:rPr lang="en-US" sz="1800" dirty="0" smtClean="0">
                <a:latin typeface="Menlo Regular"/>
                <a:cs typeface="Menlo Regular"/>
              </a:rPr>
              <a:t>(</a:t>
            </a:r>
            <a:r>
              <a:rPr lang="en-US" sz="1800" i="1" dirty="0" smtClean="0">
                <a:latin typeface="Menlo Regular"/>
                <a:cs typeface="Menlo Regular"/>
              </a:rPr>
              <a:t>“</a:t>
            </a:r>
            <a:r>
              <a:rPr lang="en-US" sz="1800" i="1" dirty="0" err="1" smtClean="0">
                <a:latin typeface="Menlo Regular"/>
                <a:cs typeface="Menlo Regular"/>
              </a:rPr>
              <a:t>hdfs</a:t>
            </a:r>
            <a:r>
              <a:rPr lang="en-US" sz="1800" i="1" dirty="0" smtClean="0">
                <a:latin typeface="Menlo Regular"/>
                <a:cs typeface="Menlo Regular"/>
              </a:rPr>
              <a:t>://</a:t>
            </a:r>
            <a:r>
              <a:rPr lang="en-US" sz="1800" i="1" dirty="0" err="1" smtClean="0">
                <a:latin typeface="Menlo Regular"/>
                <a:cs typeface="Menlo Regular"/>
              </a:rPr>
              <a:t>users.txt</a:t>
            </a:r>
            <a:r>
              <a:rPr lang="en-US" sz="1800" i="1" dirty="0" smtClean="0">
                <a:latin typeface="Menlo Regular"/>
                <a:cs typeface="Menlo Regular"/>
              </a:rPr>
              <a:t>”</a:t>
            </a:r>
            <a:r>
              <a:rPr lang="en-US" sz="1800" dirty="0" smtClean="0">
                <a:latin typeface="Menlo Regular"/>
                <a:cs typeface="Menlo Regular"/>
              </a:rPr>
              <a:t>).</a:t>
            </a:r>
            <a:r>
              <a:rPr lang="en-US" sz="1800" dirty="0">
                <a:solidFill>
                  <a:schemeClr val="tx2"/>
                </a:solidFill>
                <a:latin typeface="Menlo Regular"/>
                <a:cs typeface="Menlo Regular"/>
              </a:rPr>
              <a:t>map</a:t>
            </a:r>
            <a:r>
              <a:rPr lang="en-US" sz="1800" dirty="0" smtClean="0">
                <a:latin typeface="Menlo Regular"/>
                <a:cs typeface="Menlo Regular"/>
              </a:rPr>
              <a:t>(</a:t>
            </a:r>
            <a:r>
              <a:rPr lang="en-US" sz="1800" dirty="0" err="1" smtClean="0">
                <a:latin typeface="Menlo Regular"/>
                <a:cs typeface="Menlo Regular"/>
              </a:rPr>
              <a:t>parserV</a:t>
            </a:r>
            <a:r>
              <a:rPr lang="en-US" sz="1800" dirty="0" smtClean="0">
                <a:latin typeface="Menlo Regular"/>
                <a:cs typeface="Menlo Regular"/>
              </a:rPr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 err="1" smtClean="0">
                <a:latin typeface="Menlo Regular"/>
                <a:cs typeface="Menlo Regular"/>
              </a:rPr>
              <a:t>val</a:t>
            </a:r>
            <a:r>
              <a:rPr lang="en-US" sz="1800" dirty="0" smtClean="0">
                <a:latin typeface="Menlo Regular"/>
                <a:cs typeface="Menlo Regular"/>
              </a:rPr>
              <a:t> edges = </a:t>
            </a:r>
            <a:r>
              <a:rPr lang="en-US" sz="1800" dirty="0" err="1" smtClean="0">
                <a:latin typeface="Menlo Regular"/>
                <a:cs typeface="Menlo Regular"/>
              </a:rPr>
              <a:t>sc.</a:t>
            </a:r>
            <a:r>
              <a:rPr lang="en-US" sz="1800" dirty="0" err="1" smtClean="0">
                <a:solidFill>
                  <a:srgbClr val="1F497D"/>
                </a:solidFill>
                <a:latin typeface="Menlo Regular"/>
                <a:cs typeface="Menlo Regular"/>
              </a:rPr>
              <a:t>textFile</a:t>
            </a:r>
            <a:r>
              <a:rPr lang="en-US" sz="1800" dirty="0" smtClean="0">
                <a:latin typeface="Menlo Regular"/>
                <a:cs typeface="Menlo Regular"/>
              </a:rPr>
              <a:t>(</a:t>
            </a:r>
            <a:r>
              <a:rPr lang="en-US" sz="1800" i="1" dirty="0" smtClean="0">
                <a:latin typeface="Menlo Regular"/>
                <a:cs typeface="Menlo Regular"/>
              </a:rPr>
              <a:t>“</a:t>
            </a:r>
            <a:r>
              <a:rPr lang="en-US" sz="1800" i="1" dirty="0" err="1" smtClean="0">
                <a:latin typeface="Menlo Regular"/>
                <a:cs typeface="Menlo Regular"/>
              </a:rPr>
              <a:t>hdfs</a:t>
            </a:r>
            <a:r>
              <a:rPr lang="en-US" sz="1800" i="1" dirty="0" smtClean="0">
                <a:latin typeface="Menlo Regular"/>
                <a:cs typeface="Menlo Regular"/>
              </a:rPr>
              <a:t>://</a:t>
            </a:r>
            <a:r>
              <a:rPr lang="en-US" sz="1800" i="1" dirty="0" err="1" smtClean="0">
                <a:latin typeface="Menlo Regular"/>
                <a:cs typeface="Menlo Regular"/>
              </a:rPr>
              <a:t>follow.txt</a:t>
            </a:r>
            <a:r>
              <a:rPr lang="en-US" sz="1800" i="1" dirty="0" smtClean="0">
                <a:latin typeface="Menlo Regular"/>
                <a:cs typeface="Menlo Regular"/>
              </a:rPr>
              <a:t>”</a:t>
            </a:r>
            <a:r>
              <a:rPr lang="en-US" sz="1800" dirty="0" smtClean="0">
                <a:latin typeface="Menlo Regular"/>
                <a:cs typeface="Menlo Regular"/>
              </a:rPr>
              <a:t>).</a:t>
            </a:r>
            <a:r>
              <a:rPr lang="en-US" sz="1800" dirty="0" smtClean="0">
                <a:solidFill>
                  <a:srgbClr val="1F497D"/>
                </a:solidFill>
                <a:latin typeface="Menlo Regular"/>
                <a:cs typeface="Menlo Regular"/>
              </a:rPr>
              <a:t>map</a:t>
            </a:r>
            <a:r>
              <a:rPr lang="en-US" sz="1800" dirty="0" smtClean="0">
                <a:latin typeface="Menlo Regular"/>
                <a:cs typeface="Menlo Regular"/>
              </a:rPr>
              <a:t>(</a:t>
            </a:r>
            <a:r>
              <a:rPr lang="en-US" sz="1800" dirty="0" err="1" smtClean="0">
                <a:latin typeface="Menlo Regular"/>
                <a:cs typeface="Menlo Regular"/>
              </a:rPr>
              <a:t>parserE</a:t>
            </a:r>
            <a:r>
              <a:rPr lang="en-US" sz="1800" dirty="0" smtClean="0">
                <a:latin typeface="Menlo Regular"/>
                <a:cs typeface="Menlo Regular"/>
              </a:rPr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8000"/>
                </a:solidFill>
                <a:latin typeface="Menlo Regular"/>
                <a:cs typeface="Menlo Regular"/>
              </a:rPr>
              <a:t>// </a:t>
            </a:r>
            <a:r>
              <a:rPr lang="en-US" sz="1800" dirty="0" smtClean="0">
                <a:solidFill>
                  <a:srgbClr val="008000"/>
                </a:solidFill>
                <a:latin typeface="Menlo Regular"/>
                <a:cs typeface="Menlo Regular"/>
              </a:rPr>
              <a:t>Build the graph from tables and restrict to recent links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 err="1">
                <a:latin typeface="Menlo Regular"/>
                <a:cs typeface="Menlo Regular"/>
              </a:rPr>
              <a:t>v</a:t>
            </a:r>
            <a:r>
              <a:rPr lang="en-US" sz="1800" b="1" dirty="0" err="1" smtClean="0">
                <a:latin typeface="Menlo Regular"/>
                <a:cs typeface="Menlo Regular"/>
              </a:rPr>
              <a:t>al</a:t>
            </a:r>
            <a:r>
              <a:rPr lang="en-US" sz="1800" dirty="0" smtClean="0">
                <a:latin typeface="Menlo Regular"/>
                <a:cs typeface="Menlo Regular"/>
              </a:rPr>
              <a:t> graph = new </a:t>
            </a:r>
            <a:r>
              <a:rPr lang="en-US" sz="1800" dirty="0" smtClean="0">
                <a:solidFill>
                  <a:srgbClr val="0000FF"/>
                </a:solidFill>
                <a:latin typeface="Menlo Regular"/>
                <a:cs typeface="Menlo Regular"/>
              </a:rPr>
              <a:t>Graph</a:t>
            </a:r>
            <a:r>
              <a:rPr lang="en-US" sz="1800" dirty="0" smtClean="0">
                <a:latin typeface="Menlo Regular"/>
                <a:cs typeface="Menlo Regular"/>
              </a:rPr>
              <a:t>(</a:t>
            </a:r>
            <a:r>
              <a:rPr lang="en-US" sz="1800" dirty="0" err="1" smtClean="0">
                <a:latin typeface="Menlo Regular"/>
                <a:cs typeface="Menlo Regular"/>
              </a:rPr>
              <a:t>verts</a:t>
            </a:r>
            <a:r>
              <a:rPr lang="en-US" sz="1800" dirty="0" smtClean="0">
                <a:latin typeface="Menlo Regular"/>
                <a:cs typeface="Menlo Regular"/>
              </a:rPr>
              <a:t>, edges)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 err="1" smtClean="0">
                <a:latin typeface="Menlo Regular"/>
                <a:cs typeface="Menlo Regular"/>
              </a:rPr>
              <a:t>val</a:t>
            </a:r>
            <a:r>
              <a:rPr lang="en-US" sz="1800" dirty="0" smtClean="0">
                <a:latin typeface="Menlo Regular"/>
                <a:cs typeface="Menlo Regular"/>
              </a:rPr>
              <a:t> recent = </a:t>
            </a:r>
            <a:r>
              <a:rPr lang="en-US" sz="1800" dirty="0" err="1" smtClean="0">
                <a:latin typeface="Menlo Regular"/>
                <a:cs typeface="Menlo Regular"/>
              </a:rPr>
              <a:t>graph.</a:t>
            </a:r>
            <a:r>
              <a:rPr lang="en-US" sz="1800" dirty="0" err="1" smtClean="0">
                <a:solidFill>
                  <a:srgbClr val="1F497D"/>
                </a:solidFill>
                <a:latin typeface="Menlo Regular"/>
                <a:cs typeface="Menlo Regular"/>
              </a:rPr>
              <a:t>subgraph</a:t>
            </a:r>
            <a:r>
              <a:rPr lang="en-US" sz="1800" dirty="0" smtClean="0">
                <a:latin typeface="Menlo Regular"/>
                <a:cs typeface="Menlo Regular"/>
              </a:rPr>
              <a:t>(edge </a:t>
            </a:r>
            <a:r>
              <a:rPr lang="en-US" sz="1800" b="1" dirty="0" smtClean="0">
                <a:latin typeface="Menlo Regular"/>
                <a:cs typeface="Menlo Regular"/>
              </a:rPr>
              <a:t>=&gt; </a:t>
            </a:r>
            <a:r>
              <a:rPr lang="en-US" sz="1800" dirty="0" err="1" smtClean="0">
                <a:latin typeface="Menlo Regular"/>
                <a:cs typeface="Menlo Regular"/>
              </a:rPr>
              <a:t>edge.date</a:t>
            </a:r>
            <a:r>
              <a:rPr lang="en-US" sz="1800" dirty="0" smtClean="0">
                <a:latin typeface="Menlo Regular"/>
                <a:cs typeface="Menlo Regular"/>
              </a:rPr>
              <a:t> &gt; LAST_MONTH)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8000"/>
                </a:solidFill>
                <a:latin typeface="Menlo Regular"/>
                <a:cs typeface="Menlo Regular"/>
              </a:rPr>
              <a:t>// </a:t>
            </a:r>
            <a:r>
              <a:rPr lang="en-US" sz="1800" dirty="0" smtClean="0">
                <a:solidFill>
                  <a:srgbClr val="008000"/>
                </a:solidFill>
                <a:latin typeface="Menlo Regular"/>
                <a:cs typeface="Menlo Regular"/>
              </a:rPr>
              <a:t>Run PageRank Algorithm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 err="1" smtClean="0">
                <a:latin typeface="Menlo Regular"/>
                <a:cs typeface="Menlo Regular"/>
              </a:rPr>
              <a:t>val</a:t>
            </a:r>
            <a:r>
              <a:rPr lang="en-US" sz="1800" dirty="0" smtClean="0">
                <a:latin typeface="Menlo Regular"/>
                <a:cs typeface="Menlo Regular"/>
              </a:rPr>
              <a:t> </a:t>
            </a:r>
            <a:r>
              <a:rPr lang="en-US" sz="1800" dirty="0" err="1" smtClean="0">
                <a:latin typeface="Menlo Regular"/>
                <a:cs typeface="Menlo Regular"/>
              </a:rPr>
              <a:t>pr</a:t>
            </a:r>
            <a:r>
              <a:rPr lang="en-US" sz="1800" dirty="0" smtClean="0">
                <a:latin typeface="Menlo Regular"/>
                <a:cs typeface="Menlo Regular"/>
              </a:rPr>
              <a:t> = </a:t>
            </a:r>
            <a:r>
              <a:rPr lang="en-US" sz="1800" dirty="0" err="1" smtClean="0">
                <a:latin typeface="Menlo Regular"/>
                <a:cs typeface="Menlo Regular"/>
              </a:rPr>
              <a:t>graph.</a:t>
            </a:r>
            <a:r>
              <a:rPr lang="en-US" sz="1800" dirty="0" err="1" smtClean="0">
                <a:solidFill>
                  <a:srgbClr val="1F497D"/>
                </a:solidFill>
                <a:latin typeface="Menlo Regular"/>
                <a:cs typeface="Menlo Regular"/>
              </a:rPr>
              <a:t>PageRank</a:t>
            </a:r>
            <a:r>
              <a:rPr lang="en-US" sz="1800" dirty="0" smtClean="0">
                <a:latin typeface="Menlo Regular"/>
                <a:cs typeface="Menlo Regular"/>
              </a:rPr>
              <a:t>(</a:t>
            </a:r>
            <a:r>
              <a:rPr lang="en-US" sz="1800" dirty="0" err="1" smtClean="0">
                <a:latin typeface="Menlo Regular"/>
                <a:cs typeface="Menlo Regular"/>
              </a:rPr>
              <a:t>tol</a:t>
            </a:r>
            <a:r>
              <a:rPr lang="en-US" sz="1800" dirty="0" smtClean="0">
                <a:latin typeface="Menlo Regular"/>
                <a:cs typeface="Menlo Regular"/>
              </a:rPr>
              <a:t> = 1.0e-5)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8000"/>
                </a:solidFill>
                <a:latin typeface="Menlo Regular"/>
                <a:cs typeface="Menlo Regular"/>
              </a:rPr>
              <a:t>// </a:t>
            </a:r>
            <a:r>
              <a:rPr lang="en-US" sz="1800" dirty="0" smtClean="0">
                <a:solidFill>
                  <a:srgbClr val="008000"/>
                </a:solidFill>
                <a:latin typeface="Menlo Regular"/>
                <a:cs typeface="Menlo Regular"/>
              </a:rPr>
              <a:t>Extract and print the top 25 users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 err="1" smtClean="0">
                <a:latin typeface="Menlo Regular"/>
                <a:cs typeface="Menlo Regular"/>
              </a:rPr>
              <a:t>val</a:t>
            </a:r>
            <a:r>
              <a:rPr lang="en-US" sz="1800" dirty="0" smtClean="0">
                <a:latin typeface="Menlo Regular"/>
                <a:cs typeface="Menlo Regular"/>
              </a:rPr>
              <a:t> </a:t>
            </a:r>
            <a:r>
              <a:rPr lang="en-US" sz="1800" dirty="0" err="1" smtClean="0">
                <a:latin typeface="Menlo Regular"/>
                <a:cs typeface="Menlo Regular"/>
              </a:rPr>
              <a:t>topUsers</a:t>
            </a:r>
            <a:r>
              <a:rPr lang="en-US" sz="1800" dirty="0" smtClean="0">
                <a:latin typeface="Menlo Regular"/>
                <a:cs typeface="Menlo Regular"/>
              </a:rPr>
              <a:t> = </a:t>
            </a:r>
            <a:r>
              <a:rPr lang="en-US" sz="1800" dirty="0" err="1" smtClean="0">
                <a:latin typeface="Menlo Regular"/>
                <a:cs typeface="Menlo Regular"/>
              </a:rPr>
              <a:t>verts.</a:t>
            </a:r>
            <a:r>
              <a:rPr lang="en-US" sz="1800" dirty="0" err="1" smtClean="0">
                <a:solidFill>
                  <a:srgbClr val="1F497D"/>
                </a:solidFill>
                <a:latin typeface="Menlo Regular"/>
                <a:cs typeface="Menlo Regular"/>
              </a:rPr>
              <a:t>join</a:t>
            </a:r>
            <a:r>
              <a:rPr lang="en-US" sz="1800" dirty="0" smtClean="0">
                <a:latin typeface="Menlo Regular"/>
                <a:cs typeface="Menlo Regular"/>
              </a:rPr>
              <a:t>(</a:t>
            </a:r>
            <a:r>
              <a:rPr lang="en-US" sz="1800" dirty="0" err="1" smtClean="0">
                <a:latin typeface="Menlo Regular"/>
                <a:cs typeface="Menlo Regular"/>
              </a:rPr>
              <a:t>pr</a:t>
            </a:r>
            <a:r>
              <a:rPr lang="en-US" sz="1800" dirty="0" smtClean="0">
                <a:latin typeface="Menlo Regular"/>
                <a:cs typeface="Menlo Regular"/>
              </a:rPr>
              <a:t>).</a:t>
            </a:r>
            <a:r>
              <a:rPr lang="en-US" sz="1800" dirty="0" smtClean="0">
                <a:solidFill>
                  <a:srgbClr val="1F497D"/>
                </a:solidFill>
                <a:latin typeface="Menlo Regular"/>
                <a:cs typeface="Menlo Regular"/>
              </a:rPr>
              <a:t>top</a:t>
            </a:r>
            <a:r>
              <a:rPr lang="en-US" sz="1800" dirty="0" smtClean="0">
                <a:latin typeface="Menlo Regular"/>
                <a:cs typeface="Menlo Regular"/>
              </a:rPr>
              <a:t>(25).</a:t>
            </a:r>
            <a:r>
              <a:rPr lang="en-US" sz="1800" dirty="0" smtClean="0">
                <a:solidFill>
                  <a:srgbClr val="1F497D"/>
                </a:solidFill>
                <a:latin typeface="Menlo Regular"/>
                <a:cs typeface="Menlo Regular"/>
              </a:rPr>
              <a:t>collect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 smtClean="0">
                <a:latin typeface="Menlo Regular"/>
                <a:cs typeface="Menlo Regular"/>
              </a:rPr>
              <a:t>topUsers.</a:t>
            </a:r>
            <a:r>
              <a:rPr lang="en-US" sz="1800" dirty="0" err="1" smtClean="0">
                <a:solidFill>
                  <a:srgbClr val="1F497D"/>
                </a:solidFill>
                <a:latin typeface="Menlo Regular"/>
                <a:cs typeface="Menlo Regular"/>
              </a:rPr>
              <a:t>foreach</a:t>
            </a:r>
            <a:r>
              <a:rPr lang="en-US" sz="1800" dirty="0" smtClean="0">
                <a:latin typeface="Menlo Regular"/>
                <a:cs typeface="Menlo Regular"/>
              </a:rPr>
              <a:t>(u =&gt; </a:t>
            </a:r>
            <a:r>
              <a:rPr lang="en-US" sz="1800" dirty="0" err="1" smtClean="0">
                <a:latin typeface="Menlo Regular"/>
                <a:cs typeface="Menlo Regular"/>
              </a:rPr>
              <a:t>println</a:t>
            </a:r>
            <a:r>
              <a:rPr lang="en-US" sz="1800" dirty="0" smtClean="0">
                <a:latin typeface="Menlo Regular"/>
                <a:cs typeface="Menlo Regular"/>
              </a:rPr>
              <a:t>(</a:t>
            </a:r>
            <a:r>
              <a:rPr lang="en-US" sz="1800" dirty="0" err="1" smtClean="0">
                <a:latin typeface="Menlo Regular"/>
                <a:cs typeface="Menlo Regular"/>
              </a:rPr>
              <a:t>u.name</a:t>
            </a:r>
            <a:r>
              <a:rPr lang="en-US" sz="1800" dirty="0" smtClean="0">
                <a:latin typeface="Menlo Regular"/>
                <a:cs typeface="Menlo Regular"/>
              </a:rPr>
              <a:t> </a:t>
            </a:r>
            <a:r>
              <a:rPr lang="en-US" sz="1800" b="1" dirty="0" smtClean="0">
                <a:latin typeface="Menlo Regular"/>
                <a:cs typeface="Menlo Regular"/>
              </a:rPr>
              <a:t>+</a:t>
            </a:r>
            <a:r>
              <a:rPr lang="en-US" sz="1800" dirty="0" smtClean="0">
                <a:latin typeface="Menlo Regular"/>
                <a:cs typeface="Menlo Regular"/>
              </a:rPr>
              <a:t> </a:t>
            </a:r>
            <a:r>
              <a:rPr lang="en-US" sz="1800" i="1" dirty="0" smtClean="0">
                <a:latin typeface="Menlo Regular"/>
                <a:cs typeface="Menlo Regular"/>
              </a:rPr>
              <a:t>‘\t’</a:t>
            </a:r>
            <a:r>
              <a:rPr lang="en-US" sz="1800" dirty="0" smtClean="0">
                <a:latin typeface="Menlo Regular"/>
                <a:cs typeface="Menlo Regular"/>
              </a:rPr>
              <a:t> </a:t>
            </a:r>
            <a:r>
              <a:rPr lang="en-US" sz="1800" b="1" dirty="0" smtClean="0">
                <a:latin typeface="Menlo Regular"/>
                <a:cs typeface="Menlo Regular"/>
              </a:rPr>
              <a:t>+</a:t>
            </a:r>
            <a:r>
              <a:rPr lang="en-US" sz="1800" dirty="0" smtClean="0">
                <a:latin typeface="Menlo Regular"/>
                <a:cs typeface="Menlo Regular"/>
              </a:rPr>
              <a:t> </a:t>
            </a:r>
            <a:r>
              <a:rPr lang="en-US" sz="1800" dirty="0" err="1" smtClean="0">
                <a:latin typeface="Menlo Regular"/>
                <a:cs typeface="Menlo Regular"/>
              </a:rPr>
              <a:t>u.pr</a:t>
            </a:r>
            <a:r>
              <a:rPr lang="en-US" sz="1800" dirty="0" smtClean="0">
                <a:latin typeface="Menlo Regular"/>
                <a:cs typeface="Menlo Regular"/>
              </a:rPr>
              <a:t>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5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99335"/>
            <a:ext cx="8229600" cy="1143000"/>
          </a:xfrm>
        </p:spPr>
        <p:txBody>
          <a:bodyPr/>
          <a:lstStyle/>
          <a:p>
            <a:r>
              <a:rPr lang="en-US" dirty="0" smtClean="0"/>
              <a:t>Design Complexity</a:t>
            </a:r>
            <a:endParaRPr lang="en-US" dirty="0"/>
          </a:p>
        </p:txBody>
      </p:sp>
      <p:sp>
        <p:nvSpPr>
          <p:cNvPr id="19" name="Isosceles Triangle 18"/>
          <p:cNvSpPr/>
          <p:nvPr/>
        </p:nvSpPr>
        <p:spPr>
          <a:xfrm>
            <a:off x="890331" y="2873803"/>
            <a:ext cx="2006259" cy="1472036"/>
          </a:xfrm>
          <a:prstGeom prst="triangle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>
              <a:latin typeface="Gill Sans Light"/>
              <a:cs typeface="Gill Sans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70375" y="3576514"/>
            <a:ext cx="10438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Machine</a:t>
            </a:r>
            <a:br>
              <a:rPr lang="en-US" sz="2000" dirty="0" smtClean="0">
                <a:latin typeface="Gill Sans Light"/>
                <a:cs typeface="Gill Sans Light"/>
              </a:rPr>
            </a:br>
            <a:r>
              <a:rPr lang="en-US" sz="2000" dirty="0" smtClean="0">
                <a:latin typeface="Gill Sans Light"/>
                <a:cs typeface="Gill Sans Light"/>
              </a:rPr>
              <a:t>Learning</a:t>
            </a:r>
            <a:endParaRPr lang="en-US" sz="2000" dirty="0">
              <a:latin typeface="Gill Sans Light"/>
              <a:cs typeface="Gill Sans Light"/>
            </a:endParaRPr>
          </a:p>
        </p:txBody>
      </p:sp>
      <p:sp>
        <p:nvSpPr>
          <p:cNvPr id="21" name="Hexagon 20"/>
          <p:cNvSpPr/>
          <p:nvPr/>
        </p:nvSpPr>
        <p:spPr>
          <a:xfrm rot="5400000">
            <a:off x="5410769" y="2688214"/>
            <a:ext cx="1828800" cy="1828800"/>
          </a:xfrm>
          <a:prstGeom prst="hexagon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410162" y="3250882"/>
            <a:ext cx="181821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Large-Scale</a:t>
            </a:r>
          </a:p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Systems</a:t>
            </a:r>
            <a:endParaRPr lang="en-US" sz="2000" dirty="0">
              <a:latin typeface="Gill Sans Light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2793" y="1961280"/>
            <a:ext cx="3687070" cy="34387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352735" y="2350582"/>
            <a:ext cx="1082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Model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06389" y="2179446"/>
            <a:ext cx="1641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Parallelism</a:t>
            </a:r>
          </a:p>
        </p:txBody>
      </p:sp>
      <p:cxnSp>
        <p:nvCxnSpPr>
          <p:cNvPr id="5" name="Straight Connector 4"/>
          <p:cNvCxnSpPr>
            <a:stCxn id="16" idx="3"/>
            <a:endCxn id="22" idx="1"/>
          </p:cNvCxnSpPr>
          <p:nvPr/>
        </p:nvCxnSpPr>
        <p:spPr>
          <a:xfrm flipV="1">
            <a:off x="2434907" y="2441056"/>
            <a:ext cx="3071482" cy="17113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893821" y="2865162"/>
            <a:ext cx="1002769" cy="1472037"/>
            <a:chOff x="1893821" y="2951562"/>
            <a:chExt cx="1002769" cy="1472037"/>
          </a:xfrm>
        </p:grpSpPr>
        <p:cxnSp>
          <p:nvCxnSpPr>
            <p:cNvPr id="32" name="Straight Connector 31"/>
            <p:cNvCxnSpPr>
              <a:stCxn id="16" idx="2"/>
              <a:endCxn id="18" idx="0"/>
            </p:cNvCxnSpPr>
            <p:nvPr/>
          </p:nvCxnSpPr>
          <p:spPr>
            <a:xfrm>
              <a:off x="1893821" y="2951562"/>
              <a:ext cx="1002769" cy="147203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 rot="3270484">
              <a:off x="1963739" y="3389939"/>
              <a:ext cx="1154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Interaction</a:t>
              </a:r>
            </a:p>
          </p:txBody>
        </p:sp>
      </p:grpSp>
      <p:sp>
        <p:nvSpPr>
          <p:cNvPr id="9" name="Freeform 8"/>
          <p:cNvSpPr/>
          <p:nvPr/>
        </p:nvSpPr>
        <p:spPr>
          <a:xfrm>
            <a:off x="3732333" y="2626560"/>
            <a:ext cx="5131958" cy="2462400"/>
          </a:xfrm>
          <a:custGeom>
            <a:avLst/>
            <a:gdLst>
              <a:gd name="connsiteX0" fmla="*/ 2583258 w 5131958"/>
              <a:gd name="connsiteY0" fmla="*/ 0 h 2462400"/>
              <a:gd name="connsiteX1" fmla="*/ 3568180 w 5131958"/>
              <a:gd name="connsiteY1" fmla="*/ 457920 h 2462400"/>
              <a:gd name="connsiteX2" fmla="*/ 3585459 w 5131958"/>
              <a:gd name="connsiteY2" fmla="*/ 1175040 h 2462400"/>
              <a:gd name="connsiteX3" fmla="*/ 5114679 w 5131958"/>
              <a:gd name="connsiteY3" fmla="*/ 1200960 h 2462400"/>
              <a:gd name="connsiteX4" fmla="*/ 5131958 w 5131958"/>
              <a:gd name="connsiteY4" fmla="*/ 2462400 h 2462400"/>
              <a:gd name="connsiteX5" fmla="*/ 1036759 w 5131958"/>
              <a:gd name="connsiteY5" fmla="*/ 2427840 h 2462400"/>
              <a:gd name="connsiteX6" fmla="*/ 786209 w 5131958"/>
              <a:gd name="connsiteY6" fmla="*/ 1753920 h 2462400"/>
              <a:gd name="connsiteX7" fmla="*/ 0 w 5131958"/>
              <a:gd name="connsiteY7" fmla="*/ 1728000 h 2462400"/>
              <a:gd name="connsiteX8" fmla="*/ 43198 w 5131958"/>
              <a:gd name="connsiteY8" fmla="*/ 190080 h 2462400"/>
              <a:gd name="connsiteX9" fmla="*/ 1788410 w 5131958"/>
              <a:gd name="connsiteY9" fmla="*/ 319680 h 2462400"/>
              <a:gd name="connsiteX10" fmla="*/ 2583258 w 5131958"/>
              <a:gd name="connsiteY10" fmla="*/ 0 h 24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31958" h="2462400">
                <a:moveTo>
                  <a:pt x="2583258" y="0"/>
                </a:moveTo>
                <a:lnTo>
                  <a:pt x="3568180" y="457920"/>
                </a:lnTo>
                <a:lnTo>
                  <a:pt x="3585459" y="1175040"/>
                </a:lnTo>
                <a:lnTo>
                  <a:pt x="5114679" y="1200960"/>
                </a:lnTo>
                <a:lnTo>
                  <a:pt x="5131958" y="2462400"/>
                </a:lnTo>
                <a:lnTo>
                  <a:pt x="1036759" y="2427840"/>
                </a:lnTo>
                <a:lnTo>
                  <a:pt x="786209" y="1753920"/>
                </a:lnTo>
                <a:lnTo>
                  <a:pt x="0" y="1728000"/>
                </a:lnTo>
                <a:lnTo>
                  <a:pt x="43198" y="190080"/>
                </a:lnTo>
                <a:lnTo>
                  <a:pt x="1788410" y="319680"/>
                </a:lnTo>
                <a:lnTo>
                  <a:pt x="2583258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667455" y="5460480"/>
            <a:ext cx="63501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Learning systems combine the complexities of machine learning with system design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28380" y="3743571"/>
            <a:ext cx="1674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Scheduling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03116" y="4516975"/>
            <a:ext cx="2265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Fault Tolerance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59863" y="3772183"/>
            <a:ext cx="1550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Stragglers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28380" y="2855202"/>
            <a:ext cx="1243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Locality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30877" y="2857263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Network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6315591" y="2702666"/>
            <a:ext cx="912789" cy="45093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2025" y="4345839"/>
            <a:ext cx="1276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Training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56155" y="4345839"/>
            <a:ext cx="1480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Accuracy</a:t>
            </a:r>
          </a:p>
        </p:txBody>
      </p:sp>
      <p:cxnSp>
        <p:nvCxnSpPr>
          <p:cNvPr id="26" name="Straight Connector 25"/>
          <p:cNvCxnSpPr>
            <a:endCxn id="27" idx="1"/>
          </p:cNvCxnSpPr>
          <p:nvPr/>
        </p:nvCxnSpPr>
        <p:spPr>
          <a:xfrm>
            <a:off x="1893821" y="2873802"/>
            <a:ext cx="2037056" cy="24507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890331" y="2873802"/>
            <a:ext cx="1003490" cy="146339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7" idx="0"/>
          </p:cNvCxnSpPr>
          <p:nvPr/>
        </p:nvCxnSpPr>
        <p:spPr>
          <a:xfrm flipV="1">
            <a:off x="890331" y="4337200"/>
            <a:ext cx="2006259" cy="863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7" idx="0"/>
            <a:endCxn id="27" idx="1"/>
          </p:cNvCxnSpPr>
          <p:nvPr/>
        </p:nvCxnSpPr>
        <p:spPr>
          <a:xfrm flipV="1">
            <a:off x="890331" y="3118873"/>
            <a:ext cx="3040546" cy="12269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6315591" y="2702666"/>
            <a:ext cx="912789" cy="136286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6315591" y="2702666"/>
            <a:ext cx="20345" cy="181431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8" idx="3"/>
          </p:cNvCxnSpPr>
          <p:nvPr/>
        </p:nvCxnSpPr>
        <p:spPr>
          <a:xfrm flipV="1">
            <a:off x="5410162" y="2702666"/>
            <a:ext cx="905429" cy="133112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5410769" y="2702666"/>
            <a:ext cx="904822" cy="45093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25" idx="0"/>
          </p:cNvCxnSpPr>
          <p:nvPr/>
        </p:nvCxnSpPr>
        <p:spPr>
          <a:xfrm>
            <a:off x="5410769" y="3153600"/>
            <a:ext cx="925167" cy="136337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28" idx="3"/>
          </p:cNvCxnSpPr>
          <p:nvPr/>
        </p:nvCxnSpPr>
        <p:spPr>
          <a:xfrm flipH="1">
            <a:off x="5410162" y="3153600"/>
            <a:ext cx="607" cy="88019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7211701" y="3156597"/>
            <a:ext cx="607" cy="88019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6335936" y="4036790"/>
            <a:ext cx="875765" cy="48018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410769" y="4065526"/>
            <a:ext cx="925167" cy="45144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23" idx="1"/>
          </p:cNvCxnSpPr>
          <p:nvPr/>
        </p:nvCxnSpPr>
        <p:spPr>
          <a:xfrm flipV="1">
            <a:off x="6315591" y="3116812"/>
            <a:ext cx="912789" cy="140016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410769" y="3156597"/>
            <a:ext cx="1800932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397900" y="4032031"/>
            <a:ext cx="1800932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endCxn id="23" idx="1"/>
          </p:cNvCxnSpPr>
          <p:nvPr/>
        </p:nvCxnSpPr>
        <p:spPr>
          <a:xfrm flipV="1">
            <a:off x="5410769" y="3116812"/>
            <a:ext cx="1817611" cy="91521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410769" y="3156598"/>
            <a:ext cx="1788063" cy="87543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7" idx="1"/>
          </p:cNvCxnSpPr>
          <p:nvPr/>
        </p:nvCxnSpPr>
        <p:spPr>
          <a:xfrm flipH="1">
            <a:off x="2896591" y="3118873"/>
            <a:ext cx="1034286" cy="121832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6" idx="2"/>
            <a:endCxn id="28" idx="1"/>
          </p:cNvCxnSpPr>
          <p:nvPr/>
        </p:nvCxnSpPr>
        <p:spPr>
          <a:xfrm>
            <a:off x="1893821" y="2873802"/>
            <a:ext cx="1966042" cy="115999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28" idx="1"/>
          </p:cNvCxnSpPr>
          <p:nvPr/>
        </p:nvCxnSpPr>
        <p:spPr>
          <a:xfrm flipV="1">
            <a:off x="890331" y="4033793"/>
            <a:ext cx="2969532" cy="30340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17" idx="0"/>
            <a:endCxn id="22" idx="1"/>
          </p:cNvCxnSpPr>
          <p:nvPr/>
        </p:nvCxnSpPr>
        <p:spPr>
          <a:xfrm flipV="1">
            <a:off x="890331" y="2441056"/>
            <a:ext cx="4616058" cy="190478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8" idx="0"/>
            <a:endCxn id="22" idx="1"/>
          </p:cNvCxnSpPr>
          <p:nvPr/>
        </p:nvCxnSpPr>
        <p:spPr>
          <a:xfrm flipV="1">
            <a:off x="2896590" y="2441056"/>
            <a:ext cx="2609799" cy="190478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18" idx="0"/>
            <a:endCxn id="23" idx="1"/>
          </p:cNvCxnSpPr>
          <p:nvPr/>
        </p:nvCxnSpPr>
        <p:spPr>
          <a:xfrm flipV="1">
            <a:off x="2896590" y="3116812"/>
            <a:ext cx="4331790" cy="122902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6" idx="2"/>
            <a:endCxn id="23" idx="1"/>
          </p:cNvCxnSpPr>
          <p:nvPr/>
        </p:nvCxnSpPr>
        <p:spPr>
          <a:xfrm>
            <a:off x="1893821" y="2873802"/>
            <a:ext cx="5334559" cy="24301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2896591" y="4036790"/>
            <a:ext cx="4302241" cy="30040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6" idx="2"/>
          </p:cNvCxnSpPr>
          <p:nvPr/>
        </p:nvCxnSpPr>
        <p:spPr>
          <a:xfrm>
            <a:off x="1893821" y="2873802"/>
            <a:ext cx="5317880" cy="115823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24" idx="1"/>
          </p:cNvCxnSpPr>
          <p:nvPr/>
        </p:nvCxnSpPr>
        <p:spPr>
          <a:xfrm flipV="1">
            <a:off x="890331" y="4005181"/>
            <a:ext cx="6338049" cy="33201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1981200" y="2873803"/>
            <a:ext cx="4334391" cy="161579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7" idx="0"/>
          </p:cNvCxnSpPr>
          <p:nvPr/>
        </p:nvCxnSpPr>
        <p:spPr>
          <a:xfrm>
            <a:off x="890331" y="4345839"/>
            <a:ext cx="5445605" cy="14376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7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838200"/>
          </a:xfrm>
        </p:spPr>
        <p:txBody>
          <a:bodyPr/>
          <a:lstStyle/>
          <a:p>
            <a:r>
              <a:rPr lang="en-US" dirty="0" err="1" smtClean="0"/>
              <a:t>GraphX</a:t>
            </a:r>
            <a:r>
              <a:rPr lang="en-US" dirty="0" smtClean="0"/>
              <a:t> scales to larger graphs</a:t>
            </a:r>
            <a:endParaRPr lang="en-US" dirty="0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4116570965"/>
              </p:ext>
            </p:extLst>
          </p:nvPr>
        </p:nvGraphicFramePr>
        <p:xfrm>
          <a:off x="685800" y="1981200"/>
          <a:ext cx="7772400" cy="3089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64808" y="5029200"/>
            <a:ext cx="799449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err="1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GraphX</a:t>
            </a:r>
            <a:r>
              <a:rPr lang="en-US" sz="3200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 is roughly 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ea typeface="ＭＳ Ｐゴシック" charset="-128"/>
                <a:cs typeface="Gill Sans Light"/>
              </a:rPr>
              <a:t>2x slower</a:t>
            </a:r>
            <a:r>
              <a:rPr lang="en-US" sz="3200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 than </a:t>
            </a:r>
            <a:r>
              <a:rPr lang="en-US" sz="3200" dirty="0" err="1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GraphLab</a:t>
            </a:r>
            <a:endParaRPr lang="en-US" sz="3200" dirty="0" smtClean="0">
              <a:solidFill>
                <a:prstClr val="black"/>
              </a:solidFill>
              <a:latin typeface="Gill Sans Light"/>
              <a:ea typeface="ＭＳ Ｐゴシック" charset="-128"/>
              <a:cs typeface="Gill Sans Light"/>
            </a:endParaRPr>
          </a:p>
          <a:p>
            <a:pPr lvl="1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</a:pPr>
            <a:r>
              <a:rPr lang="en-US" sz="2700" dirty="0" err="1" smtClean="0">
                <a:solidFill>
                  <a:prstClr val="black"/>
                </a:solidFill>
                <a:latin typeface="Gill Sans Light"/>
                <a:ea typeface="ＭＳ Ｐゴシック" pitchFamily="-65" charset="-128"/>
                <a:cs typeface="Gill Sans Light"/>
              </a:rPr>
              <a:t>Scala</a:t>
            </a:r>
            <a:r>
              <a:rPr lang="en-US" sz="2700" dirty="0" smtClean="0">
                <a:solidFill>
                  <a:prstClr val="black"/>
                </a:solidFill>
                <a:latin typeface="Gill Sans Light"/>
                <a:ea typeface="ＭＳ Ｐゴシック" pitchFamily="-65" charset="-128"/>
                <a:cs typeface="Gill Sans Light"/>
              </a:rPr>
              <a:t> + Java overhead: Lambdas, GC time, …</a:t>
            </a:r>
          </a:p>
          <a:p>
            <a:pPr lvl="1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</a:pPr>
            <a:r>
              <a:rPr lang="en-US" sz="2700" dirty="0" smtClean="0">
                <a:solidFill>
                  <a:prstClr val="black"/>
                </a:solidFill>
                <a:latin typeface="Gill Sans Light"/>
                <a:ea typeface="ＭＳ Ｐゴシック" pitchFamily="-65" charset="-128"/>
                <a:cs typeface="Gill Sans Light"/>
              </a:rPr>
              <a:t>No shared memory parallelism: </a:t>
            </a:r>
            <a:r>
              <a:rPr lang="en-US" sz="2700" dirty="0" smtClean="0">
                <a:solidFill>
                  <a:srgbClr val="3366FF"/>
                </a:solidFill>
                <a:latin typeface="Gill Sans Light"/>
                <a:ea typeface="ＭＳ Ｐゴシック" pitchFamily="-65" charset="-128"/>
                <a:cs typeface="Gill Sans Light"/>
              </a:rPr>
              <a:t>2x increase </a:t>
            </a:r>
            <a:r>
              <a:rPr lang="en-US" sz="2700" dirty="0" smtClean="0">
                <a:solidFill>
                  <a:prstClr val="black"/>
                </a:solidFill>
                <a:latin typeface="Gill Sans Light"/>
                <a:ea typeface="ＭＳ Ｐゴシック" pitchFamily="-65" charset="-128"/>
                <a:cs typeface="Gill Sans Light"/>
              </a:rPr>
              <a:t>in comm.</a:t>
            </a:r>
            <a:endParaRPr lang="en-US" sz="2700" dirty="0">
              <a:solidFill>
                <a:prstClr val="black"/>
              </a:solidFill>
              <a:latin typeface="Gill Sans Light"/>
              <a:ea typeface="ＭＳ Ｐゴシック" pitchFamily="-65" charset="-128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62200" y="1625024"/>
            <a:ext cx="52006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Twitter Graph: 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ea typeface="ＭＳ Ｐゴシック" charset="-128"/>
                <a:cs typeface="Gill Sans Light"/>
              </a:rPr>
              <a:t>1.5 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ea typeface="ＭＳ Ｐゴシック" charset="-128"/>
                <a:cs typeface="Gill Sans Light"/>
              </a:rPr>
              <a:t>Billion </a:t>
            </a:r>
            <a:r>
              <a:rPr lang="en-US" sz="3200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Edges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64161-BD14-6B44-8A5D-DA5F390B3FBC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0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28800"/>
            <a:ext cx="8229600" cy="2667000"/>
          </a:xfrm>
        </p:spPr>
        <p:txBody>
          <a:bodyPr/>
          <a:lstStyle/>
          <a:p>
            <a:r>
              <a:rPr lang="en-US" dirty="0" smtClean="0"/>
              <a:t>PageRank is just one stage….   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What about a </a:t>
            </a:r>
            <a:r>
              <a:rPr lang="en-US" dirty="0" smtClean="0">
                <a:solidFill>
                  <a:srgbClr val="3366FF"/>
                </a:solidFill>
              </a:rPr>
              <a:t>pipeline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F38D69-7854-5743-8814-6FD6FB500DDC}" type="slidenum">
              <a:rPr lang="en-US" smtClean="0"/>
              <a:pPr>
                <a:defRPr/>
              </a:pPr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191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953787" y="2302931"/>
            <a:ext cx="7733013" cy="1278469"/>
            <a:chOff x="953787" y="2302931"/>
            <a:chExt cx="7733013" cy="1278469"/>
          </a:xfrm>
        </p:grpSpPr>
        <p:sp>
          <p:nvSpPr>
            <p:cNvPr id="124" name="Can 123"/>
            <p:cNvSpPr/>
            <p:nvPr/>
          </p:nvSpPr>
          <p:spPr>
            <a:xfrm>
              <a:off x="6422324" y="2319868"/>
              <a:ext cx="894882" cy="533400"/>
            </a:xfrm>
            <a:prstGeom prst="can">
              <a:avLst>
                <a:gd name="adj" fmla="val 3611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HDFS</a:t>
              </a:r>
              <a:endParaRPr lang="en-US" sz="20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" name="Can 2"/>
            <p:cNvSpPr/>
            <p:nvPr/>
          </p:nvSpPr>
          <p:spPr>
            <a:xfrm>
              <a:off x="4180934" y="2302931"/>
              <a:ext cx="894882" cy="533400"/>
            </a:xfrm>
            <a:prstGeom prst="can">
              <a:avLst>
                <a:gd name="adj" fmla="val 37698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HDFS</a:t>
              </a:r>
              <a:endParaRPr lang="en-US" sz="20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4724399" y="2895600"/>
              <a:ext cx="2125377" cy="685800"/>
            </a:xfrm>
            <a:prstGeom prst="rightArrow">
              <a:avLst>
                <a:gd name="adj1" fmla="val 52470"/>
                <a:gd name="adj2" fmla="val 38889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Compute</a:t>
              </a:r>
              <a:endParaRPr lang="en-US" sz="24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28" name="Right Arrow 127"/>
            <p:cNvSpPr/>
            <p:nvPr/>
          </p:nvSpPr>
          <p:spPr>
            <a:xfrm>
              <a:off x="953787" y="2895600"/>
              <a:ext cx="3770613" cy="685800"/>
            </a:xfrm>
            <a:prstGeom prst="rightArrow">
              <a:avLst>
                <a:gd name="adj1" fmla="val 52470"/>
                <a:gd name="adj2" fmla="val 38889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Spark Preprocess</a:t>
              </a:r>
              <a:endParaRPr lang="en-US" sz="24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29" name="Right Arrow 128"/>
            <p:cNvSpPr/>
            <p:nvPr/>
          </p:nvSpPr>
          <p:spPr>
            <a:xfrm>
              <a:off x="6849777" y="2895600"/>
              <a:ext cx="1837023" cy="685800"/>
            </a:xfrm>
            <a:prstGeom prst="rightArrow">
              <a:avLst>
                <a:gd name="adj1" fmla="val 52470"/>
                <a:gd name="adj2" fmla="val 38889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Spark Post.</a:t>
              </a:r>
              <a:endParaRPr lang="en-US" sz="24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838200"/>
          </a:xfrm>
        </p:spPr>
        <p:txBody>
          <a:bodyPr/>
          <a:lstStyle/>
          <a:p>
            <a:r>
              <a:rPr lang="en-US" dirty="0" smtClean="0"/>
              <a:t>A Small Pipeline in </a:t>
            </a:r>
            <a:r>
              <a:rPr lang="en-US" dirty="0" err="1" smtClean="0"/>
              <a:t>GraphX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60446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Timed end-to-end </a:t>
            </a:r>
            <a:r>
              <a:rPr lang="en-US" sz="3200" dirty="0" err="1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GraphX</a:t>
            </a:r>
            <a:r>
              <a:rPr lang="en-US" sz="3200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 is </a:t>
            </a:r>
            <a:r>
              <a:rPr lang="en-US" sz="3200" i="1" dirty="0" smtClean="0">
                <a:solidFill>
                  <a:srgbClr val="3366FF"/>
                </a:solidFill>
                <a:latin typeface="Gill Sans Light"/>
                <a:ea typeface="ＭＳ Ｐゴシック" charset="-128"/>
                <a:cs typeface="Gill Sans Light"/>
              </a:rPr>
              <a:t>faster</a:t>
            </a:r>
            <a:r>
              <a:rPr lang="en-US" sz="3200" i="1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 </a:t>
            </a:r>
            <a:r>
              <a:rPr lang="en-US" sz="3200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than </a:t>
            </a:r>
            <a:r>
              <a:rPr lang="en-US" sz="3200" dirty="0" err="1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GraphLab</a:t>
            </a:r>
            <a:endParaRPr lang="en-US" sz="3200" dirty="0" smtClean="0">
              <a:solidFill>
                <a:prstClr val="black"/>
              </a:solidFill>
              <a:latin typeface="Gill Sans Light"/>
              <a:ea typeface="ＭＳ Ｐゴシック" charset="-128"/>
              <a:cs typeface="Gill Sans Light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381000" y="1371600"/>
            <a:ext cx="1975120" cy="1481448"/>
            <a:chOff x="381000" y="1371600"/>
            <a:chExt cx="1975120" cy="1481448"/>
          </a:xfrm>
        </p:grpSpPr>
        <p:sp>
          <p:nvSpPr>
            <p:cNvPr id="6" name="TextBox 5"/>
            <p:cNvSpPr txBox="1"/>
            <p:nvPr/>
          </p:nvSpPr>
          <p:spPr>
            <a:xfrm>
              <a:off x="381000" y="1371600"/>
              <a:ext cx="19751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Raw Wikipedia 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858409" y="1875042"/>
              <a:ext cx="978006" cy="978006"/>
              <a:chOff x="473540" y="2519906"/>
              <a:chExt cx="1166725" cy="1166725"/>
            </a:xfrm>
          </p:grpSpPr>
          <p:sp>
            <p:nvSpPr>
              <p:cNvPr id="10" name="Folded Corner 9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1" name="Folded Corner 10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2" name="Folded Corner 11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smtClean="0">
                    <a:solidFill>
                      <a:prstClr val="white"/>
                    </a:solidFill>
                    <a:latin typeface="Helvetica"/>
                    <a:cs typeface="Helvetica"/>
                  </a:rPr>
                  <a:t>XML</a:t>
                </a:r>
                <a:endParaRPr lang="en-US" sz="1200" dirty="0">
                  <a:solidFill>
                    <a:prstClr val="white"/>
                  </a:solidFill>
                  <a:latin typeface="Helvetica"/>
                  <a:cs typeface="Helvetica"/>
                </a:endParaRPr>
              </a:p>
            </p:txBody>
          </p:sp>
        </p:grpSp>
      </p:grpSp>
      <p:grpSp>
        <p:nvGrpSpPr>
          <p:cNvPr id="116" name="Group 115"/>
          <p:cNvGrpSpPr/>
          <p:nvPr/>
        </p:nvGrpSpPr>
        <p:grpSpPr>
          <a:xfrm>
            <a:off x="2819400" y="1371600"/>
            <a:ext cx="1460406" cy="1600200"/>
            <a:chOff x="2648314" y="1371600"/>
            <a:chExt cx="1460406" cy="1600200"/>
          </a:xfrm>
        </p:grpSpPr>
        <p:sp>
          <p:nvSpPr>
            <p:cNvPr id="67" name="TextBox 66"/>
            <p:cNvSpPr txBox="1"/>
            <p:nvPr/>
          </p:nvSpPr>
          <p:spPr>
            <a:xfrm>
              <a:off x="2648314" y="1371600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Hyperlinks</a:t>
              </a: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2819400" y="1875042"/>
              <a:ext cx="1036376" cy="1096758"/>
              <a:chOff x="2013099" y="2147633"/>
              <a:chExt cx="1339701" cy="1417755"/>
            </a:xfrm>
          </p:grpSpPr>
          <p:cxnSp>
            <p:nvCxnSpPr>
              <p:cNvPr id="69" name="Straight Connector 68"/>
              <p:cNvCxnSpPr>
                <a:stCxn id="77" idx="5"/>
                <a:endCxn id="7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9" idx="3"/>
                <a:endCxn id="7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77" idx="4"/>
                <a:endCxn id="8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6" idx="5"/>
                <a:endCxn id="8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7" idx="2"/>
                <a:endCxn id="7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78" idx="3"/>
                <a:endCxn id="8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3"/>
                <a:endCxn id="7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82" idx="5"/>
                <a:endCxn id="7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0" idx="6"/>
                <a:endCxn id="86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6" name="Oval 85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8" name="Straight Connector 87"/>
              <p:cNvCxnSpPr>
                <a:stCxn id="87" idx="6"/>
                <a:endCxn id="7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79" idx="4"/>
                <a:endCxn id="86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87" idx="3"/>
                <a:endCxn id="7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87" idx="5"/>
                <a:endCxn id="7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/>
          <p:cNvGrpSpPr/>
          <p:nvPr/>
        </p:nvGrpSpPr>
        <p:grpSpPr>
          <a:xfrm>
            <a:off x="5019558" y="1371600"/>
            <a:ext cx="1351652" cy="1600200"/>
            <a:chOff x="4248514" y="1371600"/>
            <a:chExt cx="1351652" cy="1600200"/>
          </a:xfrm>
        </p:grpSpPr>
        <p:sp>
          <p:nvSpPr>
            <p:cNvPr id="92" name="TextBox 91"/>
            <p:cNvSpPr txBox="1"/>
            <p:nvPr/>
          </p:nvSpPr>
          <p:spPr>
            <a:xfrm>
              <a:off x="4248514" y="1371600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PageRank</a:t>
              </a: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4419600" y="1875042"/>
              <a:ext cx="1036376" cy="1096758"/>
              <a:chOff x="2013099" y="2147633"/>
              <a:chExt cx="1339701" cy="1417755"/>
            </a:xfrm>
          </p:grpSpPr>
          <p:cxnSp>
            <p:nvCxnSpPr>
              <p:cNvPr id="94" name="Straight Connector 93"/>
              <p:cNvCxnSpPr>
                <a:stCxn id="101" idx="5"/>
                <a:endCxn id="102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103" idx="3"/>
                <a:endCxn id="102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101" idx="4"/>
                <a:endCxn id="104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stCxn id="100" idx="5"/>
                <a:endCxn id="104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>
                <a:stCxn id="101" idx="2"/>
                <a:endCxn id="100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102" idx="3"/>
                <a:endCxn id="104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0" name="Oval 99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06" name="Straight Connector 105"/>
              <p:cNvCxnSpPr>
                <a:stCxn id="105" idx="3"/>
                <a:endCxn id="101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>
                <a:stCxn id="105" idx="5"/>
                <a:endCxn id="103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stCxn id="104" idx="6"/>
                <a:endCxn id="109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9" name="Oval 108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11" name="Straight Connector 110"/>
              <p:cNvCxnSpPr>
                <a:stCxn id="110" idx="6"/>
                <a:endCxn id="103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03" idx="4"/>
                <a:endCxn id="109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>
                <a:stCxn id="110" idx="3"/>
                <a:endCxn id="100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stCxn id="110" idx="5"/>
                <a:endCxn id="101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/>
          <p:cNvGrpSpPr/>
          <p:nvPr/>
        </p:nvGrpSpPr>
        <p:grpSpPr>
          <a:xfrm>
            <a:off x="7048926" y="1371600"/>
            <a:ext cx="1790274" cy="1456573"/>
            <a:chOff x="6052246" y="1371600"/>
            <a:chExt cx="1790274" cy="1456573"/>
          </a:xfrm>
        </p:grpSpPr>
        <p:grpSp>
          <p:nvGrpSpPr>
            <p:cNvPr id="44" name="Group 43"/>
            <p:cNvGrpSpPr/>
            <p:nvPr/>
          </p:nvGrpSpPr>
          <p:grpSpPr>
            <a:xfrm>
              <a:off x="6528283" y="1875042"/>
              <a:ext cx="838200" cy="953131"/>
              <a:chOff x="5181600" y="3312504"/>
              <a:chExt cx="1273220" cy="1447800"/>
            </a:xfrm>
          </p:grpSpPr>
          <p:sp>
            <p:nvSpPr>
              <p:cNvPr id="46" name="Folded Corner 45"/>
              <p:cNvSpPr/>
              <p:nvPr/>
            </p:nvSpPr>
            <p:spPr>
              <a:xfrm>
                <a:off x="5183042" y="3312504"/>
                <a:ext cx="1271778" cy="1447800"/>
              </a:xfrm>
              <a:prstGeom prst="foldedCorner">
                <a:avLst>
                  <a:gd name="adj" fmla="val 1334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183043" y="3748423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514662" y="374842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828048" y="374842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141434" y="374842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5181600" y="3487834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5513219" y="3487834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5826605" y="3487834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139991" y="3487834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181600" y="3994883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513219" y="399488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5826605" y="399488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139991" y="399488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5183043" y="4242138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5514662" y="4242138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5828048" y="4242138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141434" y="4242138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5181600" y="4495800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5513219" y="4495800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5826605" y="4495800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5183044" y="3319041"/>
                <a:ext cx="1270334" cy="16879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6052246" y="1371600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Top 20 Pages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85800" y="3151590"/>
            <a:ext cx="7772400" cy="3020610"/>
            <a:chOff x="685800" y="3151590"/>
            <a:chExt cx="7772400" cy="3020610"/>
          </a:xfrm>
        </p:grpSpPr>
        <p:graphicFrame>
          <p:nvGraphicFramePr>
            <p:cNvPr id="8" name="Chart 7"/>
            <p:cNvGraphicFramePr/>
            <p:nvPr>
              <p:extLst>
                <p:ext uri="{D42A27DB-BD31-4B8C-83A1-F6EECF244321}">
                  <p14:modId xmlns:p14="http://schemas.microsoft.com/office/powerpoint/2010/main" val="1675481285"/>
                </p:ext>
              </p:extLst>
            </p:nvPr>
          </p:nvGraphicFramePr>
          <p:xfrm>
            <a:off x="685800" y="3151590"/>
            <a:ext cx="7772400" cy="30206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4803085" y="40386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605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097460" y="48006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375</a:t>
              </a:r>
            </a:p>
          </p:txBody>
        </p:sp>
      </p:grpSp>
      <p:sp>
        <p:nvSpPr>
          <p:cNvPr id="118" name="Right Arrow 117"/>
          <p:cNvSpPr/>
          <p:nvPr/>
        </p:nvSpPr>
        <p:spPr>
          <a:xfrm>
            <a:off x="2209800" y="2324100"/>
            <a:ext cx="457200" cy="156899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19" name="Right Arrow 118"/>
          <p:cNvSpPr/>
          <p:nvPr/>
        </p:nvSpPr>
        <p:spPr>
          <a:xfrm>
            <a:off x="4375900" y="2324100"/>
            <a:ext cx="457200" cy="156899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20" name="Right Arrow 119"/>
          <p:cNvSpPr/>
          <p:nvPr/>
        </p:nvSpPr>
        <p:spPr>
          <a:xfrm>
            <a:off x="6629400" y="2324100"/>
            <a:ext cx="457200" cy="156899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64161-BD14-6B44-8A5D-DA5F390B3FBC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3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z="4800" dirty="0" err="1" smtClean="0"/>
              <a:t>GraphX</a:t>
            </a:r>
            <a:r>
              <a:rPr lang="en-US" sz="4800" dirty="0" smtClean="0"/>
              <a:t>: </a:t>
            </a:r>
            <a:r>
              <a:rPr lang="en-US" sz="4800" smtClean="0"/>
              <a:t>Unified Graph </a:t>
            </a:r>
            <a:r>
              <a:rPr lang="en-US" sz="4800" dirty="0" smtClean="0"/>
              <a:t>Analytics</a:t>
            </a:r>
            <a:endParaRPr lang="en-US" sz="4800" dirty="0"/>
          </a:p>
        </p:txBody>
      </p:sp>
      <p:sp>
        <p:nvSpPr>
          <p:cNvPr id="95" name="Title 13"/>
          <p:cNvSpPr txBox="1">
            <a:spLocks/>
          </p:cNvSpPr>
          <p:nvPr/>
        </p:nvSpPr>
        <p:spPr bwMode="auto">
          <a:xfrm>
            <a:off x="0" y="4876800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4000" dirty="0" smtClean="0">
                <a:solidFill>
                  <a:prstClr val="black"/>
                </a:solidFill>
              </a:rPr>
              <a:t>Enabling users to </a:t>
            </a:r>
            <a:r>
              <a:rPr lang="en-US" sz="4000" dirty="0" smtClean="0">
                <a:solidFill>
                  <a:srgbClr val="3366FF"/>
                </a:solidFill>
              </a:rPr>
              <a:t>easily</a:t>
            </a:r>
            <a:r>
              <a:rPr lang="en-US" sz="4000" dirty="0" smtClean="0">
                <a:solidFill>
                  <a:prstClr val="black"/>
                </a:solidFill>
              </a:rPr>
              <a:t> and </a:t>
            </a:r>
            <a:r>
              <a:rPr lang="en-US" sz="4000" dirty="0" smtClean="0">
                <a:solidFill>
                  <a:srgbClr val="3366FF"/>
                </a:solidFill>
              </a:rPr>
              <a:t>efficiently</a:t>
            </a:r>
            <a:r>
              <a:rPr lang="en-US" sz="4000" dirty="0" smtClean="0">
                <a:solidFill>
                  <a:prstClr val="black"/>
                </a:solidFill>
              </a:rPr>
              <a:t> express the entire graph analytics pipeline</a:t>
            </a:r>
            <a:endParaRPr lang="en-US" sz="4000" dirty="0">
              <a:solidFill>
                <a:prstClr val="black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33400" y="1295400"/>
            <a:ext cx="3999271" cy="3276600"/>
            <a:chOff x="533400" y="1295400"/>
            <a:chExt cx="3999271" cy="3276600"/>
          </a:xfrm>
        </p:grpSpPr>
        <p:grpSp>
          <p:nvGrpSpPr>
            <p:cNvPr id="11" name="Group 10"/>
            <p:cNvGrpSpPr/>
            <p:nvPr/>
          </p:nvGrpSpPr>
          <p:grpSpPr>
            <a:xfrm>
              <a:off x="1409952" y="2971800"/>
              <a:ext cx="2246167" cy="1600200"/>
              <a:chOff x="1335233" y="2971800"/>
              <a:chExt cx="2246167" cy="1600200"/>
            </a:xfrm>
          </p:grpSpPr>
          <p:grpSp>
            <p:nvGrpSpPr>
              <p:cNvPr id="97" name="Group 96"/>
              <p:cNvGrpSpPr/>
              <p:nvPr/>
            </p:nvGrpSpPr>
            <p:grpSpPr>
              <a:xfrm>
                <a:off x="1335233" y="3050051"/>
                <a:ext cx="1273220" cy="1447800"/>
                <a:chOff x="6748405" y="2362200"/>
                <a:chExt cx="1273220" cy="1447800"/>
              </a:xfrm>
            </p:grpSpPr>
            <p:sp>
              <p:nvSpPr>
                <p:cNvPr id="110" name="Folded Corner 109"/>
                <p:cNvSpPr/>
                <p:nvPr/>
              </p:nvSpPr>
              <p:spPr>
                <a:xfrm>
                  <a:off x="6749847" y="2362200"/>
                  <a:ext cx="1271778" cy="1447800"/>
                </a:xfrm>
                <a:prstGeom prst="foldedCorner">
                  <a:avLst>
                    <a:gd name="adj" fmla="val 13340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6749848" y="2798119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7081467" y="279811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7394853" y="2798119"/>
                  <a:ext cx="313386" cy="25495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7708239" y="279811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6748405" y="2537530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7080024" y="2537530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7393410" y="2537530"/>
                  <a:ext cx="313386" cy="254951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7706796" y="2537530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6748405" y="3044579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7080024" y="304457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7393410" y="3044579"/>
                  <a:ext cx="313386" cy="25495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7706796" y="304457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6749848" y="3291834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7081467" y="3291834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7394853" y="3291834"/>
                  <a:ext cx="313386" cy="254951"/>
                </a:xfrm>
                <a:prstGeom prst="rect">
                  <a:avLst/>
                </a:prstGeom>
                <a:solidFill>
                  <a:srgbClr val="FC9A99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7708239" y="3291834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6748405" y="3555049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7080024" y="355504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7393410" y="3555049"/>
                  <a:ext cx="313386" cy="25495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6749849" y="2368737"/>
                  <a:ext cx="1270334" cy="16879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</p:grpSp>
          <p:sp>
            <p:nvSpPr>
              <p:cNvPr id="98" name="Rectangle 97"/>
              <p:cNvSpPr/>
              <p:nvPr/>
            </p:nvSpPr>
            <p:spPr>
              <a:xfrm>
                <a:off x="2303162" y="2971800"/>
                <a:ext cx="457200" cy="16002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82000"/>
                    </a:schemeClr>
                  </a:gs>
                  <a:gs pos="81000">
                    <a:schemeClr val="bg1"/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cxnSp>
            <p:nvCxnSpPr>
              <p:cNvPr id="99" name="Straight Connector 98"/>
              <p:cNvCxnSpPr>
                <a:stCxn id="118" idx="1"/>
                <a:endCxn id="104" idx="1"/>
              </p:cNvCxnSpPr>
              <p:nvPr/>
            </p:nvCxnSpPr>
            <p:spPr>
              <a:xfrm>
                <a:off x="2293624" y="3352857"/>
                <a:ext cx="692537" cy="28236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105" idx="4"/>
                <a:endCxn id="104" idx="7"/>
              </p:cNvCxnSpPr>
              <p:nvPr/>
            </p:nvCxnSpPr>
            <p:spPr>
              <a:xfrm flipH="1">
                <a:off x="3141506" y="3376644"/>
                <a:ext cx="146867" cy="25857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stCxn id="107" idx="1"/>
                <a:endCxn id="104" idx="5"/>
              </p:cNvCxnSpPr>
              <p:nvPr/>
            </p:nvCxnSpPr>
            <p:spPr>
              <a:xfrm flipH="1" flipV="1">
                <a:off x="3141506" y="3790564"/>
                <a:ext cx="252376" cy="21632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125" idx="3"/>
                <a:endCxn id="106" idx="1"/>
              </p:cNvCxnSpPr>
              <p:nvPr/>
            </p:nvCxnSpPr>
            <p:spPr>
              <a:xfrm>
                <a:off x="2295067" y="4107161"/>
                <a:ext cx="563462" cy="20317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104" idx="3"/>
                <a:endCxn id="106" idx="0"/>
              </p:cNvCxnSpPr>
              <p:nvPr/>
            </p:nvCxnSpPr>
            <p:spPr>
              <a:xfrm flipH="1">
                <a:off x="2936202" y="3790564"/>
                <a:ext cx="49959" cy="4875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" name="Oval 103"/>
              <p:cNvSpPr/>
              <p:nvPr/>
            </p:nvSpPr>
            <p:spPr>
              <a:xfrm>
                <a:off x="2953988" y="3603046"/>
                <a:ext cx="219691" cy="21969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178527" y="3156953"/>
                <a:ext cx="219691" cy="21969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2826356" y="4278160"/>
                <a:ext cx="219691" cy="219691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3361709" y="3974714"/>
                <a:ext cx="219691" cy="219691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08" name="Straight Connector 107"/>
              <p:cNvCxnSpPr>
                <a:stCxn id="122" idx="1"/>
                <a:endCxn id="105" idx="2"/>
              </p:cNvCxnSpPr>
              <p:nvPr/>
            </p:nvCxnSpPr>
            <p:spPr>
              <a:xfrm flipV="1">
                <a:off x="2293624" y="3266799"/>
                <a:ext cx="884903" cy="59310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>
                <a:stCxn id="106" idx="6"/>
                <a:endCxn id="107" idx="2"/>
              </p:cNvCxnSpPr>
              <p:nvPr/>
            </p:nvCxnSpPr>
            <p:spPr>
              <a:xfrm flipV="1">
                <a:off x="3046047" y="4084560"/>
                <a:ext cx="315662" cy="3034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5" name="Rectangle 134"/>
            <p:cNvSpPr/>
            <p:nvPr/>
          </p:nvSpPr>
          <p:spPr>
            <a:xfrm>
              <a:off x="533400" y="1295400"/>
              <a:ext cx="3999271" cy="1429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000" dirty="0" smtClean="0">
                  <a:solidFill>
                    <a:srgbClr val="C0504D"/>
                  </a:solidFill>
                  <a:latin typeface="Gill Sans Light"/>
                  <a:ea typeface="ＭＳ Ｐゴシック" charset="-128"/>
                  <a:cs typeface="Gill Sans Light"/>
                </a:rPr>
                <a:t>New API</a:t>
              </a:r>
            </a:p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800" i="1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Blurs the distinction between Tables and Graphs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72001" y="1295400"/>
            <a:ext cx="4038600" cy="3440004"/>
            <a:chOff x="4572001" y="1295400"/>
            <a:chExt cx="4038600" cy="3440004"/>
          </a:xfrm>
        </p:grpSpPr>
        <p:grpSp>
          <p:nvGrpSpPr>
            <p:cNvPr id="7" name="Group 6"/>
            <p:cNvGrpSpPr/>
            <p:nvPr/>
          </p:nvGrpSpPr>
          <p:grpSpPr>
            <a:xfrm>
              <a:off x="5090739" y="2895600"/>
              <a:ext cx="3001125" cy="1839804"/>
              <a:chOff x="6096000" y="2630906"/>
              <a:chExt cx="3001125" cy="1839804"/>
            </a:xfrm>
          </p:grpSpPr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00800" y="3606490"/>
                <a:ext cx="2362200" cy="864220"/>
              </a:xfrm>
              <a:prstGeom prst="rect">
                <a:avLst/>
              </a:prstGeom>
            </p:spPr>
          </p:pic>
          <p:pic>
            <p:nvPicPr>
              <p:cNvPr id="133" name="Picture 132" descr="ApacheGiraph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96000" y="2714878"/>
                <a:ext cx="974667" cy="1173499"/>
              </a:xfrm>
              <a:prstGeom prst="rect">
                <a:avLst/>
              </a:prstGeom>
            </p:spPr>
          </p:pic>
          <p:pic>
            <p:nvPicPr>
              <p:cNvPr id="134" name="Picture 13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89881" y="2630906"/>
                <a:ext cx="1707244" cy="897511"/>
              </a:xfrm>
              <a:prstGeom prst="rect">
                <a:avLst/>
              </a:prstGeom>
            </p:spPr>
          </p:pic>
        </p:grpSp>
        <p:sp>
          <p:nvSpPr>
            <p:cNvPr id="136" name="Rectangle 135"/>
            <p:cNvSpPr/>
            <p:nvPr/>
          </p:nvSpPr>
          <p:spPr>
            <a:xfrm>
              <a:off x="4572001" y="1295400"/>
              <a:ext cx="4038600" cy="1429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000" dirty="0" smtClean="0">
                  <a:solidFill>
                    <a:srgbClr val="C0504D"/>
                  </a:solidFill>
                  <a:latin typeface="Gill Sans Light"/>
                  <a:ea typeface="ＭＳ Ｐゴシック" charset="-128"/>
                  <a:cs typeface="Gill Sans Light"/>
                </a:rPr>
                <a:t>New System</a:t>
              </a:r>
            </a:p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800" i="1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Combines Data-Parallel Graph-Parallel Systems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F38D69-7854-5743-8814-6FD6FB500DDC}" type="slidenum">
              <a:rPr lang="en-US" smtClean="0"/>
              <a:pPr>
                <a:defRPr/>
              </a:pPr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3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Limitations of </a:t>
            </a:r>
            <a:r>
              <a:rPr lang="en-US" dirty="0" err="1" smtClean="0"/>
              <a:t>GraphX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951038"/>
            <a:ext cx="8534400" cy="4221162"/>
          </a:xfrm>
        </p:spPr>
        <p:txBody>
          <a:bodyPr/>
          <a:lstStyle/>
          <a:p>
            <a:r>
              <a:rPr lang="en-US" dirty="0" smtClean="0"/>
              <a:t>No support for </a:t>
            </a:r>
            <a:r>
              <a:rPr lang="en-US" dirty="0" smtClean="0">
                <a:solidFill>
                  <a:srgbClr val="3366FF"/>
                </a:solidFill>
              </a:rPr>
              <a:t>asynchronous computation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Favor determinism over speed</a:t>
            </a:r>
          </a:p>
          <a:p>
            <a:r>
              <a:rPr lang="en-US" dirty="0" smtClean="0"/>
              <a:t>Not optimized for </a:t>
            </a:r>
            <a:r>
              <a:rPr lang="en-US" dirty="0" smtClean="0">
                <a:solidFill>
                  <a:srgbClr val="3366FF"/>
                </a:solidFill>
              </a:rPr>
              <a:t>out-of-core processing</a:t>
            </a:r>
          </a:p>
          <a:p>
            <a:r>
              <a:rPr lang="en-US" dirty="0" err="1" smtClean="0"/>
              <a:t>GraphLab</a:t>
            </a:r>
            <a:r>
              <a:rPr lang="en-US" dirty="0" smtClean="0"/>
              <a:t> Create (</a:t>
            </a:r>
            <a:r>
              <a:rPr lang="en-US" dirty="0" err="1" smtClean="0"/>
              <a:t>GraphLab</a:t>
            </a:r>
            <a:r>
              <a:rPr lang="en-US" dirty="0" smtClean="0"/>
              <a:t> + </a:t>
            </a:r>
            <a:r>
              <a:rPr lang="en-US" dirty="0" err="1" smtClean="0"/>
              <a:t>GraphX</a:t>
            </a:r>
            <a:r>
              <a:rPr lang="en-US" dirty="0" smtClean="0"/>
              <a:t>):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Supports </a:t>
            </a:r>
            <a:r>
              <a:rPr lang="en-US" dirty="0" smtClean="0">
                <a:solidFill>
                  <a:srgbClr val="3366FF"/>
                </a:solidFill>
              </a:rPr>
              <a:t>asynchrony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3366FF"/>
                </a:solidFill>
              </a:rPr>
              <a:t>out-of-core </a:t>
            </a:r>
            <a:r>
              <a:rPr lang="en-US" dirty="0" smtClean="0"/>
              <a:t>processing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Currently </a:t>
            </a:r>
            <a:r>
              <a:rPr lang="en-US" dirty="0" smtClean="0">
                <a:solidFill>
                  <a:srgbClr val="3366FF"/>
                </a:solidFill>
              </a:rPr>
              <a:t>not distributed</a:t>
            </a:r>
          </a:p>
          <a:p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49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3400" y="2011742"/>
            <a:ext cx="8229600" cy="4258804"/>
          </a:xfrm>
        </p:spPr>
        <p:txBody>
          <a:bodyPr/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Distributed Aggregation: </a:t>
            </a:r>
            <a:r>
              <a:rPr lang="en-US" dirty="0" smtClean="0">
                <a:solidFill>
                  <a:srgbClr val="3366FF"/>
                </a:solidFill>
              </a:rPr>
              <a:t>Map-Reduce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Iterative Machine Learning: </a:t>
            </a:r>
            <a:r>
              <a:rPr lang="en-US" dirty="0" smtClean="0">
                <a:solidFill>
                  <a:srgbClr val="3366FF"/>
                </a:solidFill>
              </a:rPr>
              <a:t>Spark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Large </a:t>
            </a:r>
            <a:r>
              <a:rPr lang="en-US" dirty="0" smtClean="0"/>
              <a:t>Shared Models</a:t>
            </a:r>
            <a:r>
              <a:rPr lang="en-US" dirty="0"/>
              <a:t>: </a:t>
            </a:r>
            <a:r>
              <a:rPr lang="en-US" dirty="0">
                <a:solidFill>
                  <a:srgbClr val="3366FF"/>
                </a:solidFill>
              </a:rPr>
              <a:t>Parameter </a:t>
            </a:r>
            <a:r>
              <a:rPr lang="en-US" dirty="0" smtClean="0">
                <a:solidFill>
                  <a:srgbClr val="3366FF"/>
                </a:solidFill>
              </a:rPr>
              <a:t>Server</a:t>
            </a:r>
            <a:endParaRPr lang="en-US" dirty="0">
              <a:solidFill>
                <a:srgbClr val="3366FF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Graphical Computation: </a:t>
            </a:r>
            <a:r>
              <a:rPr lang="en-US" dirty="0" err="1" smtClean="0">
                <a:solidFill>
                  <a:srgbClr val="3366FF"/>
                </a:solidFill>
              </a:rPr>
              <a:t>GraphLab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to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err="1" smtClean="0">
                <a:solidFill>
                  <a:srgbClr val="3366FF"/>
                </a:solidFill>
              </a:rPr>
              <a:t>GraphX</a:t>
            </a:r>
            <a:endParaRPr lang="en-US" dirty="0" smtClean="0">
              <a:solidFill>
                <a:srgbClr val="3366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1879"/>
            <a:ext cx="8229600" cy="1143000"/>
          </a:xfrm>
        </p:spPr>
        <p:txBody>
          <a:bodyPr/>
          <a:lstStyle/>
          <a:p>
            <a:r>
              <a:rPr lang="en-US" dirty="0" smtClean="0"/>
              <a:t>Outline of the Tutorial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57200" y="2057400"/>
            <a:ext cx="8305800" cy="1676400"/>
          </a:xfrm>
          <a:prstGeom prst="roundRect">
            <a:avLst/>
          </a:prstGeom>
          <a:solidFill>
            <a:schemeClr val="accent1"/>
          </a:solidFill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Data Parallel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7200" y="3855028"/>
            <a:ext cx="8305800" cy="900545"/>
          </a:xfrm>
          <a:prstGeom prst="roundRect">
            <a:avLst/>
          </a:prstGeom>
          <a:solidFill>
            <a:schemeClr val="accent1"/>
          </a:solidFill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Model Parallel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200" y="4845628"/>
            <a:ext cx="8305800" cy="1021772"/>
          </a:xfrm>
          <a:prstGeom prst="roundRect">
            <a:avLst/>
          </a:prstGeom>
          <a:solidFill>
            <a:schemeClr val="accent1"/>
          </a:solidFill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Graph Parallel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7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8534E-6 3.84437E-7 L 0.00018 -0.1225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137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8534E-6 0.00579 L -1.78534E-6 0.18921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/>
      <p:bldP spid="4" grpId="0" animBg="1"/>
      <p:bldP spid="5" grpId="0" animBg="1"/>
      <p:bldP spid="5" grpId="1" animBg="1"/>
      <p:bldP spid="6" grpId="0" animBg="1"/>
      <p:bldP spid="6" grpId="1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1879"/>
            <a:ext cx="8229600" cy="1143000"/>
          </a:xfrm>
        </p:spPr>
        <p:txBody>
          <a:bodyPr/>
          <a:lstStyle/>
          <a:p>
            <a:r>
              <a:rPr lang="en-US" dirty="0" smtClean="0"/>
              <a:t>Outline of the Tutorial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57200" y="2057400"/>
            <a:ext cx="8305800" cy="1676400"/>
          </a:xfrm>
          <a:prstGeom prst="roundRect">
            <a:avLst/>
          </a:prstGeom>
          <a:solidFill>
            <a:schemeClr val="accent1"/>
          </a:solidFill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Data Parallel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5605" y="5271655"/>
            <a:ext cx="8305800" cy="900545"/>
          </a:xfrm>
          <a:prstGeom prst="roundRect">
            <a:avLst/>
          </a:prstGeom>
          <a:solidFill>
            <a:schemeClr val="accent1"/>
          </a:solidFill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Model Parallel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200" y="3969326"/>
            <a:ext cx="8305800" cy="1024128"/>
          </a:xfrm>
          <a:prstGeom prst="roundRect">
            <a:avLst/>
          </a:prstGeom>
          <a:solidFill>
            <a:schemeClr val="accent1"/>
          </a:solidFill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Graph Parallel</a:t>
            </a:r>
            <a:endParaRPr lang="en-US" sz="3600" dirty="0">
              <a:latin typeface="Gill Sans Light"/>
              <a:cs typeface="Gill Sans Ligh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66800" y="3251002"/>
            <a:ext cx="6934200" cy="1168598"/>
            <a:chOff x="1066800" y="3174802"/>
            <a:chExt cx="6934200" cy="1168598"/>
          </a:xfrm>
        </p:grpSpPr>
        <p:sp>
          <p:nvSpPr>
            <p:cNvPr id="3" name="Rounded Rectangle 2"/>
            <p:cNvSpPr/>
            <p:nvPr/>
          </p:nvSpPr>
          <p:spPr>
            <a:xfrm>
              <a:off x="1066800" y="3378101"/>
              <a:ext cx="6934200" cy="7620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 smtClean="0">
                  <a:latin typeface="Gill Sans Light"/>
                  <a:cs typeface="Gill Sans Light"/>
                </a:rPr>
                <a:t>GraphX</a:t>
              </a:r>
              <a:r>
                <a:rPr lang="en-US" sz="3200" dirty="0">
                  <a:latin typeface="Gill Sans Light"/>
                  <a:cs typeface="Gill Sans Light"/>
                </a:rPr>
                <a:t> </a:t>
              </a:r>
              <a:r>
                <a:rPr lang="en-US" sz="3200" dirty="0" smtClean="0">
                  <a:latin typeface="Gill Sans Light"/>
                  <a:cs typeface="Gill Sans Light"/>
                </a:rPr>
                <a:t>&amp; </a:t>
              </a:r>
              <a:r>
                <a:rPr lang="en-US" sz="3200" dirty="0" err="1" smtClean="0">
                  <a:latin typeface="Gill Sans Light"/>
                  <a:cs typeface="Gill Sans Light"/>
                </a:rPr>
                <a:t>GraphLab</a:t>
              </a:r>
              <a:r>
                <a:rPr lang="en-US" sz="3200" dirty="0" smtClean="0">
                  <a:latin typeface="Gill Sans Light"/>
                  <a:cs typeface="Gill Sans Light"/>
                </a:rPr>
                <a:t> Create</a:t>
              </a:r>
              <a:endParaRPr lang="en-US" sz="3200" dirty="0">
                <a:latin typeface="Gill Sans Light"/>
                <a:cs typeface="Gill Sans Light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447800" y="3174802"/>
              <a:ext cx="152400" cy="1168598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Gill Sans Light"/>
                <a:cs typeface="Gill Sans Light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467600" y="3174802"/>
              <a:ext cx="152400" cy="1168598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Gill Sans Light"/>
                <a:cs typeface="Gill Sans Light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30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762000"/>
            <a:ext cx="9144000" cy="5257800"/>
          </a:xfrm>
        </p:spPr>
        <p:txBody>
          <a:bodyPr anchor="ctr"/>
          <a:lstStyle/>
          <a:p>
            <a:r>
              <a:rPr lang="en-US" sz="8000" dirty="0" smtClean="0"/>
              <a:t>Future Directions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58700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40855"/>
            <a:ext cx="9144000" cy="1143000"/>
          </a:xfrm>
        </p:spPr>
        <p:txBody>
          <a:bodyPr/>
          <a:lstStyle/>
          <a:p>
            <a:r>
              <a:rPr lang="en-US" dirty="0" smtClean="0"/>
              <a:t>Themes in Learning Systems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/>
          <a:lstStyle/>
          <a:p>
            <a:r>
              <a:rPr lang="en-US" dirty="0"/>
              <a:t>Optimize for </a:t>
            </a:r>
            <a:r>
              <a:rPr lang="en-US" dirty="0">
                <a:solidFill>
                  <a:srgbClr val="3366FF"/>
                </a:solidFill>
              </a:rPr>
              <a:t>common patterns</a:t>
            </a:r>
            <a:r>
              <a:rPr lang="en-US" dirty="0"/>
              <a:t>: aggregation, iteration, </a:t>
            </a:r>
            <a:r>
              <a:rPr lang="en-US" dirty="0" smtClean="0"/>
              <a:t>large</a:t>
            </a:r>
            <a:r>
              <a:rPr lang="en-US" dirty="0"/>
              <a:t>-</a:t>
            </a:r>
            <a:r>
              <a:rPr lang="en-US" dirty="0" smtClean="0"/>
              <a:t>models, and graphs</a:t>
            </a:r>
          </a:p>
          <a:p>
            <a:pPr marL="457200" indent="-457200">
              <a:buFont typeface="Arial"/>
              <a:buChar char="•"/>
            </a:pPr>
            <a:r>
              <a:rPr lang="en-US" i="1" dirty="0" smtClean="0"/>
              <a:t>Others?</a:t>
            </a:r>
          </a:p>
          <a:p>
            <a:r>
              <a:rPr lang="en-US" dirty="0" smtClean="0"/>
              <a:t>Leverage hardware trends: </a:t>
            </a:r>
            <a:r>
              <a:rPr lang="en-US" dirty="0" smtClean="0">
                <a:solidFill>
                  <a:srgbClr val="3366FF"/>
                </a:solidFill>
              </a:rPr>
              <a:t>in-memory </a:t>
            </a:r>
            <a:r>
              <a:rPr lang="en-US" dirty="0" smtClean="0"/>
              <a:t>comp and </a:t>
            </a:r>
            <a:r>
              <a:rPr lang="en-US" dirty="0" smtClean="0">
                <a:solidFill>
                  <a:srgbClr val="3366FF"/>
                </a:solidFill>
              </a:rPr>
              <a:t>elastic compute </a:t>
            </a:r>
            <a:r>
              <a:rPr lang="en-US" dirty="0" smtClean="0"/>
              <a:t>on </a:t>
            </a:r>
            <a:r>
              <a:rPr lang="en-US" dirty="0" smtClean="0">
                <a:solidFill>
                  <a:srgbClr val="3366FF"/>
                </a:solidFill>
              </a:rPr>
              <a:t>commodity hardware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RDMA, SSDs?</a:t>
            </a:r>
          </a:p>
          <a:p>
            <a:r>
              <a:rPr lang="en-US" dirty="0" smtClean="0"/>
              <a:t>Tradeoff </a:t>
            </a:r>
            <a:r>
              <a:rPr lang="en-US" dirty="0"/>
              <a:t>accuracy and </a:t>
            </a:r>
            <a:r>
              <a:rPr lang="en-US" dirty="0" smtClean="0"/>
              <a:t>runtime with </a:t>
            </a:r>
            <a:r>
              <a:rPr lang="en-US" dirty="0" smtClean="0">
                <a:solidFill>
                  <a:srgbClr val="3366FF"/>
                </a:solidFill>
              </a:rPr>
              <a:t>sampling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3366FF"/>
                </a:solidFill>
              </a:rPr>
              <a:t>asynchrony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4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994103"/>
            <a:ext cx="8229600" cy="838200"/>
          </a:xfrm>
        </p:spPr>
        <p:txBody>
          <a:bodyPr>
            <a:normAutofit fontScale="90000"/>
          </a:bodyPr>
          <a:lstStyle/>
          <a:p>
            <a:r>
              <a:rPr lang="en-US" sz="5400" dirty="0" smtClean="0">
                <a:latin typeface="Helvetica Light"/>
                <a:cs typeface="Helvetica Light"/>
              </a:rPr>
              <a:t>Research</a:t>
            </a:r>
            <a:br>
              <a:rPr lang="en-US" sz="5400" dirty="0" smtClean="0">
                <a:latin typeface="Helvetica Light"/>
                <a:cs typeface="Helvetica Light"/>
              </a:rPr>
            </a:br>
            <a:r>
              <a:rPr lang="en-US" sz="5400" dirty="0" smtClean="0">
                <a:latin typeface="Helvetica Light"/>
                <a:cs typeface="Helvetica Light"/>
              </a:rPr>
              <a:t>Opportunities</a:t>
            </a:r>
            <a:endParaRPr lang="en-US" sz="5400" dirty="0">
              <a:latin typeface="Helvetica Light"/>
              <a:cs typeface="Helvetica Ligh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16122" y="760134"/>
            <a:ext cx="2131103" cy="3411851"/>
            <a:chOff x="391946" y="2256873"/>
            <a:chExt cx="2131103" cy="341185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946" y="2256873"/>
              <a:ext cx="2131103" cy="213110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86879" y="4283729"/>
              <a:ext cx="174123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latin typeface="Helvetica Light"/>
                  <a:cs typeface="Helvetica Light"/>
                </a:rPr>
                <a:t>Database </a:t>
              </a:r>
            </a:p>
            <a:p>
              <a:pPr algn="ctr"/>
              <a:r>
                <a:rPr lang="en-US" sz="2800" dirty="0" smtClean="0">
                  <a:latin typeface="Helvetica Light"/>
                  <a:cs typeface="Helvetica Light"/>
                </a:rPr>
                <a:t>Systems</a:t>
              </a:r>
            </a:p>
            <a:p>
              <a:pPr algn="ctr"/>
              <a:r>
                <a:rPr lang="en-US" sz="2800" dirty="0" smtClean="0">
                  <a:latin typeface="Helvetica Light"/>
                  <a:cs typeface="Helvetica Light"/>
                </a:rPr>
                <a:t>Research</a:t>
              </a:r>
              <a:endParaRPr lang="en-US" sz="2800" dirty="0">
                <a:latin typeface="Helvetica Light"/>
                <a:cs typeface="Helvetica Ligh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214540" y="690476"/>
            <a:ext cx="2841046" cy="3890728"/>
            <a:chOff x="6257933" y="1777996"/>
            <a:chExt cx="2841046" cy="38907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57933" y="1777996"/>
              <a:ext cx="2841046" cy="25152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520935" y="4283729"/>
              <a:ext cx="1715028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latin typeface="Helvetica Light"/>
                  <a:cs typeface="Helvetica Light"/>
                </a:rPr>
                <a:t>Machine</a:t>
              </a:r>
            </a:p>
            <a:p>
              <a:pPr algn="ctr"/>
              <a:r>
                <a:rPr lang="en-US" sz="2800" dirty="0" smtClean="0">
                  <a:latin typeface="Helvetica Light"/>
                  <a:cs typeface="Helvetica Light"/>
                </a:rPr>
                <a:t>Learning</a:t>
              </a:r>
            </a:p>
            <a:p>
              <a:pPr algn="ctr"/>
              <a:r>
                <a:rPr lang="en-US" sz="2800" dirty="0" smtClean="0">
                  <a:latin typeface="Helvetica Light"/>
                  <a:cs typeface="Helvetica Light"/>
                </a:rPr>
                <a:t>Research</a:t>
              </a:r>
              <a:endParaRPr lang="en-US" sz="2800" dirty="0">
                <a:latin typeface="Helvetica Light"/>
                <a:cs typeface="Helvetica Light"/>
              </a:endParaRPr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2672825" y="2441974"/>
            <a:ext cx="3442938" cy="1146751"/>
          </a:xfrm>
          <a:prstGeom prst="rightArrow">
            <a:avLst>
              <a:gd name="adj1" fmla="val 67974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Helvetica Neue Light"/>
                <a:cs typeface="Helvetica Neue Light"/>
              </a:rPr>
              <a:t>Concurrent State </a:t>
            </a:r>
            <a:r>
              <a:rPr lang="en-US" sz="2000" dirty="0" err="1" smtClean="0">
                <a:latin typeface="Helvetica Neue Light"/>
                <a:cs typeface="Helvetica Neue Light"/>
              </a:rPr>
              <a:t>Mngmt</a:t>
            </a:r>
            <a:r>
              <a:rPr lang="en-US" sz="2000" dirty="0" smtClean="0">
                <a:latin typeface="Helvetica Neue Light"/>
                <a:cs typeface="Helvetica Neue Light"/>
              </a:rPr>
              <a:t>. </a:t>
            </a:r>
          </a:p>
        </p:txBody>
      </p:sp>
      <p:sp>
        <p:nvSpPr>
          <p:cNvPr id="16" name="Left Arrow 15"/>
          <p:cNvSpPr/>
          <p:nvPr/>
        </p:nvSpPr>
        <p:spPr>
          <a:xfrm>
            <a:off x="2549611" y="3564932"/>
            <a:ext cx="3442938" cy="1250993"/>
          </a:xfrm>
          <a:prstGeom prst="leftArrow">
            <a:avLst>
              <a:gd name="adj1" fmla="val 65152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Helvetica Neue Light"/>
                <a:cs typeface="Helvetica Neue Light"/>
              </a:rPr>
              <a:t>Sampling and Approx. Query Processing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2672825" y="4849204"/>
            <a:ext cx="3442938" cy="1146751"/>
          </a:xfrm>
          <a:prstGeom prst="rightArrow">
            <a:avLst>
              <a:gd name="adj1" fmla="val 69626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Helvetica Neue Light"/>
                <a:cs typeface="Helvetica Neue Light"/>
              </a:rPr>
              <a:t>Query Optimization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64161-BD14-6B44-8A5D-DA5F390B3FBC}" type="slidenum">
              <a:rPr lang="en-US" smtClean="0"/>
              <a:pPr>
                <a:defRPr/>
              </a:pPr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14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84640" y="493693"/>
            <a:ext cx="17747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Application</a:t>
            </a:r>
          </a:p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Idea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93641" y="1016913"/>
            <a:ext cx="15967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Model +</a:t>
            </a:r>
          </a:p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65011" y="3229276"/>
            <a:ext cx="15979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Serial</a:t>
            </a:r>
          </a:p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Prototype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3600" y="4724400"/>
            <a:ext cx="15979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Parallel</a:t>
            </a:r>
          </a:p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Prototype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14763" y="6029980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Debug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35453" y="3962400"/>
            <a:ext cx="1492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Optimize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5000" y="4949623"/>
            <a:ext cx="1344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Evaluate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43799" y="3298779"/>
            <a:ext cx="17684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Distributed</a:t>
            </a:r>
          </a:p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Prototype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55935" y="2436793"/>
            <a:ext cx="1492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Optimize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8291" y="2436793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Debug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55859" y="1447800"/>
            <a:ext cx="1344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Evaluate</a:t>
            </a:r>
          </a:p>
        </p:txBody>
      </p:sp>
      <p:cxnSp>
        <p:nvCxnSpPr>
          <p:cNvPr id="19" name="Straight Arrow Connector 18"/>
          <p:cNvCxnSpPr>
            <a:stCxn id="5" idx="3"/>
            <a:endCxn id="7" idx="1"/>
          </p:cNvCxnSpPr>
          <p:nvPr/>
        </p:nvCxnSpPr>
        <p:spPr>
          <a:xfrm>
            <a:off x="5459360" y="970747"/>
            <a:ext cx="1034281" cy="5232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2"/>
            <a:endCxn id="8" idx="0"/>
          </p:cNvCxnSpPr>
          <p:nvPr/>
        </p:nvCxnSpPr>
        <p:spPr>
          <a:xfrm>
            <a:off x="7292022" y="1971020"/>
            <a:ext cx="671984" cy="12582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2"/>
          </p:cNvCxnSpPr>
          <p:nvPr/>
        </p:nvCxnSpPr>
        <p:spPr>
          <a:xfrm flipH="1">
            <a:off x="7391400" y="4183383"/>
            <a:ext cx="572606" cy="54101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0" idx="3"/>
          </p:cNvCxnSpPr>
          <p:nvPr/>
        </p:nvCxnSpPr>
        <p:spPr>
          <a:xfrm flipH="1">
            <a:off x="5148407" y="5638800"/>
            <a:ext cx="795193" cy="65279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1"/>
          </p:cNvCxnSpPr>
          <p:nvPr/>
        </p:nvCxnSpPr>
        <p:spPr>
          <a:xfrm flipH="1" flipV="1">
            <a:off x="3312207" y="5472843"/>
            <a:ext cx="702556" cy="81874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312207" y="4485621"/>
            <a:ext cx="589861" cy="54357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327718" y="4572000"/>
            <a:ext cx="692082" cy="37762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ircular Arrow 37"/>
          <p:cNvSpPr/>
          <p:nvPr/>
        </p:nvSpPr>
        <p:spPr>
          <a:xfrm>
            <a:off x="1856503" y="2126903"/>
            <a:ext cx="1143000" cy="11430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84947"/>
              <a:gd name="adj5" fmla="val 12500"/>
            </a:avLst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cxnSp>
        <p:nvCxnSpPr>
          <p:cNvPr id="39" name="Straight Arrow Connector 38"/>
          <p:cNvCxnSpPr>
            <a:stCxn id="12" idx="0"/>
            <a:endCxn id="13" idx="2"/>
          </p:cNvCxnSpPr>
          <p:nvPr/>
        </p:nvCxnSpPr>
        <p:spPr>
          <a:xfrm flipH="1" flipV="1">
            <a:off x="2428003" y="4252886"/>
            <a:ext cx="149141" cy="69673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1"/>
            <a:endCxn id="15" idx="2"/>
          </p:cNvCxnSpPr>
          <p:nvPr/>
        </p:nvCxnSpPr>
        <p:spPr>
          <a:xfrm flipH="1" flipV="1">
            <a:off x="1065113" y="2960013"/>
            <a:ext cx="478686" cy="8158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0"/>
            <a:endCxn id="16" idx="1"/>
          </p:cNvCxnSpPr>
          <p:nvPr/>
        </p:nvCxnSpPr>
        <p:spPr>
          <a:xfrm flipV="1">
            <a:off x="1065113" y="1709410"/>
            <a:ext cx="690746" cy="7273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6" idx="3"/>
            <a:endCxn id="14" idx="0"/>
          </p:cNvCxnSpPr>
          <p:nvPr/>
        </p:nvCxnSpPr>
        <p:spPr>
          <a:xfrm>
            <a:off x="3100147" y="1709410"/>
            <a:ext cx="801921" cy="7273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2"/>
            <a:endCxn id="13" idx="3"/>
          </p:cNvCxnSpPr>
          <p:nvPr/>
        </p:nvCxnSpPr>
        <p:spPr>
          <a:xfrm flipH="1">
            <a:off x="3312207" y="2960013"/>
            <a:ext cx="589861" cy="8158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Circular Arrow 58"/>
          <p:cNvSpPr/>
          <p:nvPr/>
        </p:nvSpPr>
        <p:spPr>
          <a:xfrm>
            <a:off x="4010085" y="4724400"/>
            <a:ext cx="1143000" cy="11430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84947"/>
              <a:gd name="adj5" fmla="val 12500"/>
            </a:avLst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5327718" y="2126904"/>
            <a:ext cx="1301682" cy="191169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4" idx="3"/>
          </p:cNvCxnSpPr>
          <p:nvPr/>
        </p:nvCxnSpPr>
        <p:spPr>
          <a:xfrm flipV="1">
            <a:off x="4648200" y="1828800"/>
            <a:ext cx="1676400" cy="8696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498291" y="381000"/>
            <a:ext cx="1635309" cy="1219200"/>
            <a:chOff x="498291" y="381000"/>
            <a:chExt cx="1635309" cy="1219200"/>
          </a:xfrm>
        </p:grpSpPr>
        <p:cxnSp>
          <p:nvCxnSpPr>
            <p:cNvPr id="21" name="Straight Arrow Connector 20"/>
            <p:cNvCxnSpPr/>
            <p:nvPr/>
          </p:nvCxnSpPr>
          <p:spPr>
            <a:xfrm flipH="1" flipV="1">
              <a:off x="1543799" y="970748"/>
              <a:ext cx="589801" cy="4770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olded Corner 35"/>
            <p:cNvSpPr/>
            <p:nvPr/>
          </p:nvSpPr>
          <p:spPr>
            <a:xfrm>
              <a:off x="498291" y="381000"/>
              <a:ext cx="949509" cy="1219200"/>
            </a:xfrm>
            <a:prstGeom prst="foldedCorner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ML</a:t>
              </a:r>
            </a:p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Paper</a:t>
              </a:r>
              <a:endParaRPr lang="en-US" sz="24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98291" y="5413373"/>
            <a:ext cx="1780877" cy="1219200"/>
            <a:chOff x="498291" y="5413373"/>
            <a:chExt cx="1780877" cy="1219200"/>
          </a:xfrm>
        </p:grpSpPr>
        <p:sp>
          <p:nvSpPr>
            <p:cNvPr id="47" name="Folded Corner 46"/>
            <p:cNvSpPr/>
            <p:nvPr/>
          </p:nvSpPr>
          <p:spPr>
            <a:xfrm>
              <a:off x="498291" y="5413373"/>
              <a:ext cx="949509" cy="1219200"/>
            </a:xfrm>
            <a:prstGeom prst="foldedCorner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ML</a:t>
              </a:r>
            </a:p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Paper</a:t>
              </a:r>
              <a:endParaRPr lang="en-US" sz="2400" dirty="0">
                <a:latin typeface="Gill Sans Light"/>
                <a:cs typeface="Gill Sans Light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H="1">
              <a:off x="1631935" y="5499449"/>
              <a:ext cx="647233" cy="38417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reeform 56"/>
          <p:cNvSpPr/>
          <p:nvPr/>
        </p:nvSpPr>
        <p:spPr>
          <a:xfrm>
            <a:off x="4921889" y="-1"/>
            <a:ext cx="4239628" cy="6243264"/>
          </a:xfrm>
          <a:custGeom>
            <a:avLst/>
            <a:gdLst>
              <a:gd name="connsiteX0" fmla="*/ 840828 w 3739931"/>
              <a:gd name="connsiteY0" fmla="*/ 0 h 6113518"/>
              <a:gd name="connsiteX1" fmla="*/ 0 w 3739931"/>
              <a:gd name="connsiteY1" fmla="*/ 1471449 h 6113518"/>
              <a:gd name="connsiteX2" fmla="*/ 113862 w 3739931"/>
              <a:gd name="connsiteY2" fmla="*/ 2697655 h 6113518"/>
              <a:gd name="connsiteX3" fmla="*/ 1051034 w 3739931"/>
              <a:gd name="connsiteY3" fmla="*/ 3389587 h 6113518"/>
              <a:gd name="connsiteX4" fmla="*/ 1795517 w 3739931"/>
              <a:gd name="connsiteY4" fmla="*/ 6113518 h 6113518"/>
              <a:gd name="connsiteX5" fmla="*/ 3739931 w 3739931"/>
              <a:gd name="connsiteY5" fmla="*/ 6096000 h 6113518"/>
              <a:gd name="connsiteX6" fmla="*/ 3704897 w 3739931"/>
              <a:gd name="connsiteY6" fmla="*/ 26276 h 6113518"/>
              <a:gd name="connsiteX7" fmla="*/ 840828 w 3739931"/>
              <a:gd name="connsiteY7" fmla="*/ 0 h 6113518"/>
              <a:gd name="connsiteX0" fmla="*/ 840828 w 3739931"/>
              <a:gd name="connsiteY0" fmla="*/ 0 h 6113518"/>
              <a:gd name="connsiteX1" fmla="*/ 0 w 3739931"/>
              <a:gd name="connsiteY1" fmla="*/ 1471449 h 6113518"/>
              <a:gd name="connsiteX2" fmla="*/ 113862 w 3739931"/>
              <a:gd name="connsiteY2" fmla="*/ 2697655 h 6113518"/>
              <a:gd name="connsiteX3" fmla="*/ 1051034 w 3739931"/>
              <a:gd name="connsiteY3" fmla="*/ 3389587 h 6113518"/>
              <a:gd name="connsiteX4" fmla="*/ 779517 w 3739931"/>
              <a:gd name="connsiteY4" fmla="*/ 5150069 h 6113518"/>
              <a:gd name="connsiteX5" fmla="*/ 1795517 w 3739931"/>
              <a:gd name="connsiteY5" fmla="*/ 6113518 h 6113518"/>
              <a:gd name="connsiteX6" fmla="*/ 3739931 w 3739931"/>
              <a:gd name="connsiteY6" fmla="*/ 6096000 h 6113518"/>
              <a:gd name="connsiteX7" fmla="*/ 3704897 w 3739931"/>
              <a:gd name="connsiteY7" fmla="*/ 26276 h 6113518"/>
              <a:gd name="connsiteX8" fmla="*/ 840828 w 3739931"/>
              <a:gd name="connsiteY8" fmla="*/ 0 h 6113518"/>
              <a:gd name="connsiteX0" fmla="*/ 840828 w 3739931"/>
              <a:gd name="connsiteY0" fmla="*/ 0 h 6113518"/>
              <a:gd name="connsiteX1" fmla="*/ 0 w 3739931"/>
              <a:gd name="connsiteY1" fmla="*/ 1471449 h 6113518"/>
              <a:gd name="connsiteX2" fmla="*/ 113862 w 3739931"/>
              <a:gd name="connsiteY2" fmla="*/ 2697655 h 6113518"/>
              <a:gd name="connsiteX3" fmla="*/ 1278758 w 3739931"/>
              <a:gd name="connsiteY3" fmla="*/ 3669863 h 6113518"/>
              <a:gd name="connsiteX4" fmla="*/ 779517 w 3739931"/>
              <a:gd name="connsiteY4" fmla="*/ 5150069 h 6113518"/>
              <a:gd name="connsiteX5" fmla="*/ 1795517 w 3739931"/>
              <a:gd name="connsiteY5" fmla="*/ 6113518 h 6113518"/>
              <a:gd name="connsiteX6" fmla="*/ 3739931 w 3739931"/>
              <a:gd name="connsiteY6" fmla="*/ 6096000 h 6113518"/>
              <a:gd name="connsiteX7" fmla="*/ 3704897 w 3739931"/>
              <a:gd name="connsiteY7" fmla="*/ 26276 h 6113518"/>
              <a:gd name="connsiteX8" fmla="*/ 840828 w 3739931"/>
              <a:gd name="connsiteY8" fmla="*/ 0 h 6113518"/>
              <a:gd name="connsiteX0" fmla="*/ 840828 w 3739931"/>
              <a:gd name="connsiteY0" fmla="*/ 0 h 6113518"/>
              <a:gd name="connsiteX1" fmla="*/ 0 w 3739931"/>
              <a:gd name="connsiteY1" fmla="*/ 1471449 h 6113518"/>
              <a:gd name="connsiteX2" fmla="*/ 113862 w 3739931"/>
              <a:gd name="connsiteY2" fmla="*/ 2697655 h 6113518"/>
              <a:gd name="connsiteX3" fmla="*/ 1278758 w 3739931"/>
              <a:gd name="connsiteY3" fmla="*/ 3669863 h 6113518"/>
              <a:gd name="connsiteX4" fmla="*/ 586827 w 3739931"/>
              <a:gd name="connsiteY4" fmla="*/ 5150069 h 6113518"/>
              <a:gd name="connsiteX5" fmla="*/ 1795517 w 3739931"/>
              <a:gd name="connsiteY5" fmla="*/ 6113518 h 6113518"/>
              <a:gd name="connsiteX6" fmla="*/ 3739931 w 3739931"/>
              <a:gd name="connsiteY6" fmla="*/ 6096000 h 6113518"/>
              <a:gd name="connsiteX7" fmla="*/ 3704897 w 3739931"/>
              <a:gd name="connsiteY7" fmla="*/ 26276 h 6113518"/>
              <a:gd name="connsiteX8" fmla="*/ 840828 w 3739931"/>
              <a:gd name="connsiteY8" fmla="*/ 0 h 6113518"/>
              <a:gd name="connsiteX0" fmla="*/ 840828 w 3739931"/>
              <a:gd name="connsiteY0" fmla="*/ 0 h 6113518"/>
              <a:gd name="connsiteX1" fmla="*/ 0 w 3739931"/>
              <a:gd name="connsiteY1" fmla="*/ 1471449 h 6113518"/>
              <a:gd name="connsiteX2" fmla="*/ 113862 w 3739931"/>
              <a:gd name="connsiteY2" fmla="*/ 2697655 h 6113518"/>
              <a:gd name="connsiteX3" fmla="*/ 1278758 w 3739931"/>
              <a:gd name="connsiteY3" fmla="*/ 3669863 h 6113518"/>
              <a:gd name="connsiteX4" fmla="*/ 586827 w 3739931"/>
              <a:gd name="connsiteY4" fmla="*/ 5150069 h 6113518"/>
              <a:gd name="connsiteX5" fmla="*/ 1795517 w 3739931"/>
              <a:gd name="connsiteY5" fmla="*/ 6113518 h 6113518"/>
              <a:gd name="connsiteX6" fmla="*/ 3739931 w 3739931"/>
              <a:gd name="connsiteY6" fmla="*/ 6096000 h 6113518"/>
              <a:gd name="connsiteX7" fmla="*/ 3704897 w 3739931"/>
              <a:gd name="connsiteY7" fmla="*/ 26276 h 6113518"/>
              <a:gd name="connsiteX8" fmla="*/ 840828 w 3739931"/>
              <a:gd name="connsiteY8" fmla="*/ 0 h 6113518"/>
              <a:gd name="connsiteX0" fmla="*/ 840828 w 3739931"/>
              <a:gd name="connsiteY0" fmla="*/ 0 h 6096000"/>
              <a:gd name="connsiteX1" fmla="*/ 0 w 3739931"/>
              <a:gd name="connsiteY1" fmla="*/ 1471449 h 6096000"/>
              <a:gd name="connsiteX2" fmla="*/ 113862 w 3739931"/>
              <a:gd name="connsiteY2" fmla="*/ 2697655 h 6096000"/>
              <a:gd name="connsiteX3" fmla="*/ 1278758 w 3739931"/>
              <a:gd name="connsiteY3" fmla="*/ 3669863 h 6096000"/>
              <a:gd name="connsiteX4" fmla="*/ 586827 w 3739931"/>
              <a:gd name="connsiteY4" fmla="*/ 5150069 h 6096000"/>
              <a:gd name="connsiteX5" fmla="*/ 2031999 w 3739931"/>
              <a:gd name="connsiteY5" fmla="*/ 6034691 h 6096000"/>
              <a:gd name="connsiteX6" fmla="*/ 3739931 w 3739931"/>
              <a:gd name="connsiteY6" fmla="*/ 6096000 h 6096000"/>
              <a:gd name="connsiteX7" fmla="*/ 3704897 w 3739931"/>
              <a:gd name="connsiteY7" fmla="*/ 26276 h 6096000"/>
              <a:gd name="connsiteX8" fmla="*/ 840828 w 3739931"/>
              <a:gd name="connsiteY8" fmla="*/ 0 h 6096000"/>
              <a:gd name="connsiteX0" fmla="*/ 840828 w 3739931"/>
              <a:gd name="connsiteY0" fmla="*/ 0 h 6367712"/>
              <a:gd name="connsiteX1" fmla="*/ 0 w 3739931"/>
              <a:gd name="connsiteY1" fmla="*/ 1471449 h 6367712"/>
              <a:gd name="connsiteX2" fmla="*/ 113862 w 3739931"/>
              <a:gd name="connsiteY2" fmla="*/ 2697655 h 6367712"/>
              <a:gd name="connsiteX3" fmla="*/ 1278758 w 3739931"/>
              <a:gd name="connsiteY3" fmla="*/ 3669863 h 6367712"/>
              <a:gd name="connsiteX4" fmla="*/ 586827 w 3739931"/>
              <a:gd name="connsiteY4" fmla="*/ 5150069 h 6367712"/>
              <a:gd name="connsiteX5" fmla="*/ 3739931 w 3739931"/>
              <a:gd name="connsiteY5" fmla="*/ 6096000 h 6367712"/>
              <a:gd name="connsiteX6" fmla="*/ 3704897 w 3739931"/>
              <a:gd name="connsiteY6" fmla="*/ 26276 h 6367712"/>
              <a:gd name="connsiteX7" fmla="*/ 840828 w 3739931"/>
              <a:gd name="connsiteY7" fmla="*/ 0 h 6367712"/>
              <a:gd name="connsiteX0" fmla="*/ 840828 w 3704897"/>
              <a:gd name="connsiteY0" fmla="*/ 0 h 5426742"/>
              <a:gd name="connsiteX1" fmla="*/ 0 w 3704897"/>
              <a:gd name="connsiteY1" fmla="*/ 1471449 h 5426742"/>
              <a:gd name="connsiteX2" fmla="*/ 113862 w 3704897"/>
              <a:gd name="connsiteY2" fmla="*/ 2697655 h 5426742"/>
              <a:gd name="connsiteX3" fmla="*/ 1278758 w 3704897"/>
              <a:gd name="connsiteY3" fmla="*/ 3669863 h 5426742"/>
              <a:gd name="connsiteX4" fmla="*/ 586827 w 3704897"/>
              <a:gd name="connsiteY4" fmla="*/ 5150069 h 5426742"/>
              <a:gd name="connsiteX5" fmla="*/ 3617310 w 3704897"/>
              <a:gd name="connsiteY5" fmla="*/ 4738414 h 5426742"/>
              <a:gd name="connsiteX6" fmla="*/ 3704897 w 3704897"/>
              <a:gd name="connsiteY6" fmla="*/ 26276 h 5426742"/>
              <a:gd name="connsiteX7" fmla="*/ 840828 w 3704897"/>
              <a:gd name="connsiteY7" fmla="*/ 0 h 5426742"/>
              <a:gd name="connsiteX0" fmla="*/ 840828 w 3704897"/>
              <a:gd name="connsiteY0" fmla="*/ 0 h 5857419"/>
              <a:gd name="connsiteX1" fmla="*/ 0 w 3704897"/>
              <a:gd name="connsiteY1" fmla="*/ 1471449 h 5857419"/>
              <a:gd name="connsiteX2" fmla="*/ 113862 w 3704897"/>
              <a:gd name="connsiteY2" fmla="*/ 2697655 h 5857419"/>
              <a:gd name="connsiteX3" fmla="*/ 1278758 w 3704897"/>
              <a:gd name="connsiteY3" fmla="*/ 3669863 h 5857419"/>
              <a:gd name="connsiteX4" fmla="*/ 586827 w 3704897"/>
              <a:gd name="connsiteY4" fmla="*/ 5150069 h 5857419"/>
              <a:gd name="connsiteX5" fmla="*/ 1742965 w 3704897"/>
              <a:gd name="connsiteY5" fmla="*/ 5850759 h 5857419"/>
              <a:gd name="connsiteX6" fmla="*/ 3617310 w 3704897"/>
              <a:gd name="connsiteY6" fmla="*/ 4738414 h 5857419"/>
              <a:gd name="connsiteX7" fmla="*/ 3704897 w 3704897"/>
              <a:gd name="connsiteY7" fmla="*/ 26276 h 5857419"/>
              <a:gd name="connsiteX8" fmla="*/ 840828 w 3704897"/>
              <a:gd name="connsiteY8" fmla="*/ 0 h 5857419"/>
              <a:gd name="connsiteX0" fmla="*/ 840828 w 3704897"/>
              <a:gd name="connsiteY0" fmla="*/ 0 h 5857419"/>
              <a:gd name="connsiteX1" fmla="*/ 0 w 3704897"/>
              <a:gd name="connsiteY1" fmla="*/ 1471449 h 5857419"/>
              <a:gd name="connsiteX2" fmla="*/ 113862 w 3704897"/>
              <a:gd name="connsiteY2" fmla="*/ 2697655 h 5857419"/>
              <a:gd name="connsiteX3" fmla="*/ 1068552 w 3704897"/>
              <a:gd name="connsiteY3" fmla="*/ 3310759 h 5857419"/>
              <a:gd name="connsiteX4" fmla="*/ 1278758 w 3704897"/>
              <a:gd name="connsiteY4" fmla="*/ 3669863 h 5857419"/>
              <a:gd name="connsiteX5" fmla="*/ 586827 w 3704897"/>
              <a:gd name="connsiteY5" fmla="*/ 5150069 h 5857419"/>
              <a:gd name="connsiteX6" fmla="*/ 1742965 w 3704897"/>
              <a:gd name="connsiteY6" fmla="*/ 5850759 h 5857419"/>
              <a:gd name="connsiteX7" fmla="*/ 3617310 w 3704897"/>
              <a:gd name="connsiteY7" fmla="*/ 4738414 h 5857419"/>
              <a:gd name="connsiteX8" fmla="*/ 3704897 w 3704897"/>
              <a:gd name="connsiteY8" fmla="*/ 26276 h 5857419"/>
              <a:gd name="connsiteX9" fmla="*/ 840828 w 3704897"/>
              <a:gd name="connsiteY9" fmla="*/ 0 h 5857419"/>
              <a:gd name="connsiteX0" fmla="*/ 840828 w 3704897"/>
              <a:gd name="connsiteY0" fmla="*/ 0 h 5857419"/>
              <a:gd name="connsiteX1" fmla="*/ 0 w 3704897"/>
              <a:gd name="connsiteY1" fmla="*/ 1471449 h 5857419"/>
              <a:gd name="connsiteX2" fmla="*/ 113862 w 3704897"/>
              <a:gd name="connsiteY2" fmla="*/ 2697655 h 5857419"/>
              <a:gd name="connsiteX3" fmla="*/ 1068552 w 3704897"/>
              <a:gd name="connsiteY3" fmla="*/ 3310759 h 5857419"/>
              <a:gd name="connsiteX4" fmla="*/ 1033516 w 3704897"/>
              <a:gd name="connsiteY4" fmla="*/ 3652346 h 5857419"/>
              <a:gd name="connsiteX5" fmla="*/ 586827 w 3704897"/>
              <a:gd name="connsiteY5" fmla="*/ 5150069 h 5857419"/>
              <a:gd name="connsiteX6" fmla="*/ 1742965 w 3704897"/>
              <a:gd name="connsiteY6" fmla="*/ 5850759 h 5857419"/>
              <a:gd name="connsiteX7" fmla="*/ 3617310 w 3704897"/>
              <a:gd name="connsiteY7" fmla="*/ 4738414 h 5857419"/>
              <a:gd name="connsiteX8" fmla="*/ 3704897 w 3704897"/>
              <a:gd name="connsiteY8" fmla="*/ 26276 h 5857419"/>
              <a:gd name="connsiteX9" fmla="*/ 840828 w 3704897"/>
              <a:gd name="connsiteY9" fmla="*/ 0 h 5857419"/>
              <a:gd name="connsiteX0" fmla="*/ 840828 w 3704897"/>
              <a:gd name="connsiteY0" fmla="*/ 0 h 5857419"/>
              <a:gd name="connsiteX1" fmla="*/ 0 w 3704897"/>
              <a:gd name="connsiteY1" fmla="*/ 1471449 h 5857419"/>
              <a:gd name="connsiteX2" fmla="*/ 113862 w 3704897"/>
              <a:gd name="connsiteY2" fmla="*/ 2697655 h 5857419"/>
              <a:gd name="connsiteX3" fmla="*/ 1068552 w 3704897"/>
              <a:gd name="connsiteY3" fmla="*/ 3310759 h 5857419"/>
              <a:gd name="connsiteX4" fmla="*/ 586827 w 3704897"/>
              <a:gd name="connsiteY4" fmla="*/ 5150069 h 5857419"/>
              <a:gd name="connsiteX5" fmla="*/ 1742965 w 3704897"/>
              <a:gd name="connsiteY5" fmla="*/ 5850759 h 5857419"/>
              <a:gd name="connsiteX6" fmla="*/ 3617310 w 3704897"/>
              <a:gd name="connsiteY6" fmla="*/ 4738414 h 5857419"/>
              <a:gd name="connsiteX7" fmla="*/ 3704897 w 3704897"/>
              <a:gd name="connsiteY7" fmla="*/ 26276 h 5857419"/>
              <a:gd name="connsiteX8" fmla="*/ 840828 w 3704897"/>
              <a:gd name="connsiteY8" fmla="*/ 0 h 5857419"/>
              <a:gd name="connsiteX0" fmla="*/ 840828 w 3704897"/>
              <a:gd name="connsiteY0" fmla="*/ 0 h 5857419"/>
              <a:gd name="connsiteX1" fmla="*/ 0 w 3704897"/>
              <a:gd name="connsiteY1" fmla="*/ 1471449 h 5857419"/>
              <a:gd name="connsiteX2" fmla="*/ 113862 w 3704897"/>
              <a:gd name="connsiteY2" fmla="*/ 2697655 h 5857419"/>
              <a:gd name="connsiteX3" fmla="*/ 1068552 w 3704897"/>
              <a:gd name="connsiteY3" fmla="*/ 3310759 h 5857419"/>
              <a:gd name="connsiteX4" fmla="*/ 586827 w 3704897"/>
              <a:gd name="connsiteY4" fmla="*/ 5150069 h 5857419"/>
              <a:gd name="connsiteX5" fmla="*/ 1742965 w 3704897"/>
              <a:gd name="connsiteY5" fmla="*/ 5850759 h 5857419"/>
              <a:gd name="connsiteX6" fmla="*/ 3617310 w 3704897"/>
              <a:gd name="connsiteY6" fmla="*/ 4738414 h 5857419"/>
              <a:gd name="connsiteX7" fmla="*/ 3704897 w 3704897"/>
              <a:gd name="connsiteY7" fmla="*/ 26276 h 5857419"/>
              <a:gd name="connsiteX8" fmla="*/ 840828 w 3704897"/>
              <a:gd name="connsiteY8" fmla="*/ 0 h 5857419"/>
              <a:gd name="connsiteX0" fmla="*/ 840828 w 3704897"/>
              <a:gd name="connsiteY0" fmla="*/ 0 h 5855656"/>
              <a:gd name="connsiteX1" fmla="*/ 0 w 3704897"/>
              <a:gd name="connsiteY1" fmla="*/ 1471449 h 5855656"/>
              <a:gd name="connsiteX2" fmla="*/ 113862 w 3704897"/>
              <a:gd name="connsiteY2" fmla="*/ 2697655 h 5855656"/>
              <a:gd name="connsiteX3" fmla="*/ 1068552 w 3704897"/>
              <a:gd name="connsiteY3" fmla="*/ 3310759 h 5855656"/>
              <a:gd name="connsiteX4" fmla="*/ 543034 w 3704897"/>
              <a:gd name="connsiteY4" fmla="*/ 4957379 h 5855656"/>
              <a:gd name="connsiteX5" fmla="*/ 1742965 w 3704897"/>
              <a:gd name="connsiteY5" fmla="*/ 5850759 h 5855656"/>
              <a:gd name="connsiteX6" fmla="*/ 3617310 w 3704897"/>
              <a:gd name="connsiteY6" fmla="*/ 4738414 h 5855656"/>
              <a:gd name="connsiteX7" fmla="*/ 3704897 w 3704897"/>
              <a:gd name="connsiteY7" fmla="*/ 26276 h 5855656"/>
              <a:gd name="connsiteX8" fmla="*/ 840828 w 3704897"/>
              <a:gd name="connsiteY8" fmla="*/ 0 h 5855656"/>
              <a:gd name="connsiteX0" fmla="*/ 840828 w 3704897"/>
              <a:gd name="connsiteY0" fmla="*/ 0 h 5855656"/>
              <a:gd name="connsiteX1" fmla="*/ 0 w 3704897"/>
              <a:gd name="connsiteY1" fmla="*/ 1471449 h 5855656"/>
              <a:gd name="connsiteX2" fmla="*/ 113862 w 3704897"/>
              <a:gd name="connsiteY2" fmla="*/ 2697655 h 5855656"/>
              <a:gd name="connsiteX3" fmla="*/ 1068552 w 3704897"/>
              <a:gd name="connsiteY3" fmla="*/ 3310759 h 5855656"/>
              <a:gd name="connsiteX4" fmla="*/ 543034 w 3704897"/>
              <a:gd name="connsiteY4" fmla="*/ 4957379 h 5855656"/>
              <a:gd name="connsiteX5" fmla="*/ 1742965 w 3704897"/>
              <a:gd name="connsiteY5" fmla="*/ 5850759 h 5855656"/>
              <a:gd name="connsiteX6" fmla="*/ 3617310 w 3704897"/>
              <a:gd name="connsiteY6" fmla="*/ 4738414 h 5855656"/>
              <a:gd name="connsiteX7" fmla="*/ 3704897 w 3704897"/>
              <a:gd name="connsiteY7" fmla="*/ 26276 h 5855656"/>
              <a:gd name="connsiteX8" fmla="*/ 840828 w 3704897"/>
              <a:gd name="connsiteY8" fmla="*/ 0 h 5855656"/>
              <a:gd name="connsiteX0" fmla="*/ 840828 w 3704897"/>
              <a:gd name="connsiteY0" fmla="*/ 0 h 5855656"/>
              <a:gd name="connsiteX1" fmla="*/ 0 w 3704897"/>
              <a:gd name="connsiteY1" fmla="*/ 1471449 h 5855656"/>
              <a:gd name="connsiteX2" fmla="*/ 113862 w 3704897"/>
              <a:gd name="connsiteY2" fmla="*/ 2697655 h 5855656"/>
              <a:gd name="connsiteX3" fmla="*/ 1068552 w 3704897"/>
              <a:gd name="connsiteY3" fmla="*/ 3310759 h 5855656"/>
              <a:gd name="connsiteX4" fmla="*/ 543034 w 3704897"/>
              <a:gd name="connsiteY4" fmla="*/ 4957379 h 5855656"/>
              <a:gd name="connsiteX5" fmla="*/ 1742965 w 3704897"/>
              <a:gd name="connsiteY5" fmla="*/ 5850759 h 5855656"/>
              <a:gd name="connsiteX6" fmla="*/ 3617310 w 3704897"/>
              <a:gd name="connsiteY6" fmla="*/ 4738414 h 5855656"/>
              <a:gd name="connsiteX7" fmla="*/ 3704897 w 3704897"/>
              <a:gd name="connsiteY7" fmla="*/ 26276 h 5855656"/>
              <a:gd name="connsiteX8" fmla="*/ 840828 w 3704897"/>
              <a:gd name="connsiteY8" fmla="*/ 0 h 5855656"/>
              <a:gd name="connsiteX0" fmla="*/ 840828 w 3704897"/>
              <a:gd name="connsiteY0" fmla="*/ 0 h 5857579"/>
              <a:gd name="connsiteX1" fmla="*/ 0 w 3704897"/>
              <a:gd name="connsiteY1" fmla="*/ 1471449 h 5857579"/>
              <a:gd name="connsiteX2" fmla="*/ 113862 w 3704897"/>
              <a:gd name="connsiteY2" fmla="*/ 2697655 h 5857579"/>
              <a:gd name="connsiteX3" fmla="*/ 1068552 w 3704897"/>
              <a:gd name="connsiteY3" fmla="*/ 3310759 h 5857579"/>
              <a:gd name="connsiteX4" fmla="*/ 543034 w 3704897"/>
              <a:gd name="connsiteY4" fmla="*/ 4957379 h 5857579"/>
              <a:gd name="connsiteX5" fmla="*/ 1742965 w 3704897"/>
              <a:gd name="connsiteY5" fmla="*/ 5850759 h 5857579"/>
              <a:gd name="connsiteX6" fmla="*/ 3617310 w 3704897"/>
              <a:gd name="connsiteY6" fmla="*/ 4738414 h 5857579"/>
              <a:gd name="connsiteX7" fmla="*/ 3704897 w 3704897"/>
              <a:gd name="connsiteY7" fmla="*/ 26276 h 5857579"/>
              <a:gd name="connsiteX8" fmla="*/ 840828 w 3704897"/>
              <a:gd name="connsiteY8" fmla="*/ 0 h 5857579"/>
              <a:gd name="connsiteX0" fmla="*/ 840828 w 4081517"/>
              <a:gd name="connsiteY0" fmla="*/ 0 h 5857579"/>
              <a:gd name="connsiteX1" fmla="*/ 0 w 4081517"/>
              <a:gd name="connsiteY1" fmla="*/ 1471449 h 5857579"/>
              <a:gd name="connsiteX2" fmla="*/ 113862 w 4081517"/>
              <a:gd name="connsiteY2" fmla="*/ 2697655 h 5857579"/>
              <a:gd name="connsiteX3" fmla="*/ 1068552 w 4081517"/>
              <a:gd name="connsiteY3" fmla="*/ 3310759 h 5857579"/>
              <a:gd name="connsiteX4" fmla="*/ 543034 w 4081517"/>
              <a:gd name="connsiteY4" fmla="*/ 4957379 h 5857579"/>
              <a:gd name="connsiteX5" fmla="*/ 1742965 w 4081517"/>
              <a:gd name="connsiteY5" fmla="*/ 5850759 h 5857579"/>
              <a:gd name="connsiteX6" fmla="*/ 4081517 w 4081517"/>
              <a:gd name="connsiteY6" fmla="*/ 4615793 h 5857579"/>
              <a:gd name="connsiteX7" fmla="*/ 3704897 w 4081517"/>
              <a:gd name="connsiteY7" fmla="*/ 26276 h 5857579"/>
              <a:gd name="connsiteX8" fmla="*/ 840828 w 4081517"/>
              <a:gd name="connsiteY8" fmla="*/ 0 h 5857579"/>
              <a:gd name="connsiteX0" fmla="*/ 840828 w 4204138"/>
              <a:gd name="connsiteY0" fmla="*/ 578069 h 6435648"/>
              <a:gd name="connsiteX1" fmla="*/ 0 w 4204138"/>
              <a:gd name="connsiteY1" fmla="*/ 2049518 h 6435648"/>
              <a:gd name="connsiteX2" fmla="*/ 113862 w 4204138"/>
              <a:gd name="connsiteY2" fmla="*/ 3275724 h 6435648"/>
              <a:gd name="connsiteX3" fmla="*/ 1068552 w 4204138"/>
              <a:gd name="connsiteY3" fmla="*/ 3888828 h 6435648"/>
              <a:gd name="connsiteX4" fmla="*/ 543034 w 4204138"/>
              <a:gd name="connsiteY4" fmla="*/ 5535448 h 6435648"/>
              <a:gd name="connsiteX5" fmla="*/ 1742965 w 4204138"/>
              <a:gd name="connsiteY5" fmla="*/ 6428828 h 6435648"/>
              <a:gd name="connsiteX6" fmla="*/ 4081517 w 4204138"/>
              <a:gd name="connsiteY6" fmla="*/ 5193862 h 6435648"/>
              <a:gd name="connsiteX7" fmla="*/ 4204138 w 4204138"/>
              <a:gd name="connsiteY7" fmla="*/ 0 h 6435648"/>
              <a:gd name="connsiteX8" fmla="*/ 840828 w 4204138"/>
              <a:gd name="connsiteY8" fmla="*/ 578069 h 6435648"/>
              <a:gd name="connsiteX0" fmla="*/ 840828 w 4081517"/>
              <a:gd name="connsiteY0" fmla="*/ 385380 h 6242959"/>
              <a:gd name="connsiteX1" fmla="*/ 0 w 4081517"/>
              <a:gd name="connsiteY1" fmla="*/ 1856829 h 6242959"/>
              <a:gd name="connsiteX2" fmla="*/ 113862 w 4081517"/>
              <a:gd name="connsiteY2" fmla="*/ 3083035 h 6242959"/>
              <a:gd name="connsiteX3" fmla="*/ 1068552 w 4081517"/>
              <a:gd name="connsiteY3" fmla="*/ 3696139 h 6242959"/>
              <a:gd name="connsiteX4" fmla="*/ 543034 w 4081517"/>
              <a:gd name="connsiteY4" fmla="*/ 5342759 h 6242959"/>
              <a:gd name="connsiteX5" fmla="*/ 1742965 w 4081517"/>
              <a:gd name="connsiteY5" fmla="*/ 6236139 h 6242959"/>
              <a:gd name="connsiteX6" fmla="*/ 4081517 w 4081517"/>
              <a:gd name="connsiteY6" fmla="*/ 5001173 h 6242959"/>
              <a:gd name="connsiteX7" fmla="*/ 4011448 w 4081517"/>
              <a:gd name="connsiteY7" fmla="*/ 0 h 6242959"/>
              <a:gd name="connsiteX8" fmla="*/ 840828 w 4081517"/>
              <a:gd name="connsiteY8" fmla="*/ 385380 h 6242959"/>
              <a:gd name="connsiteX0" fmla="*/ 1129863 w 4081517"/>
              <a:gd name="connsiteY0" fmla="*/ 1 h 6242959"/>
              <a:gd name="connsiteX1" fmla="*/ 0 w 4081517"/>
              <a:gd name="connsiteY1" fmla="*/ 1856829 h 6242959"/>
              <a:gd name="connsiteX2" fmla="*/ 113862 w 4081517"/>
              <a:gd name="connsiteY2" fmla="*/ 3083035 h 6242959"/>
              <a:gd name="connsiteX3" fmla="*/ 1068552 w 4081517"/>
              <a:gd name="connsiteY3" fmla="*/ 3696139 h 6242959"/>
              <a:gd name="connsiteX4" fmla="*/ 543034 w 4081517"/>
              <a:gd name="connsiteY4" fmla="*/ 5342759 h 6242959"/>
              <a:gd name="connsiteX5" fmla="*/ 1742965 w 4081517"/>
              <a:gd name="connsiteY5" fmla="*/ 6236139 h 6242959"/>
              <a:gd name="connsiteX6" fmla="*/ 4081517 w 4081517"/>
              <a:gd name="connsiteY6" fmla="*/ 5001173 h 6242959"/>
              <a:gd name="connsiteX7" fmla="*/ 4011448 w 4081517"/>
              <a:gd name="connsiteY7" fmla="*/ 0 h 6242959"/>
              <a:gd name="connsiteX8" fmla="*/ 1129863 w 4081517"/>
              <a:gd name="connsiteY8" fmla="*/ 1 h 6242959"/>
              <a:gd name="connsiteX0" fmla="*/ 1129863 w 4011448"/>
              <a:gd name="connsiteY0" fmla="*/ 1 h 6242959"/>
              <a:gd name="connsiteX1" fmla="*/ 0 w 4011448"/>
              <a:gd name="connsiteY1" fmla="*/ 1856829 h 6242959"/>
              <a:gd name="connsiteX2" fmla="*/ 113862 w 4011448"/>
              <a:gd name="connsiteY2" fmla="*/ 3083035 h 6242959"/>
              <a:gd name="connsiteX3" fmla="*/ 1068552 w 4011448"/>
              <a:gd name="connsiteY3" fmla="*/ 3696139 h 6242959"/>
              <a:gd name="connsiteX4" fmla="*/ 543034 w 4011448"/>
              <a:gd name="connsiteY4" fmla="*/ 5342759 h 6242959"/>
              <a:gd name="connsiteX5" fmla="*/ 1742965 w 4011448"/>
              <a:gd name="connsiteY5" fmla="*/ 6236139 h 6242959"/>
              <a:gd name="connsiteX6" fmla="*/ 4002689 w 4011448"/>
              <a:gd name="connsiteY6" fmla="*/ 5001173 h 6242959"/>
              <a:gd name="connsiteX7" fmla="*/ 4011448 w 4011448"/>
              <a:gd name="connsiteY7" fmla="*/ 0 h 6242959"/>
              <a:gd name="connsiteX8" fmla="*/ 1129863 w 4011448"/>
              <a:gd name="connsiteY8" fmla="*/ 1 h 6242959"/>
              <a:gd name="connsiteX0" fmla="*/ 1133849 w 4015434"/>
              <a:gd name="connsiteY0" fmla="*/ 1 h 6242018"/>
              <a:gd name="connsiteX1" fmla="*/ 3986 w 4015434"/>
              <a:gd name="connsiteY1" fmla="*/ 1856829 h 6242018"/>
              <a:gd name="connsiteX2" fmla="*/ 117848 w 4015434"/>
              <a:gd name="connsiteY2" fmla="*/ 3083035 h 6242018"/>
              <a:gd name="connsiteX3" fmla="*/ 106599 w 4015434"/>
              <a:gd name="connsiteY3" fmla="*/ 3740860 h 6242018"/>
              <a:gd name="connsiteX4" fmla="*/ 547020 w 4015434"/>
              <a:gd name="connsiteY4" fmla="*/ 5342759 h 6242018"/>
              <a:gd name="connsiteX5" fmla="*/ 1746951 w 4015434"/>
              <a:gd name="connsiteY5" fmla="*/ 6236139 h 6242018"/>
              <a:gd name="connsiteX6" fmla="*/ 4006675 w 4015434"/>
              <a:gd name="connsiteY6" fmla="*/ 5001173 h 6242018"/>
              <a:gd name="connsiteX7" fmla="*/ 4015434 w 4015434"/>
              <a:gd name="connsiteY7" fmla="*/ 0 h 6242018"/>
              <a:gd name="connsiteX8" fmla="*/ 1133849 w 4015434"/>
              <a:gd name="connsiteY8" fmla="*/ 1 h 6242018"/>
              <a:gd name="connsiteX0" fmla="*/ 1129863 w 4011448"/>
              <a:gd name="connsiteY0" fmla="*/ 1 h 6243264"/>
              <a:gd name="connsiteX1" fmla="*/ 0 w 4011448"/>
              <a:gd name="connsiteY1" fmla="*/ 1856829 h 6243264"/>
              <a:gd name="connsiteX2" fmla="*/ 113862 w 4011448"/>
              <a:gd name="connsiteY2" fmla="*/ 3083035 h 6243264"/>
              <a:gd name="connsiteX3" fmla="*/ 543034 w 4011448"/>
              <a:gd name="connsiteY3" fmla="*/ 5342759 h 6243264"/>
              <a:gd name="connsiteX4" fmla="*/ 1742965 w 4011448"/>
              <a:gd name="connsiteY4" fmla="*/ 6236139 h 6243264"/>
              <a:gd name="connsiteX5" fmla="*/ 4002689 w 4011448"/>
              <a:gd name="connsiteY5" fmla="*/ 5001173 h 6243264"/>
              <a:gd name="connsiteX6" fmla="*/ 4011448 w 4011448"/>
              <a:gd name="connsiteY6" fmla="*/ 0 h 6243264"/>
              <a:gd name="connsiteX7" fmla="*/ 1129863 w 4011448"/>
              <a:gd name="connsiteY7" fmla="*/ 1 h 6243264"/>
              <a:gd name="connsiteX0" fmla="*/ 1505506 w 4387091"/>
              <a:gd name="connsiteY0" fmla="*/ 1 h 6243264"/>
              <a:gd name="connsiteX1" fmla="*/ 0 w 4387091"/>
              <a:gd name="connsiteY1" fmla="*/ 1910495 h 6243264"/>
              <a:gd name="connsiteX2" fmla="*/ 489505 w 4387091"/>
              <a:gd name="connsiteY2" fmla="*/ 3083035 h 6243264"/>
              <a:gd name="connsiteX3" fmla="*/ 918677 w 4387091"/>
              <a:gd name="connsiteY3" fmla="*/ 5342759 h 6243264"/>
              <a:gd name="connsiteX4" fmla="*/ 2118608 w 4387091"/>
              <a:gd name="connsiteY4" fmla="*/ 6236139 h 6243264"/>
              <a:gd name="connsiteX5" fmla="*/ 4378332 w 4387091"/>
              <a:gd name="connsiteY5" fmla="*/ 5001173 h 6243264"/>
              <a:gd name="connsiteX6" fmla="*/ 4387091 w 4387091"/>
              <a:gd name="connsiteY6" fmla="*/ 0 h 6243264"/>
              <a:gd name="connsiteX7" fmla="*/ 1505506 w 4387091"/>
              <a:gd name="connsiteY7" fmla="*/ 1 h 6243264"/>
              <a:gd name="connsiteX0" fmla="*/ 1539752 w 4421337"/>
              <a:gd name="connsiteY0" fmla="*/ 1 h 6243264"/>
              <a:gd name="connsiteX1" fmla="*/ 34246 w 4421337"/>
              <a:gd name="connsiteY1" fmla="*/ 1910495 h 6243264"/>
              <a:gd name="connsiteX2" fmla="*/ 523751 w 4421337"/>
              <a:gd name="connsiteY2" fmla="*/ 3083035 h 6243264"/>
              <a:gd name="connsiteX3" fmla="*/ 952923 w 4421337"/>
              <a:gd name="connsiteY3" fmla="*/ 5342759 h 6243264"/>
              <a:gd name="connsiteX4" fmla="*/ 2152854 w 4421337"/>
              <a:gd name="connsiteY4" fmla="*/ 6236139 h 6243264"/>
              <a:gd name="connsiteX5" fmla="*/ 4412578 w 4421337"/>
              <a:gd name="connsiteY5" fmla="*/ 5001173 h 6243264"/>
              <a:gd name="connsiteX6" fmla="*/ 4421337 w 4421337"/>
              <a:gd name="connsiteY6" fmla="*/ 0 h 6243264"/>
              <a:gd name="connsiteX7" fmla="*/ 1539752 w 4421337"/>
              <a:gd name="connsiteY7" fmla="*/ 1 h 6243264"/>
              <a:gd name="connsiteX0" fmla="*/ 1358043 w 4239628"/>
              <a:gd name="connsiteY0" fmla="*/ 1 h 6243264"/>
              <a:gd name="connsiteX1" fmla="*/ 49303 w 4239628"/>
              <a:gd name="connsiteY1" fmla="*/ 1946272 h 6243264"/>
              <a:gd name="connsiteX2" fmla="*/ 342042 w 4239628"/>
              <a:gd name="connsiteY2" fmla="*/ 3083035 h 6243264"/>
              <a:gd name="connsiteX3" fmla="*/ 771214 w 4239628"/>
              <a:gd name="connsiteY3" fmla="*/ 5342759 h 6243264"/>
              <a:gd name="connsiteX4" fmla="*/ 1971145 w 4239628"/>
              <a:gd name="connsiteY4" fmla="*/ 6236139 h 6243264"/>
              <a:gd name="connsiteX5" fmla="*/ 4230869 w 4239628"/>
              <a:gd name="connsiteY5" fmla="*/ 5001173 h 6243264"/>
              <a:gd name="connsiteX6" fmla="*/ 4239628 w 4239628"/>
              <a:gd name="connsiteY6" fmla="*/ 0 h 6243264"/>
              <a:gd name="connsiteX7" fmla="*/ 1358043 w 4239628"/>
              <a:gd name="connsiteY7" fmla="*/ 1 h 624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39628" h="6243264">
                <a:moveTo>
                  <a:pt x="1358043" y="1"/>
                </a:moveTo>
                <a:cubicBezTo>
                  <a:pt x="626861" y="318417"/>
                  <a:pt x="218636" y="1432433"/>
                  <a:pt x="49303" y="1946272"/>
                </a:cubicBezTo>
                <a:cubicBezTo>
                  <a:pt x="-120030" y="2460111"/>
                  <a:pt x="188929" y="2510991"/>
                  <a:pt x="342042" y="3083035"/>
                </a:cubicBezTo>
                <a:cubicBezTo>
                  <a:pt x="432548" y="3664023"/>
                  <a:pt x="499697" y="4817242"/>
                  <a:pt x="771214" y="5342759"/>
                </a:cubicBezTo>
                <a:cubicBezTo>
                  <a:pt x="1042731" y="5868276"/>
                  <a:pt x="1466065" y="6304748"/>
                  <a:pt x="1971145" y="6236139"/>
                </a:cubicBezTo>
                <a:cubicBezTo>
                  <a:pt x="2476225" y="6167530"/>
                  <a:pt x="3919938" y="5900391"/>
                  <a:pt x="4230869" y="5001173"/>
                </a:cubicBezTo>
                <a:cubicBezTo>
                  <a:pt x="4233789" y="3334115"/>
                  <a:pt x="4236708" y="1667058"/>
                  <a:pt x="4239628" y="0"/>
                </a:cubicBezTo>
                <a:lnTo>
                  <a:pt x="1358043" y="1"/>
                </a:lnTo>
                <a:close/>
              </a:path>
            </a:pathLst>
          </a:custGeom>
          <a:solidFill>
            <a:schemeClr val="accent6">
              <a:alpha val="8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Interesting </a:t>
            </a:r>
            <a:br>
              <a:rPr lang="en-US" sz="4000" dirty="0" smtClean="0">
                <a:latin typeface="Gill Sans Light"/>
                <a:cs typeface="Gill Sans Light"/>
              </a:rPr>
            </a:br>
            <a:r>
              <a:rPr lang="en-US" sz="4000" dirty="0" smtClean="0">
                <a:latin typeface="Gill Sans Light"/>
                <a:cs typeface="Gill Sans Light"/>
              </a:rPr>
              <a:t>Machine Learning</a:t>
            </a:r>
          </a:p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Research</a:t>
            </a:r>
          </a:p>
          <a:p>
            <a:pPr algn="ctr"/>
            <a:endParaRPr lang="en-US" sz="4000" dirty="0" smtClean="0">
              <a:latin typeface="Gill Sans Light"/>
              <a:cs typeface="Gill Sans Light"/>
            </a:endParaRPr>
          </a:p>
          <a:p>
            <a:pPr algn="ctr"/>
            <a:endParaRPr lang="en-US" sz="4000" dirty="0">
              <a:latin typeface="Gill Sans Light"/>
              <a:cs typeface="Gill Sans Light"/>
            </a:endParaRPr>
          </a:p>
          <a:p>
            <a:pPr algn="ctr"/>
            <a:endParaRPr lang="en-US" sz="4000" dirty="0">
              <a:latin typeface="Gill Sans Light"/>
              <a:cs typeface="Gill Sans Light"/>
            </a:endParaRPr>
          </a:p>
        </p:txBody>
      </p:sp>
      <p:sp>
        <p:nvSpPr>
          <p:cNvPr id="58" name="Rounded Rectangle 57"/>
          <p:cNvSpPr/>
          <p:nvPr/>
        </p:nvSpPr>
        <p:spPr>
          <a:xfrm rot="2625877">
            <a:off x="192605" y="1958831"/>
            <a:ext cx="7301073" cy="4463827"/>
          </a:xfrm>
          <a:custGeom>
            <a:avLst/>
            <a:gdLst>
              <a:gd name="connsiteX0" fmla="*/ 0 w 6091794"/>
              <a:gd name="connsiteY0" fmla="*/ 464886 h 2789258"/>
              <a:gd name="connsiteX1" fmla="*/ 464886 w 6091794"/>
              <a:gd name="connsiteY1" fmla="*/ 0 h 2789258"/>
              <a:gd name="connsiteX2" fmla="*/ 5626908 w 6091794"/>
              <a:gd name="connsiteY2" fmla="*/ 0 h 2789258"/>
              <a:gd name="connsiteX3" fmla="*/ 6091794 w 6091794"/>
              <a:gd name="connsiteY3" fmla="*/ 464886 h 2789258"/>
              <a:gd name="connsiteX4" fmla="*/ 6091794 w 6091794"/>
              <a:gd name="connsiteY4" fmla="*/ 2324372 h 2789258"/>
              <a:gd name="connsiteX5" fmla="*/ 5626908 w 6091794"/>
              <a:gd name="connsiteY5" fmla="*/ 2789258 h 2789258"/>
              <a:gd name="connsiteX6" fmla="*/ 464886 w 6091794"/>
              <a:gd name="connsiteY6" fmla="*/ 2789258 h 2789258"/>
              <a:gd name="connsiteX7" fmla="*/ 0 w 6091794"/>
              <a:gd name="connsiteY7" fmla="*/ 2324372 h 2789258"/>
              <a:gd name="connsiteX8" fmla="*/ 0 w 6091794"/>
              <a:gd name="connsiteY8" fmla="*/ 464886 h 2789258"/>
              <a:gd name="connsiteX0" fmla="*/ 0 w 6091794"/>
              <a:gd name="connsiteY0" fmla="*/ 626775 h 2951147"/>
              <a:gd name="connsiteX1" fmla="*/ 1001123 w 6091794"/>
              <a:gd name="connsiteY1" fmla="*/ 0 h 2951147"/>
              <a:gd name="connsiteX2" fmla="*/ 5626908 w 6091794"/>
              <a:gd name="connsiteY2" fmla="*/ 161889 h 2951147"/>
              <a:gd name="connsiteX3" fmla="*/ 6091794 w 6091794"/>
              <a:gd name="connsiteY3" fmla="*/ 626775 h 2951147"/>
              <a:gd name="connsiteX4" fmla="*/ 6091794 w 6091794"/>
              <a:gd name="connsiteY4" fmla="*/ 2486261 h 2951147"/>
              <a:gd name="connsiteX5" fmla="*/ 5626908 w 6091794"/>
              <a:gd name="connsiteY5" fmla="*/ 2951147 h 2951147"/>
              <a:gd name="connsiteX6" fmla="*/ 464886 w 6091794"/>
              <a:gd name="connsiteY6" fmla="*/ 2951147 h 2951147"/>
              <a:gd name="connsiteX7" fmla="*/ 0 w 6091794"/>
              <a:gd name="connsiteY7" fmla="*/ 2486261 h 2951147"/>
              <a:gd name="connsiteX8" fmla="*/ 0 w 6091794"/>
              <a:gd name="connsiteY8" fmla="*/ 626775 h 2951147"/>
              <a:gd name="connsiteX0" fmla="*/ 283489 w 6091794"/>
              <a:gd name="connsiteY0" fmla="*/ 694835 h 2951147"/>
              <a:gd name="connsiteX1" fmla="*/ 1001123 w 6091794"/>
              <a:gd name="connsiteY1" fmla="*/ 0 h 2951147"/>
              <a:gd name="connsiteX2" fmla="*/ 5626908 w 6091794"/>
              <a:gd name="connsiteY2" fmla="*/ 161889 h 2951147"/>
              <a:gd name="connsiteX3" fmla="*/ 6091794 w 6091794"/>
              <a:gd name="connsiteY3" fmla="*/ 626775 h 2951147"/>
              <a:gd name="connsiteX4" fmla="*/ 6091794 w 6091794"/>
              <a:gd name="connsiteY4" fmla="*/ 2486261 h 2951147"/>
              <a:gd name="connsiteX5" fmla="*/ 5626908 w 6091794"/>
              <a:gd name="connsiteY5" fmla="*/ 2951147 h 2951147"/>
              <a:gd name="connsiteX6" fmla="*/ 464886 w 6091794"/>
              <a:gd name="connsiteY6" fmla="*/ 2951147 h 2951147"/>
              <a:gd name="connsiteX7" fmla="*/ 0 w 6091794"/>
              <a:gd name="connsiteY7" fmla="*/ 2486261 h 2951147"/>
              <a:gd name="connsiteX8" fmla="*/ 283489 w 6091794"/>
              <a:gd name="connsiteY8" fmla="*/ 694835 h 2951147"/>
              <a:gd name="connsiteX0" fmla="*/ 283489 w 6091794"/>
              <a:gd name="connsiteY0" fmla="*/ 694835 h 3704961"/>
              <a:gd name="connsiteX1" fmla="*/ 1001123 w 6091794"/>
              <a:gd name="connsiteY1" fmla="*/ 0 h 3704961"/>
              <a:gd name="connsiteX2" fmla="*/ 5626908 w 6091794"/>
              <a:gd name="connsiteY2" fmla="*/ 161889 h 3704961"/>
              <a:gd name="connsiteX3" fmla="*/ 6091794 w 6091794"/>
              <a:gd name="connsiteY3" fmla="*/ 626775 h 3704961"/>
              <a:gd name="connsiteX4" fmla="*/ 6091794 w 6091794"/>
              <a:gd name="connsiteY4" fmla="*/ 2486261 h 3704961"/>
              <a:gd name="connsiteX5" fmla="*/ 5626908 w 6091794"/>
              <a:gd name="connsiteY5" fmla="*/ 2951147 h 3704961"/>
              <a:gd name="connsiteX6" fmla="*/ 3201814 w 6091794"/>
              <a:gd name="connsiteY6" fmla="*/ 3704961 h 3704961"/>
              <a:gd name="connsiteX7" fmla="*/ 464886 w 6091794"/>
              <a:gd name="connsiteY7" fmla="*/ 2951147 h 3704961"/>
              <a:gd name="connsiteX8" fmla="*/ 0 w 6091794"/>
              <a:gd name="connsiteY8" fmla="*/ 2486261 h 3704961"/>
              <a:gd name="connsiteX9" fmla="*/ 283489 w 6091794"/>
              <a:gd name="connsiteY9" fmla="*/ 694835 h 3704961"/>
              <a:gd name="connsiteX0" fmla="*/ 283489 w 7279727"/>
              <a:gd name="connsiteY0" fmla="*/ 694835 h 3704961"/>
              <a:gd name="connsiteX1" fmla="*/ 1001123 w 7279727"/>
              <a:gd name="connsiteY1" fmla="*/ 0 h 3704961"/>
              <a:gd name="connsiteX2" fmla="*/ 5626908 w 7279727"/>
              <a:gd name="connsiteY2" fmla="*/ 161889 h 3704961"/>
              <a:gd name="connsiteX3" fmla="*/ 7279727 w 7279727"/>
              <a:gd name="connsiteY3" fmla="*/ 119648 h 3704961"/>
              <a:gd name="connsiteX4" fmla="*/ 6091794 w 7279727"/>
              <a:gd name="connsiteY4" fmla="*/ 2486261 h 3704961"/>
              <a:gd name="connsiteX5" fmla="*/ 5626908 w 7279727"/>
              <a:gd name="connsiteY5" fmla="*/ 2951147 h 3704961"/>
              <a:gd name="connsiteX6" fmla="*/ 3201814 w 7279727"/>
              <a:gd name="connsiteY6" fmla="*/ 3704961 h 3704961"/>
              <a:gd name="connsiteX7" fmla="*/ 464886 w 7279727"/>
              <a:gd name="connsiteY7" fmla="*/ 2951147 h 3704961"/>
              <a:gd name="connsiteX8" fmla="*/ 0 w 7279727"/>
              <a:gd name="connsiteY8" fmla="*/ 2486261 h 3704961"/>
              <a:gd name="connsiteX9" fmla="*/ 283489 w 7279727"/>
              <a:gd name="connsiteY9" fmla="*/ 694835 h 3704961"/>
              <a:gd name="connsiteX0" fmla="*/ 283489 w 7279727"/>
              <a:gd name="connsiteY0" fmla="*/ 943079 h 3953205"/>
              <a:gd name="connsiteX1" fmla="*/ 1001123 w 7279727"/>
              <a:gd name="connsiteY1" fmla="*/ 248244 h 3953205"/>
              <a:gd name="connsiteX2" fmla="*/ 3269370 w 7279727"/>
              <a:gd name="connsiteY2" fmla="*/ 0 h 3953205"/>
              <a:gd name="connsiteX3" fmla="*/ 7279727 w 7279727"/>
              <a:gd name="connsiteY3" fmla="*/ 367892 h 3953205"/>
              <a:gd name="connsiteX4" fmla="*/ 6091794 w 7279727"/>
              <a:gd name="connsiteY4" fmla="*/ 2734505 h 3953205"/>
              <a:gd name="connsiteX5" fmla="*/ 5626908 w 7279727"/>
              <a:gd name="connsiteY5" fmla="*/ 3199391 h 3953205"/>
              <a:gd name="connsiteX6" fmla="*/ 3201814 w 7279727"/>
              <a:gd name="connsiteY6" fmla="*/ 3953205 h 3953205"/>
              <a:gd name="connsiteX7" fmla="*/ 464886 w 7279727"/>
              <a:gd name="connsiteY7" fmla="*/ 3199391 h 3953205"/>
              <a:gd name="connsiteX8" fmla="*/ 0 w 7279727"/>
              <a:gd name="connsiteY8" fmla="*/ 2734505 h 3953205"/>
              <a:gd name="connsiteX9" fmla="*/ 283489 w 7279727"/>
              <a:gd name="connsiteY9" fmla="*/ 943079 h 3953205"/>
              <a:gd name="connsiteX0" fmla="*/ 283489 w 7279727"/>
              <a:gd name="connsiteY0" fmla="*/ 944430 h 3954556"/>
              <a:gd name="connsiteX1" fmla="*/ 1001123 w 7279727"/>
              <a:gd name="connsiteY1" fmla="*/ 249595 h 3954556"/>
              <a:gd name="connsiteX2" fmla="*/ 3269370 w 7279727"/>
              <a:gd name="connsiteY2" fmla="*/ 1351 h 3954556"/>
              <a:gd name="connsiteX3" fmla="*/ 4698843 w 7279727"/>
              <a:gd name="connsiteY3" fmla="*/ 604521 h 3954556"/>
              <a:gd name="connsiteX4" fmla="*/ 7279727 w 7279727"/>
              <a:gd name="connsiteY4" fmla="*/ 369243 h 3954556"/>
              <a:gd name="connsiteX5" fmla="*/ 6091794 w 7279727"/>
              <a:gd name="connsiteY5" fmla="*/ 2735856 h 3954556"/>
              <a:gd name="connsiteX6" fmla="*/ 5626908 w 7279727"/>
              <a:gd name="connsiteY6" fmla="*/ 3200742 h 3954556"/>
              <a:gd name="connsiteX7" fmla="*/ 3201814 w 7279727"/>
              <a:gd name="connsiteY7" fmla="*/ 3954556 h 3954556"/>
              <a:gd name="connsiteX8" fmla="*/ 464886 w 7279727"/>
              <a:gd name="connsiteY8" fmla="*/ 3200742 h 3954556"/>
              <a:gd name="connsiteX9" fmla="*/ 0 w 7279727"/>
              <a:gd name="connsiteY9" fmla="*/ 2735856 h 3954556"/>
              <a:gd name="connsiteX10" fmla="*/ 283489 w 7279727"/>
              <a:gd name="connsiteY10" fmla="*/ 944430 h 3954556"/>
              <a:gd name="connsiteX0" fmla="*/ 283489 w 7279784"/>
              <a:gd name="connsiteY0" fmla="*/ 1335175 h 4345301"/>
              <a:gd name="connsiteX1" fmla="*/ 1001123 w 7279784"/>
              <a:gd name="connsiteY1" fmla="*/ 640340 h 4345301"/>
              <a:gd name="connsiteX2" fmla="*/ 3269370 w 7279784"/>
              <a:gd name="connsiteY2" fmla="*/ 392096 h 4345301"/>
              <a:gd name="connsiteX3" fmla="*/ 4698843 w 7279784"/>
              <a:gd name="connsiteY3" fmla="*/ 995266 h 4345301"/>
              <a:gd name="connsiteX4" fmla="*/ 6355654 w 7279784"/>
              <a:gd name="connsiteY4" fmla="*/ 2672 h 4345301"/>
              <a:gd name="connsiteX5" fmla="*/ 7279727 w 7279784"/>
              <a:gd name="connsiteY5" fmla="*/ 759988 h 4345301"/>
              <a:gd name="connsiteX6" fmla="*/ 6091794 w 7279784"/>
              <a:gd name="connsiteY6" fmla="*/ 3126601 h 4345301"/>
              <a:gd name="connsiteX7" fmla="*/ 5626908 w 7279784"/>
              <a:gd name="connsiteY7" fmla="*/ 3591487 h 4345301"/>
              <a:gd name="connsiteX8" fmla="*/ 3201814 w 7279784"/>
              <a:gd name="connsiteY8" fmla="*/ 4345301 h 4345301"/>
              <a:gd name="connsiteX9" fmla="*/ 464886 w 7279784"/>
              <a:gd name="connsiteY9" fmla="*/ 3591487 h 4345301"/>
              <a:gd name="connsiteX10" fmla="*/ 0 w 7279784"/>
              <a:gd name="connsiteY10" fmla="*/ 3126601 h 4345301"/>
              <a:gd name="connsiteX11" fmla="*/ 283489 w 7279784"/>
              <a:gd name="connsiteY11" fmla="*/ 1335175 h 4345301"/>
              <a:gd name="connsiteX0" fmla="*/ 283489 w 7279784"/>
              <a:gd name="connsiteY0" fmla="*/ 1432928 h 4443054"/>
              <a:gd name="connsiteX1" fmla="*/ 1001123 w 7279784"/>
              <a:gd name="connsiteY1" fmla="*/ 738093 h 4443054"/>
              <a:gd name="connsiteX2" fmla="*/ 2994960 w 7279784"/>
              <a:gd name="connsiteY2" fmla="*/ 743 h 4443054"/>
              <a:gd name="connsiteX3" fmla="*/ 4698843 w 7279784"/>
              <a:gd name="connsiteY3" fmla="*/ 1093019 h 4443054"/>
              <a:gd name="connsiteX4" fmla="*/ 6355654 w 7279784"/>
              <a:gd name="connsiteY4" fmla="*/ 100425 h 4443054"/>
              <a:gd name="connsiteX5" fmla="*/ 7279727 w 7279784"/>
              <a:gd name="connsiteY5" fmla="*/ 857741 h 4443054"/>
              <a:gd name="connsiteX6" fmla="*/ 6091794 w 7279784"/>
              <a:gd name="connsiteY6" fmla="*/ 3224354 h 4443054"/>
              <a:gd name="connsiteX7" fmla="*/ 5626908 w 7279784"/>
              <a:gd name="connsiteY7" fmla="*/ 3689240 h 4443054"/>
              <a:gd name="connsiteX8" fmla="*/ 3201814 w 7279784"/>
              <a:gd name="connsiteY8" fmla="*/ 4443054 h 4443054"/>
              <a:gd name="connsiteX9" fmla="*/ 464886 w 7279784"/>
              <a:gd name="connsiteY9" fmla="*/ 3689240 h 4443054"/>
              <a:gd name="connsiteX10" fmla="*/ 0 w 7279784"/>
              <a:gd name="connsiteY10" fmla="*/ 3224354 h 4443054"/>
              <a:gd name="connsiteX11" fmla="*/ 283489 w 7279784"/>
              <a:gd name="connsiteY11" fmla="*/ 1432928 h 4443054"/>
              <a:gd name="connsiteX0" fmla="*/ 283489 w 7279782"/>
              <a:gd name="connsiteY0" fmla="*/ 1453701 h 4463827"/>
              <a:gd name="connsiteX1" fmla="*/ 1001123 w 7279782"/>
              <a:gd name="connsiteY1" fmla="*/ 758866 h 4463827"/>
              <a:gd name="connsiteX2" fmla="*/ 2994960 w 7279782"/>
              <a:gd name="connsiteY2" fmla="*/ 21516 h 4463827"/>
              <a:gd name="connsiteX3" fmla="*/ 4820877 w 7279782"/>
              <a:gd name="connsiteY3" fmla="*/ 50931 h 4463827"/>
              <a:gd name="connsiteX4" fmla="*/ 6355654 w 7279782"/>
              <a:gd name="connsiteY4" fmla="*/ 121198 h 4463827"/>
              <a:gd name="connsiteX5" fmla="*/ 7279727 w 7279782"/>
              <a:gd name="connsiteY5" fmla="*/ 878514 h 4463827"/>
              <a:gd name="connsiteX6" fmla="*/ 6091794 w 7279782"/>
              <a:gd name="connsiteY6" fmla="*/ 3245127 h 4463827"/>
              <a:gd name="connsiteX7" fmla="*/ 5626908 w 7279782"/>
              <a:gd name="connsiteY7" fmla="*/ 3710013 h 4463827"/>
              <a:gd name="connsiteX8" fmla="*/ 3201814 w 7279782"/>
              <a:gd name="connsiteY8" fmla="*/ 4463827 h 4463827"/>
              <a:gd name="connsiteX9" fmla="*/ 464886 w 7279782"/>
              <a:gd name="connsiteY9" fmla="*/ 3710013 h 4463827"/>
              <a:gd name="connsiteX10" fmla="*/ 0 w 7279782"/>
              <a:gd name="connsiteY10" fmla="*/ 3245127 h 4463827"/>
              <a:gd name="connsiteX11" fmla="*/ 283489 w 7279782"/>
              <a:gd name="connsiteY11" fmla="*/ 1453701 h 4463827"/>
              <a:gd name="connsiteX0" fmla="*/ 283489 w 7279782"/>
              <a:gd name="connsiteY0" fmla="*/ 1453701 h 4463827"/>
              <a:gd name="connsiteX1" fmla="*/ 1001123 w 7279782"/>
              <a:gd name="connsiteY1" fmla="*/ 758866 h 4463827"/>
              <a:gd name="connsiteX2" fmla="*/ 2994960 w 7279782"/>
              <a:gd name="connsiteY2" fmla="*/ 21516 h 4463827"/>
              <a:gd name="connsiteX3" fmla="*/ 4820877 w 7279782"/>
              <a:gd name="connsiteY3" fmla="*/ 50931 h 4463827"/>
              <a:gd name="connsiteX4" fmla="*/ 6355654 w 7279782"/>
              <a:gd name="connsiteY4" fmla="*/ 121198 h 4463827"/>
              <a:gd name="connsiteX5" fmla="*/ 7279727 w 7279782"/>
              <a:gd name="connsiteY5" fmla="*/ 878514 h 4463827"/>
              <a:gd name="connsiteX6" fmla="*/ 6091794 w 7279782"/>
              <a:gd name="connsiteY6" fmla="*/ 3245127 h 4463827"/>
              <a:gd name="connsiteX7" fmla="*/ 5675584 w 7279782"/>
              <a:gd name="connsiteY7" fmla="*/ 3799625 h 4463827"/>
              <a:gd name="connsiteX8" fmla="*/ 3201814 w 7279782"/>
              <a:gd name="connsiteY8" fmla="*/ 4463827 h 4463827"/>
              <a:gd name="connsiteX9" fmla="*/ 464886 w 7279782"/>
              <a:gd name="connsiteY9" fmla="*/ 3710013 h 4463827"/>
              <a:gd name="connsiteX10" fmla="*/ 0 w 7279782"/>
              <a:gd name="connsiteY10" fmla="*/ 3245127 h 4463827"/>
              <a:gd name="connsiteX11" fmla="*/ 283489 w 7279782"/>
              <a:gd name="connsiteY11" fmla="*/ 1453701 h 4463827"/>
              <a:gd name="connsiteX0" fmla="*/ 283489 w 7039452"/>
              <a:gd name="connsiteY0" fmla="*/ 1453701 h 4463827"/>
              <a:gd name="connsiteX1" fmla="*/ 1001123 w 7039452"/>
              <a:gd name="connsiteY1" fmla="*/ 758866 h 4463827"/>
              <a:gd name="connsiteX2" fmla="*/ 2994960 w 7039452"/>
              <a:gd name="connsiteY2" fmla="*/ 21516 h 4463827"/>
              <a:gd name="connsiteX3" fmla="*/ 4820877 w 7039452"/>
              <a:gd name="connsiteY3" fmla="*/ 50931 h 4463827"/>
              <a:gd name="connsiteX4" fmla="*/ 6355654 w 7039452"/>
              <a:gd name="connsiteY4" fmla="*/ 121198 h 4463827"/>
              <a:gd name="connsiteX5" fmla="*/ 7039363 w 7039452"/>
              <a:gd name="connsiteY5" fmla="*/ 1108730 h 4463827"/>
              <a:gd name="connsiteX6" fmla="*/ 6091794 w 7039452"/>
              <a:gd name="connsiteY6" fmla="*/ 3245127 h 4463827"/>
              <a:gd name="connsiteX7" fmla="*/ 5675584 w 7039452"/>
              <a:gd name="connsiteY7" fmla="*/ 3799625 h 4463827"/>
              <a:gd name="connsiteX8" fmla="*/ 3201814 w 7039452"/>
              <a:gd name="connsiteY8" fmla="*/ 4463827 h 4463827"/>
              <a:gd name="connsiteX9" fmla="*/ 464886 w 7039452"/>
              <a:gd name="connsiteY9" fmla="*/ 3710013 h 4463827"/>
              <a:gd name="connsiteX10" fmla="*/ 0 w 7039452"/>
              <a:gd name="connsiteY10" fmla="*/ 3245127 h 4463827"/>
              <a:gd name="connsiteX11" fmla="*/ 283489 w 7039452"/>
              <a:gd name="connsiteY11" fmla="*/ 1453701 h 4463827"/>
              <a:gd name="connsiteX0" fmla="*/ 283489 w 7039444"/>
              <a:gd name="connsiteY0" fmla="*/ 1453701 h 4463827"/>
              <a:gd name="connsiteX1" fmla="*/ 1001123 w 7039444"/>
              <a:gd name="connsiteY1" fmla="*/ 758866 h 4463827"/>
              <a:gd name="connsiteX2" fmla="*/ 2994960 w 7039444"/>
              <a:gd name="connsiteY2" fmla="*/ 21516 h 4463827"/>
              <a:gd name="connsiteX3" fmla="*/ 4820877 w 7039444"/>
              <a:gd name="connsiteY3" fmla="*/ 50931 h 4463827"/>
              <a:gd name="connsiteX4" fmla="*/ 6324028 w 7039444"/>
              <a:gd name="connsiteY4" fmla="*/ 151489 h 4463827"/>
              <a:gd name="connsiteX5" fmla="*/ 7039363 w 7039444"/>
              <a:gd name="connsiteY5" fmla="*/ 1108730 h 4463827"/>
              <a:gd name="connsiteX6" fmla="*/ 6091794 w 7039444"/>
              <a:gd name="connsiteY6" fmla="*/ 3245127 h 4463827"/>
              <a:gd name="connsiteX7" fmla="*/ 5675584 w 7039444"/>
              <a:gd name="connsiteY7" fmla="*/ 3799625 h 4463827"/>
              <a:gd name="connsiteX8" fmla="*/ 3201814 w 7039444"/>
              <a:gd name="connsiteY8" fmla="*/ 4463827 h 4463827"/>
              <a:gd name="connsiteX9" fmla="*/ 464886 w 7039444"/>
              <a:gd name="connsiteY9" fmla="*/ 3710013 h 4463827"/>
              <a:gd name="connsiteX10" fmla="*/ 0 w 7039444"/>
              <a:gd name="connsiteY10" fmla="*/ 3245127 h 4463827"/>
              <a:gd name="connsiteX11" fmla="*/ 283489 w 7039444"/>
              <a:gd name="connsiteY11" fmla="*/ 1453701 h 4463827"/>
              <a:gd name="connsiteX0" fmla="*/ 283489 w 7301073"/>
              <a:gd name="connsiteY0" fmla="*/ 1453701 h 4463827"/>
              <a:gd name="connsiteX1" fmla="*/ 1001123 w 7301073"/>
              <a:gd name="connsiteY1" fmla="*/ 758866 h 4463827"/>
              <a:gd name="connsiteX2" fmla="*/ 2994960 w 7301073"/>
              <a:gd name="connsiteY2" fmla="*/ 21516 h 4463827"/>
              <a:gd name="connsiteX3" fmla="*/ 4820877 w 7301073"/>
              <a:gd name="connsiteY3" fmla="*/ 50931 h 4463827"/>
              <a:gd name="connsiteX4" fmla="*/ 6324028 w 7301073"/>
              <a:gd name="connsiteY4" fmla="*/ 151489 h 4463827"/>
              <a:gd name="connsiteX5" fmla="*/ 7301023 w 7301073"/>
              <a:gd name="connsiteY5" fmla="*/ 1040036 h 4463827"/>
              <a:gd name="connsiteX6" fmla="*/ 6091794 w 7301073"/>
              <a:gd name="connsiteY6" fmla="*/ 3245127 h 4463827"/>
              <a:gd name="connsiteX7" fmla="*/ 5675584 w 7301073"/>
              <a:gd name="connsiteY7" fmla="*/ 3799625 h 4463827"/>
              <a:gd name="connsiteX8" fmla="*/ 3201814 w 7301073"/>
              <a:gd name="connsiteY8" fmla="*/ 4463827 h 4463827"/>
              <a:gd name="connsiteX9" fmla="*/ 464886 w 7301073"/>
              <a:gd name="connsiteY9" fmla="*/ 3710013 h 4463827"/>
              <a:gd name="connsiteX10" fmla="*/ 0 w 7301073"/>
              <a:gd name="connsiteY10" fmla="*/ 3245127 h 4463827"/>
              <a:gd name="connsiteX11" fmla="*/ 283489 w 7301073"/>
              <a:gd name="connsiteY11" fmla="*/ 1453701 h 446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01073" h="4463827">
                <a:moveTo>
                  <a:pt x="283489" y="1453701"/>
                </a:moveTo>
                <a:cubicBezTo>
                  <a:pt x="283489" y="1196952"/>
                  <a:pt x="549211" y="997563"/>
                  <a:pt x="1001123" y="758866"/>
                </a:cubicBezTo>
                <a:cubicBezTo>
                  <a:pt x="1453035" y="520169"/>
                  <a:pt x="1274286" y="21516"/>
                  <a:pt x="2994960" y="21516"/>
                </a:cubicBezTo>
                <a:cubicBezTo>
                  <a:pt x="3608067" y="-11286"/>
                  <a:pt x="4152484" y="-10384"/>
                  <a:pt x="4820877" y="50931"/>
                </a:cubicBezTo>
                <a:cubicBezTo>
                  <a:pt x="5297500" y="109107"/>
                  <a:pt x="5910670" y="-13362"/>
                  <a:pt x="6324028" y="151489"/>
                </a:cubicBezTo>
                <a:cubicBezTo>
                  <a:pt x="6737386" y="316340"/>
                  <a:pt x="7307242" y="642461"/>
                  <a:pt x="7301023" y="1040036"/>
                </a:cubicBezTo>
                <a:lnTo>
                  <a:pt x="6091794" y="3245127"/>
                </a:lnTo>
                <a:cubicBezTo>
                  <a:pt x="6091794" y="3501876"/>
                  <a:pt x="5932333" y="3799625"/>
                  <a:pt x="5675584" y="3799625"/>
                </a:cubicBezTo>
                <a:cubicBezTo>
                  <a:pt x="4915948" y="3802094"/>
                  <a:pt x="3961450" y="4461358"/>
                  <a:pt x="3201814" y="4463827"/>
                </a:cubicBezTo>
                <a:lnTo>
                  <a:pt x="464886" y="3710013"/>
                </a:lnTo>
                <a:cubicBezTo>
                  <a:pt x="208137" y="3710013"/>
                  <a:pt x="0" y="3501876"/>
                  <a:pt x="0" y="3245127"/>
                </a:cubicBezTo>
                <a:lnTo>
                  <a:pt x="283489" y="1453701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Gill Sans Light"/>
                <a:cs typeface="Gill Sans Light"/>
              </a:rPr>
              <a:t>Interesting </a:t>
            </a:r>
            <a:br>
              <a:rPr lang="en-US" sz="4400" dirty="0">
                <a:latin typeface="Gill Sans Light"/>
                <a:cs typeface="Gill Sans Light"/>
              </a:rPr>
            </a:br>
            <a:r>
              <a:rPr lang="en-US" sz="4400" dirty="0">
                <a:latin typeface="Gill Sans Light"/>
                <a:cs typeface="Gill Sans Light"/>
              </a:rPr>
              <a:t>Systems Research</a:t>
            </a:r>
          </a:p>
        </p:txBody>
      </p:sp>
      <p:sp>
        <p:nvSpPr>
          <p:cNvPr id="2" name="Oval 1"/>
          <p:cNvSpPr/>
          <p:nvPr/>
        </p:nvSpPr>
        <p:spPr>
          <a:xfrm rot="3646002">
            <a:off x="3696308" y="3181246"/>
            <a:ext cx="4670497" cy="2068697"/>
          </a:xfrm>
          <a:prstGeom prst="ellipse">
            <a:avLst/>
          </a:prstGeom>
          <a:solidFill>
            <a:schemeClr val="accent4">
              <a:alpha val="81000"/>
            </a:schemeClr>
          </a:solidFill>
          <a:ln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Abstraction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683E74-89E2-C64C-9005-6CEB91907F0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05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2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z="4800" dirty="0" smtClean="0"/>
              <a:t>Concurrency Control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338500" y="1897876"/>
            <a:ext cx="64532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Coordination Free (Parameter Server):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6986" y="2726876"/>
            <a:ext cx="80415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 Light"/>
                <a:cs typeface="Gill Sans Light"/>
              </a:rPr>
              <a:t>Provably fast and correct under key assumptions.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8500" y="3605275"/>
            <a:ext cx="55026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Optimistic Concurrency Control: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6986" y="4434275"/>
            <a:ext cx="796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 Light"/>
                <a:cs typeface="Gill Sans Light"/>
              </a:rPr>
              <a:t>Provably correct and fast under key assumptions.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979256" y="2726876"/>
            <a:ext cx="5909315" cy="679867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642048" y="4382809"/>
            <a:ext cx="5282133" cy="679867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373898" y="5027066"/>
            <a:ext cx="4312902" cy="1500715"/>
            <a:chOff x="4373898" y="5027066"/>
            <a:chExt cx="4312902" cy="1500715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6263284" y="3137680"/>
              <a:ext cx="534129" cy="4312902"/>
            </a:xfrm>
            <a:prstGeom prst="leftBrac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63251" y="5573674"/>
              <a:ext cx="274481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Gill Sans Light"/>
                  <a:cs typeface="Gill Sans Light"/>
                </a:rPr>
                <a:t>Database Systems</a:t>
              </a:r>
            </a:p>
            <a:p>
              <a:r>
                <a:rPr lang="en-US" sz="2800" dirty="0" smtClean="0">
                  <a:latin typeface="Gill Sans Light"/>
                  <a:cs typeface="Gill Sans Light"/>
                </a:rPr>
                <a:t>Improve Efficiency</a:t>
              </a:r>
              <a:endParaRPr lang="en-US" sz="2800" dirty="0">
                <a:latin typeface="Gill Sans Light"/>
                <a:cs typeface="Gill Sans Ligh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30219" y="5715000"/>
            <a:ext cx="46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X. </a:t>
            </a:r>
            <a:r>
              <a:rPr lang="en-US" dirty="0">
                <a:latin typeface="Gill Sans Light"/>
                <a:cs typeface="Gill Sans Light"/>
              </a:rPr>
              <a:t>Pan, </a:t>
            </a:r>
            <a:r>
              <a:rPr lang="en-US" dirty="0" smtClean="0">
                <a:latin typeface="Gill Sans Light"/>
                <a:cs typeface="Gill Sans Light"/>
              </a:rPr>
              <a:t>J. </a:t>
            </a:r>
            <a:r>
              <a:rPr lang="en-US" dirty="0">
                <a:latin typeface="Gill Sans Light"/>
                <a:cs typeface="Gill Sans Light"/>
              </a:rPr>
              <a:t>Gonzalez, </a:t>
            </a:r>
            <a:r>
              <a:rPr lang="en-US" dirty="0" smtClean="0">
                <a:latin typeface="Gill Sans Light"/>
                <a:cs typeface="Gill Sans Light"/>
              </a:rPr>
              <a:t>S. </a:t>
            </a:r>
            <a:r>
              <a:rPr lang="en-US" dirty="0" err="1">
                <a:latin typeface="Gill Sans Light"/>
                <a:cs typeface="Gill Sans Light"/>
              </a:rPr>
              <a:t>Jegelka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smtClean="0">
                <a:latin typeface="Gill Sans Light"/>
                <a:cs typeface="Gill Sans Light"/>
              </a:rPr>
              <a:t>T. </a:t>
            </a:r>
            <a:r>
              <a:rPr lang="en-US" dirty="0">
                <a:latin typeface="Gill Sans Light"/>
                <a:cs typeface="Gill Sans Light"/>
              </a:rPr>
              <a:t>Broderick, </a:t>
            </a:r>
            <a:r>
              <a:rPr lang="en-US" dirty="0" smtClean="0">
                <a:latin typeface="Gill Sans Light"/>
                <a:cs typeface="Gill Sans Light"/>
              </a:rPr>
              <a:t>M. Jordan. </a:t>
            </a:r>
            <a:r>
              <a:rPr lang="en-US" i="1" dirty="0" smtClean="0">
                <a:latin typeface="Gill Sans Light"/>
                <a:cs typeface="Gill Sans Light"/>
              </a:rPr>
              <a:t>Optimistic </a:t>
            </a:r>
            <a:r>
              <a:rPr lang="en-US" i="1" dirty="0">
                <a:latin typeface="Gill Sans Light"/>
                <a:cs typeface="Gill Sans Light"/>
              </a:rPr>
              <a:t>Concurrency Control for Distributed Unsupervised </a:t>
            </a:r>
            <a:r>
              <a:rPr lang="en-US" i="1" dirty="0" smtClean="0">
                <a:latin typeface="Gill Sans Light"/>
                <a:cs typeface="Gill Sans Light"/>
              </a:rPr>
              <a:t>Learning</a:t>
            </a:r>
            <a:r>
              <a:rPr lang="en-US" dirty="0" smtClean="0">
                <a:latin typeface="Gill Sans Light"/>
                <a:cs typeface="Gill Sans Light"/>
              </a:rPr>
              <a:t>. NIPS’13</a:t>
            </a:r>
            <a:endParaRPr lang="en-US" sz="1800" i="1" dirty="0" smtClean="0">
              <a:latin typeface="Gill Sans Light"/>
              <a:cs typeface="Gill Sans Light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2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 animBg="1"/>
      <p:bldP spid="9" grpId="0" animBg="1"/>
      <p:bldP spid="9" grpId="1" animBg="1"/>
      <p:bldP spid="3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3-09-28 at 7.33.31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955" b="-20955"/>
          <a:stretch>
            <a:fillRect/>
          </a:stretch>
        </p:blipFill>
        <p:spPr>
          <a:xfrm>
            <a:off x="1524000" y="2438400"/>
            <a:ext cx="6477000" cy="3322211"/>
          </a:xfrm>
        </p:spPr>
      </p:pic>
      <p:sp>
        <p:nvSpPr>
          <p:cNvPr id="6" name="TextBox 5"/>
          <p:cNvSpPr txBox="1"/>
          <p:nvPr/>
        </p:nvSpPr>
        <p:spPr>
          <a:xfrm>
            <a:off x="6096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latin typeface="Gill Sans Light"/>
                <a:cs typeface="Gill Sans Light"/>
              </a:rPr>
              <a:t>Agarwal</a:t>
            </a:r>
            <a:r>
              <a:rPr lang="en-US" sz="1800" dirty="0" smtClean="0">
                <a:latin typeface="Gill Sans Light"/>
                <a:cs typeface="Gill Sans Light"/>
              </a:rPr>
              <a:t> et al., </a:t>
            </a:r>
            <a:r>
              <a:rPr lang="en-US" sz="1800" dirty="0">
                <a:latin typeface="Gill Sans Light"/>
                <a:cs typeface="Gill Sans Light"/>
              </a:rPr>
              <a:t>BlinkDB: Queries with Bounded Errors and Bounded Response Times on Very Large Data. ACM </a:t>
            </a:r>
            <a:r>
              <a:rPr lang="en-US" sz="1800" dirty="0" err="1">
                <a:latin typeface="Gill Sans Light"/>
                <a:cs typeface="Gill Sans Light"/>
              </a:rPr>
              <a:t>EuroSys</a:t>
            </a:r>
            <a:r>
              <a:rPr lang="en-US" sz="1800" dirty="0">
                <a:latin typeface="Gill Sans Light"/>
                <a:cs typeface="Gill Sans Light"/>
              </a:rPr>
              <a:t> 2013</a:t>
            </a:r>
            <a:r>
              <a:rPr lang="en-US" sz="1800" dirty="0" smtClean="0">
                <a:latin typeface="Gill Sans Light"/>
                <a:cs typeface="Gill Sans Light"/>
              </a:rPr>
              <a:t>,</a:t>
            </a:r>
            <a:endParaRPr lang="en-US" sz="1800" i="1" dirty="0">
              <a:latin typeface="Gill Sans Light"/>
              <a:cs typeface="Gill Sans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" y="327089"/>
            <a:ext cx="3505200" cy="15017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1000" y="1828800"/>
            <a:ext cx="7391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Exploit </a:t>
            </a:r>
            <a:r>
              <a:rPr lang="en-US" sz="28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sampling</a:t>
            </a:r>
            <a:r>
              <a:rPr lang="en-US" sz="2800" dirty="0" smtClean="0">
                <a:latin typeface="Gill Sans Light"/>
                <a:cs typeface="Gill Sans Light"/>
              </a:rPr>
              <a:t> for fast</a:t>
            </a:r>
            <a:r>
              <a:rPr lang="en-US" sz="2800" dirty="0">
                <a:latin typeface="Gill Sans Light"/>
                <a:cs typeface="Gill Sans Light"/>
              </a:rPr>
              <a:t>, </a:t>
            </a:r>
            <a:r>
              <a:rPr lang="en-US" sz="2800" dirty="0">
                <a:solidFill>
                  <a:srgbClr val="3366FF"/>
                </a:solidFill>
                <a:latin typeface="Gill Sans Light"/>
                <a:cs typeface="Gill Sans Light"/>
              </a:rPr>
              <a:t>approximate</a:t>
            </a:r>
            <a:r>
              <a:rPr lang="en-US" sz="2800" dirty="0">
                <a:latin typeface="Gill Sans Light"/>
                <a:cs typeface="Gill Sans Light"/>
              </a:rPr>
              <a:t> answers with </a:t>
            </a:r>
            <a:r>
              <a:rPr lang="en-US" sz="2800" dirty="0">
                <a:solidFill>
                  <a:srgbClr val="3366FF"/>
                </a:solidFill>
                <a:latin typeface="Gill Sans Light"/>
                <a:cs typeface="Gill Sans Light"/>
              </a:rPr>
              <a:t>error </a:t>
            </a:r>
            <a:r>
              <a:rPr lang="en-US" sz="28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bars:</a:t>
            </a:r>
            <a:endParaRPr lang="en-US" sz="2800" dirty="0" smtClean="0"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5224978"/>
            <a:ext cx="7391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Can we do the same for </a:t>
            </a:r>
            <a:r>
              <a:rPr lang="en-US" sz="28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learning?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5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Insight:</a:t>
            </a:r>
            <a:r>
              <a:rPr lang="en-US" dirty="0" smtClean="0"/>
              <a:t> A </a:t>
            </a:r>
            <a:r>
              <a:rPr lang="en-US" b="1" dirty="0" smtClean="0"/>
              <a:t>Declarative Approach</a:t>
            </a:r>
            <a:r>
              <a:rPr lang="en-US" dirty="0" smtClean="0"/>
              <a:t> to ML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0149" y="1459345"/>
            <a:ext cx="981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SQL</a:t>
            </a:r>
            <a:endParaRPr lang="en-US" sz="40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2" name="Can 11"/>
          <p:cNvSpPr/>
          <p:nvPr/>
        </p:nvSpPr>
        <p:spPr>
          <a:xfrm>
            <a:off x="1266480" y="4060132"/>
            <a:ext cx="2138439" cy="180202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" name="Straight Arrow Connector 12"/>
          <p:cNvCxnSpPr>
            <a:stCxn id="10" idx="2"/>
          </p:cNvCxnSpPr>
          <p:nvPr/>
        </p:nvCxnSpPr>
        <p:spPr>
          <a:xfrm>
            <a:off x="1280728" y="2167231"/>
            <a:ext cx="562358" cy="1892901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5" idx="2"/>
          </p:cNvCxnSpPr>
          <p:nvPr/>
        </p:nvCxnSpPr>
        <p:spPr>
          <a:xfrm flipV="1">
            <a:off x="2667208" y="2167231"/>
            <a:ext cx="615003" cy="1892902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43166" y="1459345"/>
            <a:ext cx="1478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Result</a:t>
            </a:r>
            <a:endParaRPr lang="en-US" sz="40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843220" y="1459345"/>
            <a:ext cx="3538780" cy="4402810"/>
            <a:chOff x="4455996" y="1635156"/>
            <a:chExt cx="3538780" cy="4402810"/>
          </a:xfrm>
        </p:grpSpPr>
        <p:sp>
          <p:nvSpPr>
            <p:cNvPr id="8" name="TextBox 7"/>
            <p:cNvSpPr txBox="1"/>
            <p:nvPr/>
          </p:nvSpPr>
          <p:spPr>
            <a:xfrm>
              <a:off x="4455996" y="1635156"/>
              <a:ext cx="139969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40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MLQL</a:t>
              </a:r>
              <a:endParaRPr lang="en-US" sz="40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Can 8"/>
            <p:cNvSpPr/>
            <p:nvPr/>
          </p:nvSpPr>
          <p:spPr>
            <a:xfrm>
              <a:off x="5048015" y="4235943"/>
              <a:ext cx="2138439" cy="1802023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1" name="Straight Arrow Connector 10"/>
            <p:cNvCxnSpPr>
              <a:stCxn id="8" idx="2"/>
            </p:cNvCxnSpPr>
            <p:nvPr/>
          </p:nvCxnSpPr>
          <p:spPr>
            <a:xfrm>
              <a:off x="5155842" y="2343042"/>
              <a:ext cx="484192" cy="1892901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448743" y="2316437"/>
              <a:ext cx="737711" cy="1830388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593731" y="1670106"/>
              <a:ext cx="14010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6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Model</a:t>
              </a:r>
              <a:endParaRPr lang="en-US" sz="36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228600" y="6019800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latin typeface="Gill Sans Light"/>
                <a:cs typeface="Gill Sans Light"/>
              </a:rPr>
              <a:t>T. </a:t>
            </a:r>
            <a:r>
              <a:rPr lang="en-US" dirty="0" err="1">
                <a:latin typeface="Gill Sans Light"/>
                <a:cs typeface="Gill Sans Light"/>
              </a:rPr>
              <a:t>Kraska</a:t>
            </a:r>
            <a:r>
              <a:rPr lang="en-US" dirty="0">
                <a:latin typeface="Gill Sans Light"/>
                <a:cs typeface="Gill Sans Light"/>
              </a:rPr>
              <a:t>, A. </a:t>
            </a:r>
            <a:r>
              <a:rPr lang="en-US" dirty="0" err="1">
                <a:latin typeface="Gill Sans Light"/>
                <a:cs typeface="Gill Sans Light"/>
              </a:rPr>
              <a:t>Talwalkar</a:t>
            </a:r>
            <a:r>
              <a:rPr lang="en-US" dirty="0">
                <a:latin typeface="Gill Sans Light"/>
                <a:cs typeface="Gill Sans Light"/>
              </a:rPr>
              <a:t>, J. C. </a:t>
            </a:r>
            <a:r>
              <a:rPr lang="en-US" dirty="0" err="1">
                <a:latin typeface="Gill Sans Light"/>
                <a:cs typeface="Gill Sans Light"/>
              </a:rPr>
              <a:t>Duchi</a:t>
            </a:r>
            <a:r>
              <a:rPr lang="en-US" dirty="0">
                <a:latin typeface="Gill Sans Light"/>
                <a:cs typeface="Gill Sans Light"/>
              </a:rPr>
              <a:t>, R. Griffith, M. J. Franklin, and M. I. Jordan. </a:t>
            </a:r>
            <a:r>
              <a:rPr lang="en-US" i="1" dirty="0" err="1">
                <a:latin typeface="Gill Sans Light"/>
                <a:cs typeface="Gill Sans Light"/>
              </a:rPr>
              <a:t>MLbase</a:t>
            </a:r>
            <a:r>
              <a:rPr lang="en-US" i="1" dirty="0">
                <a:latin typeface="Gill Sans Light"/>
                <a:cs typeface="Gill Sans Light"/>
              </a:rPr>
              <a:t>: A Distributed Machine-learning System. </a:t>
            </a:r>
            <a:r>
              <a:rPr lang="en-US" dirty="0">
                <a:latin typeface="Gill Sans Light"/>
                <a:cs typeface="Gill Sans Light"/>
              </a:rPr>
              <a:t> </a:t>
            </a:r>
            <a:r>
              <a:rPr lang="en-US" b="1" dirty="0">
                <a:latin typeface="Gill Sans Light"/>
                <a:cs typeface="Gill Sans Light"/>
              </a:rPr>
              <a:t>CIDR’13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33400" y="1676400"/>
            <a:ext cx="5486400" cy="3124200"/>
          </a:xfrm>
          <a:prstGeom prst="roundRect">
            <a:avLst/>
          </a:prstGeom>
          <a:solidFill>
            <a:schemeClr val="accent1">
              <a:alpha val="76000"/>
            </a:schemeClr>
          </a:solidFill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latin typeface="Gill Sans Light"/>
                <a:cs typeface="Gill Sans Light"/>
              </a:rPr>
              <a:t>Systems </a:t>
            </a:r>
          </a:p>
          <a:p>
            <a:r>
              <a:rPr lang="en-US" sz="3600" dirty="0" smtClean="0">
                <a:latin typeface="Gill Sans Light"/>
                <a:cs typeface="Gill Sans Light"/>
              </a:rPr>
              <a:t>Research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24200" y="1676400"/>
            <a:ext cx="5562600" cy="3124200"/>
          </a:xfrm>
          <a:prstGeom prst="roundRect">
            <a:avLst/>
          </a:prstGeom>
          <a:solidFill>
            <a:schemeClr val="accent6">
              <a:alpha val="86000"/>
            </a:schemeClr>
          </a:solidFill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dirty="0" smtClean="0">
                <a:latin typeface="Gill Sans Light"/>
                <a:cs typeface="Gill Sans Light"/>
              </a:rPr>
              <a:t>Machine </a:t>
            </a:r>
            <a:br>
              <a:rPr lang="en-US" sz="3600" dirty="0" smtClean="0">
                <a:latin typeface="Gill Sans Light"/>
                <a:cs typeface="Gill Sans Light"/>
              </a:rPr>
            </a:br>
            <a:r>
              <a:rPr lang="en-US" sz="3600" dirty="0" smtClean="0">
                <a:latin typeface="Gill Sans Light"/>
                <a:cs typeface="Gill Sans Light"/>
              </a:rPr>
              <a:t>Learning</a:t>
            </a:r>
          </a:p>
          <a:p>
            <a:pPr algn="r"/>
            <a:r>
              <a:rPr lang="en-US" sz="3600" dirty="0" smtClean="0">
                <a:latin typeface="Gill Sans Light"/>
                <a:cs typeface="Gill Sans Light"/>
              </a:rPr>
              <a:t>Research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124200" y="1676400"/>
            <a:ext cx="2895600" cy="3124200"/>
          </a:xfrm>
          <a:prstGeom prst="roundRect">
            <a:avLst/>
          </a:prstGeom>
          <a:solidFill>
            <a:schemeClr val="accent4">
              <a:alpha val="79000"/>
            </a:schemeClr>
          </a:solidFill>
          <a:ln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Research</a:t>
            </a:r>
          </a:p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Opportunity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8229600" cy="1143000"/>
          </a:xfrm>
        </p:spPr>
        <p:txBody>
          <a:bodyPr/>
          <a:lstStyle/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3" name="TextBox 2"/>
          <p:cNvSpPr txBox="1"/>
          <p:nvPr/>
        </p:nvSpPr>
        <p:spPr>
          <a:xfrm>
            <a:off x="1973877" y="3276600"/>
            <a:ext cx="519625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Joseph E. Gonzalez</a:t>
            </a:r>
          </a:p>
          <a:p>
            <a:pPr algn="ctr"/>
            <a:r>
              <a:rPr lang="en-US" sz="2800" dirty="0" smtClean="0">
                <a:latin typeface="Gill Sans Light"/>
                <a:cs typeface="Gill Sans Light"/>
                <a:hlinkClick r:id="rId2"/>
              </a:rPr>
              <a:t>jegonzal@</a:t>
            </a:r>
            <a:r>
              <a:rPr lang="en-US" sz="2800" dirty="0" smtClean="0">
                <a:latin typeface="Gill Sans Light"/>
                <a:cs typeface="Gill Sans Light"/>
                <a:hlinkClick r:id="rId2"/>
              </a:rPr>
              <a:t>eecs.berkeley.edu</a:t>
            </a:r>
            <a:endParaRPr lang="en-US" sz="2800" dirty="0" smtClean="0">
              <a:latin typeface="Gill Sans Light"/>
              <a:cs typeface="Gill Sans Light"/>
            </a:endParaRPr>
          </a:p>
          <a:p>
            <a:pPr algn="ctr"/>
            <a:endParaRPr lang="en-US" sz="2800" dirty="0">
              <a:latin typeface="Gill Sans Light"/>
              <a:cs typeface="Gill Sans Light"/>
            </a:endParaRPr>
          </a:p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Slides (with animations) available at</a:t>
            </a:r>
          </a:p>
          <a:p>
            <a:pPr algn="ctr"/>
            <a:r>
              <a:rPr lang="en-US" sz="2800" dirty="0" smtClean="0">
                <a:latin typeface="Gill Sans Light"/>
                <a:cs typeface="Gill Sans Light"/>
                <a:hlinkClick r:id="rId3"/>
              </a:rPr>
              <a:t>http://eecs.berkeley.edu/~jegonzal</a:t>
            </a:r>
            <a:endParaRPr lang="en-US" sz="2800" dirty="0" smtClean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800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4479" y="-76200"/>
            <a:ext cx="10479781" cy="7010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683E74-89E2-C64C-9005-6CEB91907F00}" type="slidenum">
              <a:rPr lang="en-US" smtClean="0"/>
              <a:pPr>
                <a:defRPr/>
              </a:pPr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598"/>
            <a:ext cx="8229600" cy="1143000"/>
          </a:xfrm>
        </p:spPr>
        <p:txBody>
          <a:bodyPr/>
          <a:lstStyle/>
          <a:p>
            <a:r>
              <a:rPr lang="en-US" sz="3600" dirty="0" smtClean="0"/>
              <a:t>How Systems Researchers Build Systems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32160"/>
            <a:ext cx="8229600" cy="5124552"/>
          </a:xfrm>
        </p:spPr>
        <p:txBody>
          <a:bodyPr>
            <a:normAutofit/>
          </a:bodyPr>
          <a:lstStyle/>
          <a:p>
            <a:r>
              <a:rPr lang="en-US" dirty="0" smtClean="0"/>
              <a:t>Define the Problem</a:t>
            </a:r>
          </a:p>
          <a:p>
            <a:pPr lvl="1"/>
            <a:r>
              <a:rPr lang="en-US" dirty="0" smtClean="0"/>
              <a:t>Identify </a:t>
            </a:r>
            <a:r>
              <a:rPr lang="en-US" dirty="0" smtClean="0">
                <a:solidFill>
                  <a:srgbClr val="3366FF"/>
                </a:solidFill>
              </a:rPr>
              <a:t>constraints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3366FF"/>
                </a:solidFill>
              </a:rPr>
              <a:t>abstract </a:t>
            </a:r>
            <a:r>
              <a:rPr lang="en-US" dirty="0" smtClean="0"/>
              <a:t>the problem</a:t>
            </a:r>
          </a:p>
          <a:p>
            <a:r>
              <a:rPr lang="en-US" dirty="0" smtClean="0"/>
              <a:t>Propose Solution: </a:t>
            </a:r>
            <a:r>
              <a:rPr lang="en-US" i="1" dirty="0">
                <a:solidFill>
                  <a:srgbClr val="3366FF"/>
                </a:solidFill>
              </a:rPr>
              <a:t>Simple Idea</a:t>
            </a:r>
          </a:p>
          <a:p>
            <a:pPr lvl="1"/>
            <a:r>
              <a:rPr lang="en-US" dirty="0" smtClean="0"/>
              <a:t>Don’t try to solve everything</a:t>
            </a:r>
          </a:p>
          <a:p>
            <a:r>
              <a:rPr lang="en-US" dirty="0" smtClean="0"/>
              <a:t>Implement the System</a:t>
            </a:r>
          </a:p>
          <a:p>
            <a:pPr lvl="1"/>
            <a:r>
              <a:rPr lang="en-US" dirty="0" smtClean="0"/>
              <a:t>Reuse </a:t>
            </a:r>
            <a:r>
              <a:rPr lang="en-US" dirty="0" smtClean="0">
                <a:solidFill>
                  <a:srgbClr val="3366FF"/>
                </a:solidFill>
              </a:rPr>
              <a:t>existing systems </a:t>
            </a:r>
            <a:r>
              <a:rPr lang="en-US" dirty="0" smtClean="0"/>
              <a:t>wherever possible</a:t>
            </a:r>
          </a:p>
          <a:p>
            <a:r>
              <a:rPr lang="en-US" dirty="0" smtClean="0"/>
              <a:t>Evaluation</a:t>
            </a:r>
          </a:p>
          <a:p>
            <a:pPr lvl="1"/>
            <a:r>
              <a:rPr lang="en-US" dirty="0" smtClean="0"/>
              <a:t>Support the </a:t>
            </a:r>
            <a:r>
              <a:rPr lang="en-US" dirty="0" smtClean="0">
                <a:solidFill>
                  <a:srgbClr val="3366FF"/>
                </a:solidFill>
              </a:rPr>
              <a:t>design decisions </a:t>
            </a:r>
          </a:p>
          <a:p>
            <a:pPr lvl="1"/>
            <a:r>
              <a:rPr lang="en-US" dirty="0" smtClean="0"/>
              <a:t>What are the </a:t>
            </a:r>
            <a:r>
              <a:rPr lang="en-US" dirty="0" smtClean="0">
                <a:solidFill>
                  <a:srgbClr val="3366FF"/>
                </a:solidFill>
              </a:rPr>
              <a:t>tradeoffs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3366FF"/>
                </a:solidFill>
              </a:rPr>
              <a:t>limitations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67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27369" y="2033120"/>
            <a:ext cx="4872768" cy="446921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Gill Sans Light"/>
                <a:cs typeface="Gill Sans Light"/>
              </a:rPr>
              <a:t>Learning </a:t>
            </a:r>
          </a:p>
          <a:p>
            <a:pPr algn="ctr"/>
            <a:r>
              <a:rPr lang="en-US" sz="4400" dirty="0" smtClean="0">
                <a:latin typeface="Gill Sans Light"/>
                <a:cs typeface="Gill Sans Light"/>
              </a:rPr>
              <a:t>Systems</a:t>
            </a:r>
            <a:endParaRPr lang="en-US" sz="4400" dirty="0">
              <a:latin typeface="Gill Sans Light"/>
              <a:cs typeface="Gill Sans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4000" y="3048000"/>
            <a:ext cx="20826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200" dirty="0" smtClean="0">
                <a:latin typeface="Gill Sans Light"/>
                <a:cs typeface="Gill Sans Light"/>
              </a:rPr>
              <a:t>Black </a:t>
            </a:r>
          </a:p>
          <a:p>
            <a:pPr algn="r"/>
            <a:r>
              <a:rPr lang="en-US" sz="7200" dirty="0" smtClean="0">
                <a:latin typeface="Gill Sans Light"/>
                <a:cs typeface="Gill Sans Light"/>
              </a:rPr>
              <a:t>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64161-BD14-6B44-8A5D-DA5F390B3FB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3048000"/>
            <a:ext cx="20826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200" dirty="0" smtClean="0">
                <a:latin typeface="Gill Sans Light"/>
                <a:cs typeface="Gill Sans Light"/>
              </a:rPr>
              <a:t>Black </a:t>
            </a:r>
          </a:p>
          <a:p>
            <a:pPr algn="r"/>
            <a:r>
              <a:rPr lang="en-US" sz="7200" dirty="0" smtClean="0">
                <a:latin typeface="Gill Sans Light"/>
                <a:cs typeface="Gill Sans Light"/>
              </a:rPr>
              <a:t>Box</a:t>
            </a:r>
          </a:p>
        </p:txBody>
      </p:sp>
      <p:sp>
        <p:nvSpPr>
          <p:cNvPr id="4" name="Rectangle 3"/>
          <p:cNvSpPr/>
          <p:nvPr/>
        </p:nvSpPr>
        <p:spPr>
          <a:xfrm>
            <a:off x="3827370" y="2033120"/>
            <a:ext cx="4872767" cy="144161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Learning Algorithm</a:t>
            </a:r>
          </a:p>
          <a:p>
            <a:pPr algn="ctr">
              <a:lnSpc>
                <a:spcPct val="120000"/>
              </a:lnSpc>
            </a:pPr>
            <a:r>
              <a:rPr lang="en-US" sz="2800" dirty="0" smtClean="0">
                <a:latin typeface="Gill Sans Light"/>
                <a:cs typeface="Gill Sans Light"/>
              </a:rPr>
              <a:t>Common Patterns</a:t>
            </a:r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27371" y="4459696"/>
            <a:ext cx="4872767" cy="204264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System</a:t>
            </a:r>
            <a:endParaRPr lang="en-US" sz="3200" dirty="0"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27370" y="3595696"/>
            <a:ext cx="4872767" cy="76896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Abstraction (API)</a:t>
            </a:r>
            <a:endParaRPr lang="en-US" sz="3200" dirty="0"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27370" y="4917617"/>
            <a:ext cx="4872768" cy="1425600"/>
          </a:xfrm>
          <a:prstGeom prst="rect">
            <a:avLst/>
          </a:prstGeom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numCol="2"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Parallelism</a:t>
            </a:r>
            <a:endParaRPr lang="en-US" sz="2400" dirty="0">
              <a:solidFill>
                <a:srgbClr val="3366FF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3366FF"/>
                </a:solidFill>
                <a:latin typeface="Gill Sans Light"/>
                <a:cs typeface="Gill Sans Light"/>
              </a:rPr>
              <a:t>Data Locality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Network</a:t>
            </a:r>
            <a:endParaRPr lang="en-US" sz="2400" dirty="0">
              <a:solidFill>
                <a:srgbClr val="3366FF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Scheduling</a:t>
            </a:r>
            <a:endParaRPr lang="en-US" sz="2400" dirty="0">
              <a:solidFill>
                <a:srgbClr val="3366FF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3366FF"/>
                </a:solidFill>
                <a:latin typeface="Gill Sans Light"/>
                <a:cs typeface="Gill Sans Light"/>
              </a:rPr>
              <a:t>Fault-tolerance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3366FF"/>
                </a:solidFill>
                <a:latin typeface="Gill Sans Light"/>
                <a:cs typeface="Gill Sans Light"/>
              </a:rPr>
              <a:t>Stragglers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3827369" y="2033120"/>
            <a:ext cx="4872768" cy="144161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 smtClean="0"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27369" y="4471958"/>
            <a:ext cx="4872768" cy="203037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 smtClean="0">
              <a:latin typeface="Gill Sans Light"/>
              <a:cs typeface="Gill Sans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64161-BD14-6B44-8A5D-DA5F390B3FB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5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51289"/>
            <a:ext cx="9144000" cy="838200"/>
          </a:xfrm>
        </p:spPr>
        <p:txBody>
          <a:bodyPr/>
          <a:lstStyle/>
          <a:p>
            <a:r>
              <a:rPr lang="en-US" dirty="0" smtClean="0"/>
              <a:t>Managing Complexity</a:t>
            </a:r>
            <a:br>
              <a:rPr lang="en-US" dirty="0" smtClean="0"/>
            </a:br>
            <a:r>
              <a:rPr lang="en-US" dirty="0" smtClean="0"/>
              <a:t>Through Abstraction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27370" y="2033120"/>
            <a:ext cx="4872767" cy="144161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Learning Algorithm</a:t>
            </a:r>
          </a:p>
          <a:p>
            <a:pPr algn="ctr">
              <a:lnSpc>
                <a:spcPct val="120000"/>
              </a:lnSpc>
            </a:pPr>
            <a:r>
              <a:rPr lang="en-US" sz="2800" dirty="0" smtClean="0">
                <a:latin typeface="Gill Sans Light"/>
                <a:cs typeface="Gill Sans Light"/>
              </a:rPr>
              <a:t>Common Patterns</a:t>
            </a:r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27371" y="4459696"/>
            <a:ext cx="4872767" cy="204264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System</a:t>
            </a:r>
            <a:endParaRPr lang="en-US" sz="3200" dirty="0"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27370" y="3595696"/>
            <a:ext cx="4872767" cy="76896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Abstraction (API)</a:t>
            </a:r>
            <a:endParaRPr lang="en-US" sz="3200" dirty="0"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7370" y="4917617"/>
            <a:ext cx="4872768" cy="1425600"/>
          </a:xfrm>
          <a:prstGeom prst="rect">
            <a:avLst/>
          </a:prstGeom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numCol="2"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Parallelism</a:t>
            </a:r>
            <a:endParaRPr lang="en-US" sz="2400" dirty="0">
              <a:solidFill>
                <a:srgbClr val="3366FF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3366FF"/>
                </a:solidFill>
                <a:latin typeface="Gill Sans Light"/>
                <a:cs typeface="Gill Sans Light"/>
              </a:rPr>
              <a:t>Data Locality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Network</a:t>
            </a:r>
            <a:endParaRPr lang="en-US" sz="2400" dirty="0">
              <a:solidFill>
                <a:srgbClr val="3366FF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Scheduling</a:t>
            </a:r>
            <a:endParaRPr lang="en-US" sz="2400" dirty="0">
              <a:solidFill>
                <a:srgbClr val="3366FF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Fault Tolerance</a:t>
            </a:r>
            <a:endParaRPr lang="en-US" sz="2400" dirty="0">
              <a:solidFill>
                <a:srgbClr val="3366FF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3366FF"/>
                </a:solidFill>
                <a:latin typeface="Gill Sans Light"/>
                <a:cs typeface="Gill Sans Light"/>
              </a:rPr>
              <a:t>Stragglers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03014" y="2377454"/>
            <a:ext cx="2352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latin typeface="Gill Sans Light"/>
                <a:cs typeface="Gill Sans Light"/>
              </a:rPr>
              <a:t>Identify </a:t>
            </a:r>
            <a:br>
              <a:rPr lang="en-US" sz="2400" dirty="0" smtClean="0">
                <a:latin typeface="Gill Sans Light"/>
                <a:cs typeface="Gill Sans Light"/>
              </a:rPr>
            </a:br>
            <a:r>
              <a:rPr lang="en-US" sz="2400" dirty="0" smtClean="0">
                <a:latin typeface="Gill Sans Light"/>
                <a:cs typeface="Gill Sans Light"/>
              </a:rPr>
              <a:t>common patterns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84416" y="3549374"/>
            <a:ext cx="2270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latin typeface="Gill Sans Light"/>
                <a:cs typeface="Gill Sans Light"/>
              </a:rPr>
              <a:t>Define a narrow</a:t>
            </a:r>
          </a:p>
          <a:p>
            <a:pPr algn="r"/>
            <a:r>
              <a:rPr lang="en-US" sz="2400" dirty="0" smtClean="0">
                <a:latin typeface="Gill Sans Light"/>
                <a:cs typeface="Gill Sans Light"/>
              </a:rPr>
              <a:t>interface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3078" y="4769114"/>
            <a:ext cx="34120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2400">
                <a:latin typeface="Gill Sans Light"/>
                <a:cs typeface="Gill Sans Light"/>
              </a:defRPr>
            </a:lvl1pPr>
          </a:lstStyle>
          <a:p>
            <a:r>
              <a:rPr lang="en-US" dirty="0"/>
              <a:t>Exploit </a:t>
            </a:r>
            <a:r>
              <a:rPr lang="en-US" dirty="0" smtClean="0"/>
              <a:t>limited abstraction</a:t>
            </a:r>
          </a:p>
          <a:p>
            <a:r>
              <a:rPr lang="en-US" dirty="0" smtClean="0"/>
              <a:t>to address system </a:t>
            </a:r>
          </a:p>
          <a:p>
            <a:r>
              <a:rPr lang="en-US" dirty="0" smtClean="0"/>
              <a:t>design challenges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64161-BD14-6B44-8A5D-DA5F390B3FB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2800"/>
            <a:ext cx="8229600" cy="2895600"/>
          </a:xfrm>
        </p:spPr>
        <p:txBody>
          <a:bodyPr/>
          <a:lstStyle/>
          <a:p>
            <a:r>
              <a:rPr lang="en-US" dirty="0" smtClean="0">
                <a:sym typeface="Wingdings"/>
              </a:rPr>
              <a:t>The </a:t>
            </a:r>
            <a:r>
              <a:rPr lang="en-US" dirty="0" err="1" smtClean="0">
                <a:sym typeface="Wingdings"/>
              </a:rPr>
              <a:t>GraphLab</a:t>
            </a:r>
            <a:r>
              <a:rPr lang="en-US" dirty="0" smtClean="0">
                <a:sym typeface="Wingdings"/>
              </a:rPr>
              <a:t> project allowed us to: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sym typeface="Wingdings"/>
              </a:rPr>
              <a:t>Separate algorithm and system design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Optimize system for many applications at once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Accelerate research in large-scale ML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8126" y="457200"/>
            <a:ext cx="8826053" cy="2398931"/>
            <a:chOff x="28126" y="457200"/>
            <a:chExt cx="8826053" cy="2398931"/>
          </a:xfrm>
        </p:grpSpPr>
        <p:sp>
          <p:nvSpPr>
            <p:cNvPr id="12" name="TextBox 11"/>
            <p:cNvSpPr txBox="1"/>
            <p:nvPr/>
          </p:nvSpPr>
          <p:spPr>
            <a:xfrm>
              <a:off x="1948224" y="2209800"/>
              <a:ext cx="9855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Gibb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Sampling</a:t>
              </a:r>
              <a:endParaRPr lang="en-US" sz="18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2400" y="457200"/>
              <a:ext cx="919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Junction</a:t>
              </a:r>
            </a:p>
            <a:p>
              <a:pPr algn="ctr"/>
              <a:r>
                <a:rPr lang="en-US" sz="1800" dirty="0" smtClean="0">
                  <a:latin typeface="Gill Sans Light"/>
                  <a:cs typeface="Gill Sans Light"/>
                </a:rPr>
                <a:t>Tree Inf.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3402" y="2209800"/>
              <a:ext cx="12688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Belief 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Propagation</a:t>
              </a:r>
              <a:endParaRPr lang="en-US" sz="18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74220" y="457200"/>
              <a:ext cx="759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>
                  <a:latin typeface="Gill Sans Light"/>
                  <a:cs typeface="Gill Sans Light"/>
                </a:rPr>
                <a:t>CoEM</a:t>
              </a:r>
              <a:endParaRPr lang="en-US" sz="18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83807" y="476879"/>
              <a:ext cx="12400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ALS</a:t>
              </a:r>
              <a:br>
                <a:rPr lang="en-US" dirty="0" smtClean="0">
                  <a:latin typeface="Gill Sans Light"/>
                  <a:cs typeface="Gill Sans Light"/>
                </a:rPr>
              </a:br>
              <a:r>
                <a:rPr lang="en-US" dirty="0" smtClean="0">
                  <a:latin typeface="Gill Sans Light"/>
                  <a:cs typeface="Gill Sans Light"/>
                </a:rPr>
                <a:t>Matrix Fact.</a:t>
              </a:r>
              <a:endParaRPr lang="en-US" sz="18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126" y="918203"/>
              <a:ext cx="355327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latin typeface="Gill Sans Light"/>
                  <a:cs typeface="Gill Sans Light"/>
                </a:rPr>
                <a:t>Common</a:t>
              </a:r>
            </a:p>
            <a:p>
              <a:pPr algn="ctr"/>
              <a:r>
                <a:rPr lang="en-US" sz="4000" dirty="0" smtClean="0">
                  <a:latin typeface="Gill Sans Light"/>
                  <a:cs typeface="Gill Sans Light"/>
                </a:rPr>
                <a:t>Pattern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00400" y="610426"/>
              <a:ext cx="29718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latin typeface="Gill Sans Light"/>
                  <a:cs typeface="Gill Sans Light"/>
                </a:rPr>
                <a:t>Graph</a:t>
              </a:r>
              <a:br>
                <a:rPr lang="en-US" sz="4000" dirty="0" smtClean="0">
                  <a:latin typeface="Gill Sans Light"/>
                  <a:cs typeface="Gill Sans Light"/>
                </a:rPr>
              </a:br>
              <a:r>
                <a:rPr lang="en-US" sz="4000" dirty="0" smtClean="0">
                  <a:latin typeface="Gill Sans Light"/>
                  <a:cs typeface="Gill Sans Light"/>
                </a:rPr>
                <a:t>Parallel</a:t>
              </a:r>
            </a:p>
            <a:p>
              <a:pPr algn="ctr"/>
              <a:r>
                <a:rPr lang="en-US" sz="4000" dirty="0" smtClean="0">
                  <a:latin typeface="Gill Sans Light"/>
                  <a:cs typeface="Gill Sans Light"/>
                </a:rPr>
                <a:t>Abstraction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479" y="733088"/>
              <a:ext cx="2396700" cy="1693668"/>
            </a:xfrm>
            <a:prstGeom prst="rect">
              <a:avLst/>
            </a:prstGeom>
          </p:spPr>
        </p:pic>
        <p:sp>
          <p:nvSpPr>
            <p:cNvPr id="16" name="Right Arrow 15"/>
            <p:cNvSpPr/>
            <p:nvPr/>
          </p:nvSpPr>
          <p:spPr>
            <a:xfrm>
              <a:off x="3276600" y="1442539"/>
              <a:ext cx="554718" cy="274767"/>
            </a:xfrm>
            <a:prstGeom prst="rightArrow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5715000" y="1442539"/>
              <a:ext cx="554718" cy="274767"/>
            </a:xfrm>
            <a:prstGeom prst="rightArrow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3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A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200" y="-7655"/>
            <a:ext cx="6643190" cy="68656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" y="6553200"/>
            <a:ext cx="3583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Gill Sans Light"/>
                <a:cs typeface="Gill Sans Light"/>
              </a:rPr>
              <a:t>http://</a:t>
            </a:r>
            <a:r>
              <a:rPr lang="en-US" sz="1400" dirty="0" err="1">
                <a:solidFill>
                  <a:srgbClr val="FFFFFF"/>
                </a:solidFill>
                <a:latin typeface="Gill Sans Light"/>
                <a:cs typeface="Gill Sans Light"/>
              </a:rPr>
              <a:t>www.domo.com</a:t>
            </a:r>
            <a:r>
              <a:rPr lang="en-US" sz="1400" dirty="0">
                <a:solidFill>
                  <a:srgbClr val="FFFFFF"/>
                </a:solidFill>
                <a:latin typeface="Gill Sans Light"/>
                <a:cs typeface="Gill Sans Light"/>
              </a:rPr>
              <a:t>/learn/data-never-sleeps-2</a:t>
            </a:r>
            <a:endParaRPr lang="en-US" sz="1400" dirty="0" smtClean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92228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1879"/>
            <a:ext cx="8229600" cy="1143000"/>
          </a:xfrm>
        </p:spPr>
        <p:txBody>
          <a:bodyPr/>
          <a:lstStyle/>
          <a:p>
            <a:r>
              <a:rPr lang="en-US" dirty="0" smtClean="0"/>
              <a:t>Outline of the Tutorial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57200" y="2057400"/>
            <a:ext cx="8305800" cy="1676400"/>
          </a:xfrm>
          <a:prstGeom prst="roundRect">
            <a:avLst/>
          </a:prstGeom>
          <a:solidFill>
            <a:schemeClr val="accent1"/>
          </a:solidFill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Data Parallel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7200" y="3855028"/>
            <a:ext cx="8305800" cy="900545"/>
          </a:xfrm>
          <a:prstGeom prst="roundRect">
            <a:avLst/>
          </a:prstGeom>
          <a:solidFill>
            <a:schemeClr val="accent1"/>
          </a:solidFill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Model Parallel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200" y="4845628"/>
            <a:ext cx="8305800" cy="900545"/>
          </a:xfrm>
          <a:prstGeom prst="roundRect">
            <a:avLst/>
          </a:prstGeom>
          <a:solidFill>
            <a:schemeClr val="accent1"/>
          </a:solidFill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Graph Parallel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3400" y="2011742"/>
            <a:ext cx="8229600" cy="4258804"/>
          </a:xfrm>
        </p:spPr>
        <p:txBody>
          <a:bodyPr/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Distributed Aggregation: </a:t>
            </a:r>
            <a:r>
              <a:rPr lang="en-US" dirty="0" smtClean="0">
                <a:solidFill>
                  <a:srgbClr val="3366FF"/>
                </a:solidFill>
              </a:rPr>
              <a:t>Map-Reduce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Iterative Machine Learning: </a:t>
            </a:r>
            <a:r>
              <a:rPr lang="en-US" dirty="0" smtClean="0">
                <a:solidFill>
                  <a:srgbClr val="3366FF"/>
                </a:solidFill>
              </a:rPr>
              <a:t>Spark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Large </a:t>
            </a:r>
            <a:r>
              <a:rPr lang="en-US" dirty="0" smtClean="0"/>
              <a:t>Shared Models: </a:t>
            </a:r>
            <a:r>
              <a:rPr lang="en-US" dirty="0">
                <a:solidFill>
                  <a:srgbClr val="3366FF"/>
                </a:solidFill>
              </a:rPr>
              <a:t>Parameter </a:t>
            </a:r>
            <a:r>
              <a:rPr lang="en-US" dirty="0" smtClean="0">
                <a:solidFill>
                  <a:srgbClr val="3366FF"/>
                </a:solidFill>
              </a:rPr>
              <a:t>Server</a:t>
            </a:r>
            <a:endParaRPr lang="en-US" dirty="0">
              <a:solidFill>
                <a:srgbClr val="3366FF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Graphical Computation: </a:t>
            </a:r>
            <a:r>
              <a:rPr lang="en-US" dirty="0" err="1" smtClean="0">
                <a:solidFill>
                  <a:srgbClr val="3366FF"/>
                </a:solidFill>
              </a:rPr>
              <a:t>GraphLab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to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err="1" smtClean="0">
                <a:solidFill>
                  <a:srgbClr val="3366FF"/>
                </a:solidFill>
              </a:rPr>
              <a:t>GraphX</a:t>
            </a:r>
            <a:endParaRPr lang="en-US" dirty="0" smtClean="0">
              <a:solidFill>
                <a:srgbClr val="3366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30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6946"/>
            <a:ext cx="8229600" cy="1143000"/>
          </a:xfrm>
        </p:spPr>
        <p:txBody>
          <a:bodyPr/>
          <a:lstStyle/>
          <a:p>
            <a:r>
              <a:rPr lang="en-US" dirty="0" smtClean="0"/>
              <a:t>What is not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2917"/>
            <a:ext cx="8229600" cy="4379293"/>
          </a:xfrm>
        </p:spPr>
        <p:txBody>
          <a:bodyPr/>
          <a:lstStyle/>
          <a:p>
            <a:r>
              <a:rPr lang="en-US" dirty="0"/>
              <a:t>Linear Algebra </a:t>
            </a:r>
            <a:r>
              <a:rPr lang="en-US" dirty="0" smtClean="0"/>
              <a:t>Patterns: BLAS/</a:t>
            </a:r>
            <a:r>
              <a:rPr lang="en-US" dirty="0" err="1" smtClean="0"/>
              <a:t>ScaLAPACK</a:t>
            </a:r>
            <a:endParaRPr lang="en-US" dirty="0" smtClean="0"/>
          </a:p>
          <a:p>
            <a:pPr marL="914400" lvl="1" indent="-457200">
              <a:buFont typeface="Arial"/>
              <a:buChar char="•"/>
            </a:pPr>
            <a:r>
              <a:rPr lang="en-US" dirty="0"/>
              <a:t>c</a:t>
            </a:r>
            <a:r>
              <a:rPr lang="en-US" dirty="0" smtClean="0"/>
              <a:t>ore of high-performance computing</a:t>
            </a:r>
          </a:p>
          <a:p>
            <a:pPr marL="914400" lvl="1" indent="-457200">
              <a:buFont typeface="Arial"/>
              <a:buChar char="•"/>
            </a:pPr>
            <a:r>
              <a:rPr lang="en-US" dirty="0" smtClean="0"/>
              <a:t>communication avoiding &amp; randomized algorithms</a:t>
            </a:r>
          </a:p>
          <a:p>
            <a:pPr marL="914400" lvl="1" indent="-457200">
              <a:buFont typeface="Arial"/>
              <a:buChar char="•"/>
            </a:pPr>
            <a:r>
              <a:rPr lang="en-US" dirty="0" smtClean="0"/>
              <a:t>Joel </a:t>
            </a:r>
            <a:r>
              <a:rPr lang="en-US" dirty="0" err="1" smtClean="0"/>
              <a:t>Tropp</a:t>
            </a:r>
            <a:r>
              <a:rPr lang="en-US" dirty="0" smtClean="0"/>
              <a:t> Tutorial (right now)</a:t>
            </a:r>
          </a:p>
          <a:p>
            <a:r>
              <a:rPr lang="en-US" dirty="0" smtClean="0"/>
              <a:t>GPU Accelerated Systems</a:t>
            </a:r>
          </a:p>
          <a:p>
            <a:pPr marL="914400" lvl="1" indent="-457200">
              <a:buFont typeface="Arial"/>
              <a:buChar char="•"/>
            </a:pPr>
            <a:r>
              <a:rPr lang="en-US" dirty="0" smtClean="0"/>
              <a:t>converging to BLAS patterns</a:t>
            </a:r>
          </a:p>
          <a:p>
            <a:r>
              <a:rPr lang="en-US" dirty="0" smtClean="0"/>
              <a:t>Probabilistic Programming</a:t>
            </a:r>
          </a:p>
          <a:p>
            <a:pPr marL="914400" lvl="1" indent="-457200">
              <a:buFont typeface="Arial"/>
              <a:buChar char="•"/>
            </a:pPr>
            <a:r>
              <a:rPr lang="en-US" dirty="0" smtClean="0"/>
              <a:t>See tutorial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77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255" y="2518161"/>
            <a:ext cx="4485418" cy="3357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5400"/>
            <a:ext cx="7772400" cy="2573088"/>
          </a:xfrm>
        </p:spPr>
        <p:txBody>
          <a:bodyPr/>
          <a:lstStyle/>
          <a:p>
            <a:r>
              <a:rPr lang="en-US" dirty="0" smtClean="0"/>
              <a:t>Elephant in the Room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000" dirty="0" smtClean="0"/>
              <a:t>Map-Reduce</a:t>
            </a:r>
            <a:endParaRPr lang="en-US" sz="4000" dirty="0"/>
          </a:p>
        </p:txBody>
      </p:sp>
      <p:pic>
        <p:nvPicPr>
          <p:cNvPr id="5" name="Picture 4" descr="hadoop_rgb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6823" y="5396278"/>
            <a:ext cx="4423348" cy="158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66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504687"/>
            <a:ext cx="8229600" cy="838200"/>
          </a:xfrm>
        </p:spPr>
        <p:txBody>
          <a:bodyPr/>
          <a:lstStyle/>
          <a:p>
            <a:r>
              <a:rPr lang="en-US" dirty="0" smtClean="0"/>
              <a:t>Aggregation Queries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30904" y="2033120"/>
            <a:ext cx="4872767" cy="197182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Common Pattern</a:t>
            </a:r>
          </a:p>
          <a:p>
            <a:pPr algn="ctr">
              <a:lnSpc>
                <a:spcPct val="120000"/>
              </a:lnSpc>
            </a:pPr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30906" y="4971971"/>
            <a:ext cx="4872767" cy="136230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System</a:t>
            </a:r>
            <a:endParaRPr lang="en-US" sz="3200" dirty="0"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30905" y="4107971"/>
            <a:ext cx="4872767" cy="76896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Abstraction: Map, Reduce</a:t>
            </a:r>
            <a:endParaRPr lang="en-US" sz="3200" dirty="0">
              <a:latin typeface="Gill Sans Light"/>
              <a:cs typeface="Gill Sans Light"/>
            </a:endParaRPr>
          </a:p>
        </p:txBody>
      </p:sp>
      <p:pic>
        <p:nvPicPr>
          <p:cNvPr id="13" name="Picture 12" descr="hadoop_rgb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1905" y="5389206"/>
            <a:ext cx="2938583" cy="1049748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7361" y="2713757"/>
            <a:ext cx="4254500" cy="1117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64161-BD14-6B44-8A5D-DA5F390B3FB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70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5975" y="2526048"/>
            <a:ext cx="2286000" cy="27432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Learning Algorithm</a:t>
            </a:r>
            <a:endParaRPr lang="en-US" sz="3200" dirty="0">
              <a:latin typeface="Gill Sans Light"/>
              <a:cs typeface="Gill Sans Ligh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261252" y="3900075"/>
            <a:ext cx="2286000" cy="1371600"/>
            <a:chOff x="3646303" y="3965602"/>
            <a:chExt cx="2286000" cy="1371600"/>
          </a:xfrm>
        </p:grpSpPr>
        <p:sp>
          <p:nvSpPr>
            <p:cNvPr id="7" name="Left Arrow 6"/>
            <p:cNvSpPr/>
            <p:nvPr/>
          </p:nvSpPr>
          <p:spPr>
            <a:xfrm>
              <a:off x="3646303" y="3965602"/>
              <a:ext cx="2286000" cy="1371600"/>
            </a:xfrm>
            <a:prstGeom prst="lef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8074" y="4410102"/>
              <a:ext cx="1714500" cy="48260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3261252" y="2528475"/>
            <a:ext cx="2286000" cy="1371600"/>
            <a:chOff x="3646303" y="2384035"/>
            <a:chExt cx="2286000" cy="1371600"/>
          </a:xfrm>
        </p:grpSpPr>
        <p:sp>
          <p:nvSpPr>
            <p:cNvPr id="6" name="Right Arrow 5"/>
            <p:cNvSpPr/>
            <p:nvPr/>
          </p:nvSpPr>
          <p:spPr>
            <a:xfrm>
              <a:off x="3646303" y="2384035"/>
              <a:ext cx="2286000" cy="1371600"/>
            </a:xfrm>
            <a:prstGeom prst="righ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Query:  </a:t>
              </a:r>
              <a:endParaRPr lang="en-US" sz="2800" i="1" dirty="0">
                <a:latin typeface="Gill Sans Light"/>
                <a:cs typeface="Gill Sans Light"/>
              </a:endParaRPr>
            </a:p>
          </p:txBody>
        </p:sp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5763" y="2879335"/>
              <a:ext cx="215900" cy="381000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142240" y="5726659"/>
            <a:ext cx="89103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Gill Sans Light"/>
                <a:cs typeface="Gill Sans Light"/>
              </a:rPr>
              <a:t>D. </a:t>
            </a:r>
            <a:r>
              <a:rPr lang="en-US" dirty="0" err="1" smtClean="0">
                <a:latin typeface="Gill Sans Light"/>
                <a:cs typeface="Gill Sans Light"/>
              </a:rPr>
              <a:t>Caragea</a:t>
            </a:r>
            <a:r>
              <a:rPr lang="en-US" dirty="0" smtClean="0">
                <a:latin typeface="Gill Sans Light"/>
                <a:cs typeface="Gill Sans Light"/>
              </a:rPr>
              <a:t> et al.,</a:t>
            </a:r>
            <a:r>
              <a:rPr lang="en-US" i="1" dirty="0" smtClean="0">
                <a:latin typeface="Gill Sans Light"/>
                <a:cs typeface="Gill Sans Light"/>
              </a:rPr>
              <a:t> </a:t>
            </a:r>
            <a:r>
              <a:rPr lang="en-US" i="1" dirty="0">
                <a:latin typeface="Gill Sans Light"/>
                <a:cs typeface="Gill Sans Light"/>
              </a:rPr>
              <a:t>A Framework for Learning from Distributed Data Using Sufficient Statistics and Its Application to Learning Decision Trees</a:t>
            </a:r>
            <a:r>
              <a:rPr lang="en-US" dirty="0">
                <a:latin typeface="Gill Sans Light"/>
                <a:cs typeface="Gill Sans Light"/>
              </a:rPr>
              <a:t>. Int. J. Hybrid </a:t>
            </a:r>
            <a:r>
              <a:rPr lang="en-US" dirty="0" err="1">
                <a:latin typeface="Gill Sans Light"/>
                <a:cs typeface="Gill Sans Light"/>
              </a:rPr>
              <a:t>Intell</a:t>
            </a:r>
            <a:r>
              <a:rPr lang="en-US" dirty="0">
                <a:latin typeface="Gill Sans Light"/>
                <a:cs typeface="Gill Sans Light"/>
              </a:rPr>
              <a:t>. Syst. </a:t>
            </a:r>
            <a:r>
              <a:rPr lang="en-US" dirty="0" smtClean="0">
                <a:latin typeface="Gill Sans Light"/>
                <a:cs typeface="Gill Sans Light"/>
              </a:rPr>
              <a:t>2004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Gill Sans Light"/>
                <a:cs typeface="Gill Sans Light"/>
              </a:rPr>
              <a:t>Chu et al., </a:t>
            </a:r>
            <a:r>
              <a:rPr lang="en-US" i="1" dirty="0" smtClean="0">
                <a:latin typeface="Gill Sans Light"/>
                <a:cs typeface="Gill Sans Light"/>
              </a:rPr>
              <a:t>Map-Reduce for Machine Learning on Multicore</a:t>
            </a:r>
            <a:r>
              <a:rPr lang="en-US" dirty="0" smtClean="0">
                <a:latin typeface="Gill Sans Light"/>
                <a:cs typeface="Gill Sans Light"/>
              </a:rPr>
              <a:t>. NIPS’06.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0" y="264160"/>
            <a:ext cx="9144000" cy="1635760"/>
          </a:xfrm>
        </p:spPr>
        <p:txBody>
          <a:bodyPr/>
          <a:lstStyle/>
          <a:p>
            <a:r>
              <a:rPr lang="en-US" dirty="0" smtClean="0"/>
              <a:t>Learning from </a:t>
            </a:r>
            <a:br>
              <a:rPr lang="en-US" dirty="0" smtClean="0"/>
            </a:br>
            <a:r>
              <a:rPr lang="en-US" dirty="0" smtClean="0"/>
              <a:t>Aggregation Statistics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886151" y="2526048"/>
            <a:ext cx="2938583" cy="2801536"/>
            <a:chOff x="5886151" y="2526048"/>
            <a:chExt cx="2938583" cy="2801536"/>
          </a:xfrm>
        </p:grpSpPr>
        <p:sp>
          <p:nvSpPr>
            <p:cNvPr id="16" name="Rectangle 15"/>
            <p:cNvSpPr/>
            <p:nvPr/>
          </p:nvSpPr>
          <p:spPr>
            <a:xfrm>
              <a:off x="5993527" y="2526048"/>
              <a:ext cx="2723830" cy="27432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3200" dirty="0" smtClean="0">
                  <a:latin typeface="Gill Sans Light"/>
                  <a:cs typeface="Gill Sans Light"/>
                </a:rPr>
                <a:t>System</a:t>
              </a:r>
              <a:endParaRPr lang="en-US" sz="3200" dirty="0">
                <a:latin typeface="Gill Sans Light"/>
                <a:cs typeface="Gill Sans Light"/>
              </a:endParaRPr>
            </a:p>
          </p:txBody>
        </p:sp>
        <p:pic>
          <p:nvPicPr>
            <p:cNvPr id="17" name="Picture 16" descr="hadoop_rgb.png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6151" y="4277836"/>
              <a:ext cx="2938583" cy="1049748"/>
            </a:xfrm>
            <a:prstGeom prst="rect">
              <a:avLst/>
            </a:prstGeom>
          </p:spPr>
        </p:pic>
        <p:sp>
          <p:nvSpPr>
            <p:cNvPr id="5" name="Can 4"/>
            <p:cNvSpPr/>
            <p:nvPr/>
          </p:nvSpPr>
          <p:spPr>
            <a:xfrm>
              <a:off x="6615435" y="3163770"/>
              <a:ext cx="1480015" cy="1180805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Data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64161-BD14-6B44-8A5D-DA5F390B3FB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41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7387"/>
            <a:ext cx="8229600" cy="4221162"/>
          </a:xfrm>
        </p:spPr>
        <p:txBody>
          <a:bodyPr/>
          <a:lstStyle/>
          <a:p>
            <a:r>
              <a:rPr lang="en-US" dirty="0" smtClean="0"/>
              <a:t>Query Function: </a:t>
            </a:r>
          </a:p>
          <a:p>
            <a:endParaRPr lang="en-US" dirty="0"/>
          </a:p>
          <a:p>
            <a:r>
              <a:rPr lang="en-US" dirty="0" smtClean="0"/>
              <a:t>System Executes: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o</a:t>
            </a:r>
            <a:r>
              <a:rPr lang="en-US" dirty="0" smtClean="0"/>
              <a:t>n data</a:t>
            </a:r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8904" y="2742030"/>
            <a:ext cx="2247900" cy="5207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6677" y="5876558"/>
            <a:ext cx="3390900" cy="469900"/>
          </a:xfrm>
          <a:prstGeom prst="rect">
            <a:avLst/>
          </a:prstGeom>
        </p:spPr>
      </p:pic>
      <p:sp>
        <p:nvSpPr>
          <p:cNvPr id="9" name="Title 14"/>
          <p:cNvSpPr txBox="1">
            <a:spLocks/>
          </p:cNvSpPr>
          <p:nvPr/>
        </p:nvSpPr>
        <p:spPr bwMode="auto">
          <a:xfrm>
            <a:off x="0" y="264160"/>
            <a:ext cx="9144000" cy="163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dirty="0" smtClean="0"/>
              <a:t>Learning from </a:t>
            </a:r>
            <a:br>
              <a:rPr lang="en-US" dirty="0" smtClean="0"/>
            </a:br>
            <a:r>
              <a:rPr lang="en-US" dirty="0" smtClean="0"/>
              <a:t>Aggregation Statistics</a:t>
            </a:r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0485" y="4283306"/>
            <a:ext cx="4254500" cy="1117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85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6059"/>
            <a:ext cx="8229600" cy="1143000"/>
          </a:xfrm>
        </p:spPr>
        <p:txBody>
          <a:bodyPr/>
          <a:lstStyle/>
          <a:p>
            <a:r>
              <a:rPr lang="en-US" dirty="0" smtClean="0"/>
              <a:t>Example Statistics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23300" y="1717649"/>
            <a:ext cx="6935792" cy="1117600"/>
            <a:chOff x="623300" y="1717649"/>
            <a:chExt cx="6935792" cy="1117600"/>
          </a:xfrm>
        </p:grpSpPr>
        <p:sp>
          <p:nvSpPr>
            <p:cNvPr id="7" name="TextBox 6"/>
            <p:cNvSpPr txBox="1"/>
            <p:nvPr/>
          </p:nvSpPr>
          <p:spPr>
            <a:xfrm>
              <a:off x="623300" y="1975825"/>
              <a:ext cx="53398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Gill Sans Light"/>
                  <a:cs typeface="Gill Sans Light"/>
                </a:rPr>
                <a:t>Sufficient Statistics (e.g., E[X], E[X</a:t>
              </a:r>
              <a:r>
                <a:rPr lang="en-US" sz="2800" baseline="30000" dirty="0" smtClean="0">
                  <a:latin typeface="Gill Sans Light"/>
                  <a:cs typeface="Gill Sans Light"/>
                </a:rPr>
                <a:t>2</a:t>
              </a:r>
              <a:r>
                <a:rPr lang="en-US" sz="2800" dirty="0" smtClean="0">
                  <a:latin typeface="Gill Sans Light"/>
                  <a:cs typeface="Gill Sans Light"/>
                </a:rPr>
                <a:t>]):</a:t>
              </a:r>
            </a:p>
          </p:txBody>
        </p:sp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0192" y="1717649"/>
              <a:ext cx="1358900" cy="111760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623300" y="3225800"/>
            <a:ext cx="4875544" cy="1117600"/>
            <a:chOff x="623300" y="3083291"/>
            <a:chExt cx="4875544" cy="1117600"/>
          </a:xfrm>
        </p:grpSpPr>
        <p:sp>
          <p:nvSpPr>
            <p:cNvPr id="8" name="TextBox 7"/>
            <p:cNvSpPr txBox="1"/>
            <p:nvPr/>
          </p:nvSpPr>
          <p:spPr>
            <a:xfrm>
              <a:off x="623300" y="3295510"/>
              <a:ext cx="21341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Gill Sans Light"/>
                  <a:cs typeface="Gill Sans Light"/>
                </a:rPr>
                <a:t>Empirical loss:</a:t>
              </a:r>
            </a:p>
          </p:txBody>
        </p:sp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95344" y="3083291"/>
              <a:ext cx="2603500" cy="1117600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623300" y="4978400"/>
            <a:ext cx="7979970" cy="1117600"/>
            <a:chOff x="623300" y="4673600"/>
            <a:chExt cx="7979970" cy="1117600"/>
          </a:xfrm>
        </p:grpSpPr>
        <p:sp>
          <p:nvSpPr>
            <p:cNvPr id="10" name="TextBox 9"/>
            <p:cNvSpPr txBox="1"/>
            <p:nvPr/>
          </p:nvSpPr>
          <p:spPr>
            <a:xfrm>
              <a:off x="623300" y="4859496"/>
              <a:ext cx="30479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Gill Sans Light"/>
                  <a:cs typeface="Gill Sans Light"/>
                </a:rPr>
                <a:t>Gradient of the loss:</a:t>
              </a:r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42370" y="4673600"/>
              <a:ext cx="4660900" cy="111760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60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840" y="359760"/>
            <a:ext cx="8229600" cy="838200"/>
          </a:xfrm>
        </p:spPr>
        <p:txBody>
          <a:bodyPr/>
          <a:lstStyle/>
          <a:p>
            <a:r>
              <a:rPr lang="en-US" dirty="0" smtClean="0"/>
              <a:t>Map-Reduce Abstraction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1517855" y="2298975"/>
            <a:ext cx="1192273" cy="922185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Map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16943" y="2557027"/>
            <a:ext cx="984921" cy="40608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Record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926120" y="2092027"/>
            <a:ext cx="1270030" cy="1336080"/>
            <a:chOff x="3291710" y="2350080"/>
            <a:chExt cx="1270030" cy="1336080"/>
          </a:xfrm>
        </p:grpSpPr>
        <p:grpSp>
          <p:nvGrpSpPr>
            <p:cNvPr id="8" name="Group 7"/>
            <p:cNvGrpSpPr/>
            <p:nvPr/>
          </p:nvGrpSpPr>
          <p:grpSpPr>
            <a:xfrm>
              <a:off x="3291710" y="2350080"/>
              <a:ext cx="1270030" cy="406080"/>
              <a:chOff x="3291710" y="3032640"/>
              <a:chExt cx="1270030" cy="406080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3853289" y="3032640"/>
                <a:ext cx="708451" cy="40608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Value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3291710" y="3032640"/>
                <a:ext cx="560799" cy="40608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Key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3291710" y="3280080"/>
              <a:ext cx="1270030" cy="406080"/>
              <a:chOff x="3291710" y="3032640"/>
              <a:chExt cx="1270030" cy="406080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3853289" y="3032640"/>
                <a:ext cx="708451" cy="40608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Value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3291710" y="3032640"/>
                <a:ext cx="560799" cy="40608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Key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733887" y="2970601"/>
              <a:ext cx="385677" cy="95037"/>
              <a:chOff x="3101637" y="4456680"/>
              <a:chExt cx="385677" cy="95037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3101637" y="4456680"/>
                <a:ext cx="95037" cy="95037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3246957" y="4456680"/>
                <a:ext cx="95037" cy="95037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392277" y="4456680"/>
                <a:ext cx="95037" cy="95037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237819" y="4233600"/>
            <a:ext cx="4080639" cy="2431435"/>
            <a:chOff x="812123" y="4078080"/>
            <a:chExt cx="4080639" cy="2431435"/>
          </a:xfrm>
        </p:grpSpPr>
        <p:sp>
          <p:nvSpPr>
            <p:cNvPr id="17" name="TextBox 16"/>
            <p:cNvSpPr txBox="1"/>
            <p:nvPr/>
          </p:nvSpPr>
          <p:spPr>
            <a:xfrm>
              <a:off x="812123" y="4078080"/>
              <a:ext cx="4080639" cy="243143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ill Sans Light"/>
                  <a:cs typeface="Gill Sans Light"/>
                </a:rPr>
                <a:t>M</a:t>
              </a:r>
              <a:r>
                <a:rPr lang="en-US" sz="2800" dirty="0" smtClean="0">
                  <a:latin typeface="Gill Sans Light"/>
                  <a:cs typeface="Gill Sans Light"/>
                </a:rPr>
                <a:t>ap(</a:t>
              </a:r>
              <a:r>
                <a:rPr lang="en-US" sz="2800" dirty="0" err="1" smtClean="0">
                  <a:latin typeface="Gill Sans Light"/>
                  <a:cs typeface="Gill Sans Light"/>
                </a:rPr>
                <a:t>docRecord</a:t>
              </a:r>
              <a:r>
                <a:rPr lang="en-US" sz="2800" dirty="0" smtClean="0">
                  <a:latin typeface="Gill Sans Light"/>
                  <a:cs typeface="Gill Sans Light"/>
                </a:rPr>
                <a:t>) {</a:t>
              </a:r>
            </a:p>
            <a:p>
              <a:r>
                <a:rPr lang="en-US" sz="2800" dirty="0" smtClean="0">
                  <a:latin typeface="Gill Sans Light"/>
                  <a:cs typeface="Gill Sans Light"/>
                </a:rPr>
                <a:t>  for (word in </a:t>
              </a:r>
              <a:r>
                <a:rPr lang="en-US" sz="2800" dirty="0" err="1" smtClean="0">
                  <a:latin typeface="Gill Sans Light"/>
                  <a:cs typeface="Gill Sans Light"/>
                </a:rPr>
                <a:t>docRecord</a:t>
              </a:r>
              <a:r>
                <a:rPr lang="en-US" sz="2800" dirty="0" smtClean="0">
                  <a:latin typeface="Gill Sans Light"/>
                  <a:cs typeface="Gill Sans Light"/>
                </a:rPr>
                <a:t>) {</a:t>
              </a:r>
            </a:p>
            <a:p>
              <a:r>
                <a:rPr lang="en-US" sz="2800" dirty="0">
                  <a:latin typeface="Gill Sans Light"/>
                  <a:cs typeface="Gill Sans Light"/>
                </a:rPr>
                <a:t> </a:t>
              </a:r>
              <a:r>
                <a:rPr lang="en-US" sz="2800" dirty="0" smtClean="0">
                  <a:latin typeface="Gill Sans Light"/>
                  <a:cs typeface="Gill Sans Light"/>
                </a:rPr>
                <a:t>  </a:t>
              </a:r>
              <a:r>
                <a:rPr lang="en-US" sz="3200" dirty="0" smtClean="0">
                  <a:latin typeface="Gill Sans Light"/>
                  <a:cs typeface="Gill Sans Light"/>
                </a:rPr>
                <a:t> </a:t>
              </a:r>
              <a:r>
                <a:rPr lang="en-US" sz="2800" dirty="0" smtClean="0">
                  <a:latin typeface="Gill Sans Light"/>
                  <a:cs typeface="Gill Sans Light"/>
                </a:rPr>
                <a:t>emit (word, </a:t>
              </a:r>
              <a:r>
                <a:rPr lang="en-US" sz="2800" dirty="0" smtClean="0">
                  <a:latin typeface="Arial"/>
                  <a:cs typeface="Arial"/>
                </a:rPr>
                <a:t>1</a:t>
              </a:r>
              <a:r>
                <a:rPr lang="en-US" sz="2800" dirty="0" smtClean="0">
                  <a:latin typeface="Gill Sans Light"/>
                  <a:cs typeface="Gill Sans Light"/>
                </a:rPr>
                <a:t>) </a:t>
              </a:r>
            </a:p>
            <a:p>
              <a:r>
                <a:rPr lang="en-US" sz="3200" dirty="0">
                  <a:latin typeface="Gill Sans Light"/>
                  <a:cs typeface="Gill Sans Light"/>
                </a:rPr>
                <a:t> </a:t>
              </a:r>
              <a:r>
                <a:rPr lang="en-US" sz="3200" dirty="0" smtClean="0">
                  <a:latin typeface="Gill Sans Light"/>
                  <a:cs typeface="Gill Sans Light"/>
                </a:rPr>
                <a:t> </a:t>
              </a:r>
              <a:r>
                <a:rPr lang="en-US" sz="2800" dirty="0" smtClean="0">
                  <a:latin typeface="Gill Sans Light"/>
                  <a:cs typeface="Gill Sans Light"/>
                </a:rPr>
                <a:t>}</a:t>
              </a:r>
            </a:p>
            <a:p>
              <a:r>
                <a:rPr lang="en-US" sz="2800" dirty="0">
                  <a:latin typeface="Gill Sans Light"/>
                  <a:cs typeface="Gill Sans Light"/>
                </a:rPr>
                <a:t>}</a:t>
              </a:r>
              <a:endParaRPr lang="en-US" sz="28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1984161" y="5475262"/>
              <a:ext cx="560799" cy="40608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Key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609179" y="5475262"/>
              <a:ext cx="708451" cy="40608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Value</a:t>
              </a:r>
              <a:endParaRPr lang="en-US" dirty="0">
                <a:latin typeface="Gill Sans Light"/>
                <a:cs typeface="Gill Sans Light"/>
              </a:endParaRPr>
            </a:p>
          </p:txBody>
        </p:sp>
      </p:grpSp>
      <p:sp>
        <p:nvSpPr>
          <p:cNvPr id="24" name="Right Arrow 23"/>
          <p:cNvSpPr/>
          <p:nvPr/>
        </p:nvSpPr>
        <p:spPr>
          <a:xfrm>
            <a:off x="6230317" y="2298975"/>
            <a:ext cx="1289694" cy="922185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 Reduce</a:t>
            </a:r>
            <a:endParaRPr lang="en-US" sz="2400" dirty="0">
              <a:latin typeface="Gill Sans Light"/>
              <a:cs typeface="Gill Sans Light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4876275" y="2092027"/>
            <a:ext cx="1270030" cy="1336080"/>
            <a:chOff x="5125703" y="2092027"/>
            <a:chExt cx="1270030" cy="1336080"/>
          </a:xfrm>
        </p:grpSpPr>
        <p:grpSp>
          <p:nvGrpSpPr>
            <p:cNvPr id="27" name="Group 26"/>
            <p:cNvGrpSpPr/>
            <p:nvPr/>
          </p:nvGrpSpPr>
          <p:grpSpPr>
            <a:xfrm>
              <a:off x="5125703" y="2092027"/>
              <a:ext cx="1270030" cy="1336080"/>
              <a:chOff x="3291710" y="3032640"/>
              <a:chExt cx="1270030" cy="1336080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3853289" y="3032640"/>
                <a:ext cx="708451" cy="40608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Value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3291710" y="3032640"/>
                <a:ext cx="560799" cy="133608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Key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33" name="Rounded Rectangle 32"/>
            <p:cNvSpPr/>
            <p:nvPr/>
          </p:nvSpPr>
          <p:spPr>
            <a:xfrm>
              <a:off x="5687282" y="3022027"/>
              <a:ext cx="708451" cy="40608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Value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834987" y="2712548"/>
              <a:ext cx="385677" cy="95037"/>
              <a:chOff x="3101637" y="4456680"/>
              <a:chExt cx="385677" cy="95037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3101637" y="4456680"/>
                <a:ext cx="95037" cy="95037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3246957" y="4456680"/>
                <a:ext cx="95037" cy="95037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392277" y="4456680"/>
                <a:ext cx="95037" cy="95037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4619565" y="4233600"/>
            <a:ext cx="4098873" cy="138499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Reduce(word, counts) {</a:t>
            </a:r>
          </a:p>
          <a:p>
            <a:r>
              <a:rPr lang="en-US" sz="2800" dirty="0">
                <a:latin typeface="Gill Sans Light"/>
                <a:cs typeface="Gill Sans Light"/>
              </a:rPr>
              <a:t> </a:t>
            </a:r>
            <a:r>
              <a:rPr lang="en-US" sz="2800" dirty="0" smtClean="0">
                <a:latin typeface="Gill Sans Light"/>
                <a:cs typeface="Gill Sans Light"/>
              </a:rPr>
              <a:t> emit (word, SUM(counts))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}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7608790" y="2557027"/>
            <a:ext cx="1270030" cy="406080"/>
            <a:chOff x="3179236" y="2244427"/>
            <a:chExt cx="1270030" cy="406080"/>
          </a:xfrm>
        </p:grpSpPr>
        <p:sp>
          <p:nvSpPr>
            <p:cNvPr id="44" name="Rounded Rectangle 43"/>
            <p:cNvSpPr/>
            <p:nvPr/>
          </p:nvSpPr>
          <p:spPr>
            <a:xfrm>
              <a:off x="3740815" y="2244427"/>
              <a:ext cx="708451" cy="40608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Value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3179236" y="2244427"/>
              <a:ext cx="560799" cy="40608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Key</a:t>
              </a:r>
              <a:endParaRPr lang="en-US" dirty="0">
                <a:latin typeface="Gill Sans Light"/>
                <a:cs typeface="Gill Sans Light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27969" y="3697920"/>
            <a:ext cx="211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Gill Sans Light"/>
                <a:cs typeface="Gill Sans Light"/>
              </a:rPr>
              <a:t>Example: </a:t>
            </a:r>
            <a:r>
              <a:rPr lang="en-US" sz="1800" i="1" dirty="0" smtClean="0">
                <a:latin typeface="Gill Sans Light"/>
                <a:cs typeface="Gill Sans Light"/>
              </a:rPr>
              <a:t>Word-Count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347602" y="5749676"/>
            <a:ext cx="47763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ill Sans Light"/>
                <a:cs typeface="Gill Sans Light"/>
              </a:rPr>
              <a:t>Map: </a:t>
            </a:r>
            <a:r>
              <a:rPr lang="en-US" sz="24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Idempotent</a:t>
            </a:r>
          </a:p>
          <a:p>
            <a:r>
              <a:rPr lang="en-US" sz="2400" dirty="0" smtClean="0">
                <a:latin typeface="Gill Sans Light"/>
                <a:cs typeface="Gill Sans Light"/>
              </a:rPr>
              <a:t>Reduce: </a:t>
            </a:r>
            <a:r>
              <a:rPr lang="en-US" sz="24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Commutative</a:t>
            </a:r>
            <a:r>
              <a:rPr lang="en-US" sz="2400" dirty="0" smtClean="0">
                <a:latin typeface="Gill Sans Light"/>
                <a:cs typeface="Gill Sans Light"/>
              </a:rPr>
              <a:t> and </a:t>
            </a:r>
            <a:r>
              <a:rPr lang="en-US" sz="24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Associative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82043" y="1175791"/>
            <a:ext cx="295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[Dean &amp; </a:t>
            </a:r>
            <a:r>
              <a:rPr lang="en-US" dirty="0" err="1" smtClean="0">
                <a:latin typeface="Gill Sans Light"/>
                <a:cs typeface="Gill Sans Light"/>
              </a:rPr>
              <a:t>Ghemawat</a:t>
            </a:r>
            <a:r>
              <a:rPr lang="en-US" dirty="0" smtClean="0">
                <a:latin typeface="Gill Sans Light"/>
                <a:cs typeface="Gill Sans Light"/>
              </a:rPr>
              <a:t>, OSDI’04]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64161-BD14-6B44-8A5D-DA5F390B3FB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39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4" grpId="0" animBg="1"/>
      <p:bldP spid="40" grpId="0" animBg="1"/>
      <p:bldP spid="47" grpId="0"/>
      <p:bldP spid="4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n 5"/>
          <p:cNvSpPr/>
          <p:nvPr/>
        </p:nvSpPr>
        <p:spPr>
          <a:xfrm>
            <a:off x="3419871" y="2632615"/>
            <a:ext cx="2286000" cy="2743200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6654"/>
            <a:ext cx="9144000" cy="1143000"/>
          </a:xfrm>
        </p:spPr>
        <p:txBody>
          <a:bodyPr/>
          <a:lstStyle/>
          <a:p>
            <a:r>
              <a:rPr lang="en-US" sz="4800" dirty="0" smtClean="0"/>
              <a:t>Map-Reduce System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3082043" y="1141231"/>
            <a:ext cx="295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[Dean &amp; </a:t>
            </a:r>
            <a:r>
              <a:rPr lang="en-US" dirty="0" err="1" smtClean="0">
                <a:latin typeface="Gill Sans Light"/>
                <a:cs typeface="Gill Sans Light"/>
              </a:rPr>
              <a:t>Ghemawat</a:t>
            </a:r>
            <a:r>
              <a:rPr lang="en-US" dirty="0" smtClean="0">
                <a:latin typeface="Gill Sans Light"/>
                <a:cs typeface="Gill Sans Light"/>
              </a:rPr>
              <a:t>, OSDI’04]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38" name="Rectangle 37"/>
          <p:cNvSpPr/>
          <p:nvPr/>
        </p:nvSpPr>
        <p:spPr>
          <a:xfrm rot="16200000">
            <a:off x="1146529" y="794944"/>
            <a:ext cx="1618935" cy="336197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Mapper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7" name="Pentagon 46"/>
          <p:cNvSpPr/>
          <p:nvPr/>
        </p:nvSpPr>
        <p:spPr>
          <a:xfrm>
            <a:off x="2163547" y="1930442"/>
            <a:ext cx="1327861" cy="475986"/>
          </a:xfrm>
          <a:prstGeom prst="homePlate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entagon 47"/>
          <p:cNvSpPr/>
          <p:nvPr/>
        </p:nvSpPr>
        <p:spPr>
          <a:xfrm>
            <a:off x="2166123" y="2545976"/>
            <a:ext cx="1339093" cy="475441"/>
          </a:xfrm>
          <a:prstGeom prst="homePlate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/>
          <p:cNvGrpSpPr/>
          <p:nvPr/>
        </p:nvGrpSpPr>
        <p:grpSpPr>
          <a:xfrm>
            <a:off x="701340" y="1838150"/>
            <a:ext cx="906851" cy="1275558"/>
            <a:chOff x="701340" y="1838150"/>
            <a:chExt cx="906851" cy="1275558"/>
          </a:xfrm>
        </p:grpSpPr>
        <p:sp>
          <p:nvSpPr>
            <p:cNvPr id="17" name="Rounded Rectangle 16"/>
            <p:cNvSpPr/>
            <p:nvPr/>
          </p:nvSpPr>
          <p:spPr>
            <a:xfrm>
              <a:off x="701340" y="1838150"/>
              <a:ext cx="906851" cy="323586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Record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01340" y="2314136"/>
              <a:ext cx="906851" cy="323586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Record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701340" y="2790122"/>
              <a:ext cx="906851" cy="323586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Record</a:t>
              </a:r>
              <a:endParaRPr lang="en-US" dirty="0">
                <a:latin typeface="Gill Sans Light"/>
                <a:cs typeface="Gill Sans Light"/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 rot="16200000">
            <a:off x="1153355" y="2529814"/>
            <a:ext cx="1618935" cy="336197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Mapper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01" name="Pentagon 100"/>
          <p:cNvSpPr/>
          <p:nvPr/>
        </p:nvSpPr>
        <p:spPr>
          <a:xfrm>
            <a:off x="2170373" y="3665312"/>
            <a:ext cx="1327861" cy="475986"/>
          </a:xfrm>
          <a:prstGeom prst="homePlate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Pentagon 101"/>
          <p:cNvSpPr/>
          <p:nvPr/>
        </p:nvSpPr>
        <p:spPr>
          <a:xfrm>
            <a:off x="2172949" y="4280846"/>
            <a:ext cx="1339093" cy="475441"/>
          </a:xfrm>
          <a:prstGeom prst="homePlate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/>
          <p:cNvGrpSpPr/>
          <p:nvPr/>
        </p:nvGrpSpPr>
        <p:grpSpPr>
          <a:xfrm>
            <a:off x="708166" y="3573020"/>
            <a:ext cx="906851" cy="1275558"/>
            <a:chOff x="708166" y="3573020"/>
            <a:chExt cx="906851" cy="1275558"/>
          </a:xfrm>
        </p:grpSpPr>
        <p:sp>
          <p:nvSpPr>
            <p:cNvPr id="103" name="Rounded Rectangle 102"/>
            <p:cNvSpPr/>
            <p:nvPr/>
          </p:nvSpPr>
          <p:spPr>
            <a:xfrm>
              <a:off x="708166" y="3573020"/>
              <a:ext cx="906851" cy="323586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Record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708166" y="4049006"/>
              <a:ext cx="906851" cy="323586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Record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708166" y="4524992"/>
              <a:ext cx="906851" cy="323586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Record</a:t>
              </a:r>
              <a:endParaRPr lang="en-US" dirty="0">
                <a:latin typeface="Gill Sans Light"/>
                <a:cs typeface="Gill Sans Light"/>
              </a:endParaRPr>
            </a:p>
          </p:txBody>
        </p:sp>
      </p:grpSp>
      <p:sp>
        <p:nvSpPr>
          <p:cNvPr id="106" name="Rectangle 105"/>
          <p:cNvSpPr/>
          <p:nvPr/>
        </p:nvSpPr>
        <p:spPr>
          <a:xfrm rot="16200000">
            <a:off x="1160181" y="4246777"/>
            <a:ext cx="1618935" cy="336197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Mapper 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08" name="Pentagon 107"/>
          <p:cNvSpPr/>
          <p:nvPr/>
        </p:nvSpPr>
        <p:spPr>
          <a:xfrm>
            <a:off x="2177199" y="5382275"/>
            <a:ext cx="1327861" cy="475986"/>
          </a:xfrm>
          <a:prstGeom prst="homePlate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Pentagon 108"/>
          <p:cNvSpPr/>
          <p:nvPr/>
        </p:nvSpPr>
        <p:spPr>
          <a:xfrm>
            <a:off x="2179775" y="5997809"/>
            <a:ext cx="1339093" cy="475441"/>
          </a:xfrm>
          <a:prstGeom prst="homePlate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714992" y="5289983"/>
            <a:ext cx="906851" cy="1275558"/>
            <a:chOff x="714992" y="5289983"/>
            <a:chExt cx="906851" cy="1275558"/>
          </a:xfrm>
        </p:grpSpPr>
        <p:sp>
          <p:nvSpPr>
            <p:cNvPr id="110" name="Rounded Rectangle 109"/>
            <p:cNvSpPr/>
            <p:nvPr/>
          </p:nvSpPr>
          <p:spPr>
            <a:xfrm>
              <a:off x="714992" y="5289983"/>
              <a:ext cx="906851" cy="323586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Record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714992" y="5765969"/>
              <a:ext cx="906851" cy="323586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Record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714992" y="6241955"/>
              <a:ext cx="906851" cy="323586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Record</a:t>
              </a:r>
              <a:endParaRPr lang="en-US" dirty="0">
                <a:latin typeface="Gill Sans Light"/>
                <a:cs typeface="Gill Sans Light"/>
              </a:endParaRPr>
            </a:p>
          </p:txBody>
        </p:sp>
      </p:grpSp>
      <p:sp>
        <p:nvSpPr>
          <p:cNvPr id="8" name="Can 7"/>
          <p:cNvSpPr/>
          <p:nvPr/>
        </p:nvSpPr>
        <p:spPr>
          <a:xfrm>
            <a:off x="4039774" y="4317822"/>
            <a:ext cx="1097280" cy="1097280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Data</a:t>
            </a:r>
            <a:r>
              <a:rPr lang="en-US" sz="2000" baseline="-25000" dirty="0" smtClean="0">
                <a:latin typeface="Gill Sans Light"/>
                <a:cs typeface="Gill Sans Light"/>
              </a:rPr>
              <a:t>3</a:t>
            </a:r>
            <a:endParaRPr lang="en-US" sz="2000" dirty="0" smtClean="0">
              <a:latin typeface="Gill Sans Light"/>
              <a:cs typeface="Gill Sans Light"/>
            </a:endParaRPr>
          </a:p>
        </p:txBody>
      </p:sp>
      <p:sp>
        <p:nvSpPr>
          <p:cNvPr id="10" name="Can 9"/>
          <p:cNvSpPr/>
          <p:nvPr/>
        </p:nvSpPr>
        <p:spPr>
          <a:xfrm>
            <a:off x="4039774" y="3499169"/>
            <a:ext cx="1097280" cy="1097280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Data</a:t>
            </a:r>
            <a:r>
              <a:rPr lang="en-US" sz="2000" baseline="-25000" dirty="0" smtClean="0">
                <a:latin typeface="Gill Sans Light"/>
                <a:cs typeface="Gill Sans Light"/>
              </a:rPr>
              <a:t>2</a:t>
            </a:r>
            <a:endParaRPr lang="en-US" sz="2000" dirty="0" smtClean="0">
              <a:latin typeface="Gill Sans Light"/>
              <a:cs typeface="Gill Sans Light"/>
            </a:endParaRPr>
          </a:p>
        </p:txBody>
      </p:sp>
      <p:sp>
        <p:nvSpPr>
          <p:cNvPr id="11" name="Can 10"/>
          <p:cNvSpPr/>
          <p:nvPr/>
        </p:nvSpPr>
        <p:spPr>
          <a:xfrm>
            <a:off x="4039774" y="2671902"/>
            <a:ext cx="1097280" cy="1097280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Data</a:t>
            </a:r>
            <a:r>
              <a:rPr lang="en-US" sz="2000" baseline="-25000" dirty="0" smtClean="0">
                <a:latin typeface="Gill Sans Light"/>
                <a:cs typeface="Gill Sans Light"/>
              </a:rPr>
              <a:t>1</a:t>
            </a:r>
            <a:endParaRPr lang="en-US" sz="2000" dirty="0" smtClean="0">
              <a:latin typeface="Gill Sans Light"/>
              <a:cs typeface="Gill Sans Light"/>
            </a:endParaRPr>
          </a:p>
        </p:txBody>
      </p:sp>
      <p:sp>
        <p:nvSpPr>
          <p:cNvPr id="116" name="Rectangle 115"/>
          <p:cNvSpPr/>
          <p:nvPr/>
        </p:nvSpPr>
        <p:spPr>
          <a:xfrm rot="5400000">
            <a:off x="5267323" y="2328134"/>
            <a:ext cx="1975104" cy="164231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Reducer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18" name="Rectangle 117"/>
          <p:cNvSpPr/>
          <p:nvPr/>
        </p:nvSpPr>
        <p:spPr>
          <a:xfrm rot="5400000">
            <a:off x="5268409" y="4665628"/>
            <a:ext cx="1972933" cy="164231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Reducer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3" name="Left Arrow 42"/>
          <p:cNvSpPr/>
          <p:nvPr/>
        </p:nvSpPr>
        <p:spPr>
          <a:xfrm>
            <a:off x="1590292" y="1857951"/>
            <a:ext cx="372110" cy="303785"/>
          </a:xfrm>
          <a:prstGeom prst="lef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Left Arrow 99"/>
          <p:cNvSpPr/>
          <p:nvPr/>
        </p:nvSpPr>
        <p:spPr>
          <a:xfrm>
            <a:off x="1597118" y="3592821"/>
            <a:ext cx="372110" cy="303785"/>
          </a:xfrm>
          <a:prstGeom prst="lef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Left Arrow 106"/>
          <p:cNvSpPr/>
          <p:nvPr/>
        </p:nvSpPr>
        <p:spPr>
          <a:xfrm>
            <a:off x="1603944" y="5309784"/>
            <a:ext cx="372110" cy="303785"/>
          </a:xfrm>
          <a:prstGeom prst="lef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2288578" y="1984423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2288578" y="2612809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2288578" y="4347679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2288578" y="5436256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2727417" y="2612809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2288578" y="6053195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2727417" y="5436256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2263665" y="3719293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2716788" y="1982871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2727417" y="4347679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2716788" y="6053195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2288578" y="1982871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2288578" y="4358687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2288578" y="6053195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5554293" y="2281106"/>
            <a:ext cx="356616" cy="35661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lt1"/>
                </a:solidFill>
                <a:latin typeface="Gill Sans Light"/>
                <a:cs typeface="Gill Sans Light"/>
              </a:rPr>
              <a:t>2</a:t>
            </a:r>
            <a:endParaRPr lang="en-US" dirty="0">
              <a:solidFill>
                <a:schemeClr val="lt1"/>
              </a:solidFill>
              <a:latin typeface="Gill Sans Light"/>
              <a:cs typeface="Gill Sans Light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5554293" y="3218405"/>
            <a:ext cx="356616" cy="35661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lt1"/>
                </a:solidFill>
                <a:latin typeface="Gill Sans Light"/>
                <a:cs typeface="Gill Sans Light"/>
              </a:rPr>
              <a:t>1</a:t>
            </a:r>
            <a:endParaRPr lang="en-US" dirty="0">
              <a:solidFill>
                <a:schemeClr val="lt1"/>
              </a:solidFill>
              <a:latin typeface="Gill Sans Light"/>
              <a:cs typeface="Gill Sans Light"/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5554293" y="2759449"/>
            <a:ext cx="356616" cy="35661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1</a:t>
            </a:r>
            <a:endParaRPr lang="en-US" dirty="0">
              <a:solidFill>
                <a:schemeClr val="lt1"/>
              </a:solidFill>
              <a:latin typeface="Gill Sans Light"/>
              <a:cs typeface="Gill Sans Light"/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5554293" y="3692390"/>
            <a:ext cx="356616" cy="35661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lt1"/>
                </a:solidFill>
                <a:latin typeface="Gill Sans Light"/>
                <a:cs typeface="Gill Sans Light"/>
              </a:rPr>
              <a:t>1</a:t>
            </a:r>
            <a:endParaRPr lang="en-US" dirty="0">
              <a:solidFill>
                <a:schemeClr val="lt1"/>
              </a:solidFill>
              <a:latin typeface="Gill Sans Light"/>
              <a:cs typeface="Gill Sans Light"/>
            </a:endParaRPr>
          </a:p>
        </p:txBody>
      </p:sp>
      <p:sp>
        <p:nvSpPr>
          <p:cNvPr id="142" name="Oval 141"/>
          <p:cNvSpPr/>
          <p:nvPr/>
        </p:nvSpPr>
        <p:spPr>
          <a:xfrm>
            <a:off x="5554293" y="5058486"/>
            <a:ext cx="356616" cy="35661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Gill Sans Light"/>
                <a:cs typeface="Gill Sans Light"/>
              </a:rPr>
              <a:t>1</a:t>
            </a:r>
            <a:endParaRPr lang="en-US" dirty="0">
              <a:solidFill>
                <a:schemeClr val="dk1"/>
              </a:solidFill>
              <a:latin typeface="Gill Sans Light"/>
              <a:cs typeface="Gill Sans Light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5554293" y="5523300"/>
            <a:ext cx="356616" cy="35661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Gill Sans Light"/>
                <a:cs typeface="Gill Sans Light"/>
              </a:rPr>
              <a:t>1</a:t>
            </a:r>
            <a:endParaRPr lang="en-US" dirty="0">
              <a:solidFill>
                <a:schemeClr val="dk1"/>
              </a:solidFill>
              <a:latin typeface="Gill Sans Light"/>
              <a:cs typeface="Gill Sans Light"/>
            </a:endParaRPr>
          </a:p>
        </p:txBody>
      </p:sp>
      <p:sp>
        <p:nvSpPr>
          <p:cNvPr id="144" name="Oval 143"/>
          <p:cNvSpPr/>
          <p:nvPr/>
        </p:nvSpPr>
        <p:spPr>
          <a:xfrm>
            <a:off x="5554293" y="5997809"/>
            <a:ext cx="356616" cy="35661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Gill Sans Light"/>
                <a:cs typeface="Gill Sans Light"/>
              </a:rPr>
              <a:t>2</a:t>
            </a:r>
            <a:endParaRPr lang="en-US" dirty="0">
              <a:solidFill>
                <a:schemeClr val="dk1"/>
              </a:solidFill>
              <a:latin typeface="Gill Sans Light"/>
              <a:cs typeface="Gill Sans Light"/>
            </a:endParaRPr>
          </a:p>
        </p:txBody>
      </p:sp>
      <p:sp>
        <p:nvSpPr>
          <p:cNvPr id="145" name="Oval 144"/>
          <p:cNvSpPr/>
          <p:nvPr/>
        </p:nvSpPr>
        <p:spPr>
          <a:xfrm>
            <a:off x="5554293" y="4596449"/>
            <a:ext cx="356616" cy="35661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Gill Sans Light"/>
                <a:cs typeface="Gill Sans Light"/>
              </a:rPr>
              <a:t>2</a:t>
            </a:r>
            <a:endParaRPr lang="en-US" dirty="0">
              <a:solidFill>
                <a:schemeClr val="dk1"/>
              </a:solidFill>
              <a:latin typeface="Gill Sans Light"/>
              <a:cs typeface="Gill Sans Light"/>
            </a:endParaRPr>
          </a:p>
        </p:txBody>
      </p:sp>
      <p:sp>
        <p:nvSpPr>
          <p:cNvPr id="146" name="Left Arrow 145"/>
          <p:cNvSpPr/>
          <p:nvPr/>
        </p:nvSpPr>
        <p:spPr>
          <a:xfrm>
            <a:off x="5836685" y="2309024"/>
            <a:ext cx="282682" cy="303785"/>
          </a:xfrm>
          <a:prstGeom prst="leftArrow">
            <a:avLst/>
          </a:prstGeom>
          <a:ln>
            <a:headEnd type="none" w="med" len="med"/>
            <a:tailEnd type="none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an 146"/>
          <p:cNvSpPr/>
          <p:nvPr/>
        </p:nvSpPr>
        <p:spPr>
          <a:xfrm>
            <a:off x="7550861" y="2406428"/>
            <a:ext cx="1218410" cy="1331538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Output</a:t>
            </a:r>
            <a:r>
              <a:rPr lang="en-US" sz="2000" baseline="-25000" dirty="0" smtClean="0">
                <a:latin typeface="Gill Sans Light"/>
                <a:cs typeface="Gill Sans Light"/>
              </a:rPr>
              <a:t>1</a:t>
            </a:r>
          </a:p>
        </p:txBody>
      </p:sp>
      <p:sp>
        <p:nvSpPr>
          <p:cNvPr id="148" name="Can 147"/>
          <p:cNvSpPr/>
          <p:nvPr/>
        </p:nvSpPr>
        <p:spPr>
          <a:xfrm>
            <a:off x="7550861" y="4846719"/>
            <a:ext cx="1218410" cy="1331538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Output</a:t>
            </a:r>
            <a:r>
              <a:rPr lang="en-US" sz="2000" baseline="-25000" dirty="0" smtClean="0">
                <a:latin typeface="Gill Sans Light"/>
                <a:cs typeface="Gill Sans Light"/>
              </a:rPr>
              <a:t>2</a:t>
            </a:r>
          </a:p>
        </p:txBody>
      </p:sp>
      <p:sp>
        <p:nvSpPr>
          <p:cNvPr id="149" name="Left Arrow 148"/>
          <p:cNvSpPr/>
          <p:nvPr/>
        </p:nvSpPr>
        <p:spPr>
          <a:xfrm>
            <a:off x="5836685" y="4622346"/>
            <a:ext cx="282682" cy="303785"/>
          </a:xfrm>
          <a:prstGeom prst="leftArrow">
            <a:avLst/>
          </a:prstGeom>
          <a:ln>
            <a:headEnd type="none" w="med" len="med"/>
            <a:tailEnd type="none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6237953" y="2880228"/>
            <a:ext cx="466959" cy="466959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lt1"/>
                </a:solidFill>
                <a:latin typeface="Gill Sans Light"/>
                <a:cs typeface="Gill Sans Light"/>
              </a:rPr>
              <a:t>2</a:t>
            </a:r>
            <a:endParaRPr lang="en-US" dirty="0">
              <a:solidFill>
                <a:schemeClr val="lt1"/>
              </a:solidFill>
              <a:latin typeface="Gill Sans Light"/>
              <a:cs typeface="Gill Sans Light"/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6237953" y="5285507"/>
            <a:ext cx="466959" cy="466959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latin typeface="Gill Sans Light"/>
                <a:cs typeface="Gill Sans Light"/>
              </a:rPr>
              <a:t>2</a:t>
            </a:r>
          </a:p>
        </p:txBody>
      </p:sp>
      <p:sp>
        <p:nvSpPr>
          <p:cNvPr id="152" name="Oval 151"/>
          <p:cNvSpPr/>
          <p:nvPr/>
        </p:nvSpPr>
        <p:spPr>
          <a:xfrm>
            <a:off x="6246199" y="2880228"/>
            <a:ext cx="466959" cy="466959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lt1"/>
                </a:solidFill>
                <a:latin typeface="Gill Sans Light"/>
                <a:cs typeface="Gill Sans Light"/>
              </a:rPr>
              <a:t>3</a:t>
            </a:r>
            <a:endParaRPr lang="en-US" dirty="0">
              <a:solidFill>
                <a:schemeClr val="lt1"/>
              </a:solidFill>
              <a:latin typeface="Gill Sans Light"/>
              <a:cs typeface="Gill Sans Light"/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6246199" y="5285507"/>
            <a:ext cx="466959" cy="466959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Gill Sans Light"/>
                <a:cs typeface="Gill Sans Light"/>
              </a:rPr>
              <a:t>3</a:t>
            </a:r>
            <a:endParaRPr lang="en-US" dirty="0">
              <a:solidFill>
                <a:schemeClr val="dk1"/>
              </a:solidFill>
              <a:latin typeface="Gill Sans Light"/>
              <a:cs typeface="Gill Sans Light"/>
            </a:endParaRPr>
          </a:p>
        </p:txBody>
      </p:sp>
      <p:sp>
        <p:nvSpPr>
          <p:cNvPr id="154" name="Oval 153"/>
          <p:cNvSpPr/>
          <p:nvPr/>
        </p:nvSpPr>
        <p:spPr>
          <a:xfrm>
            <a:off x="6246814" y="2880228"/>
            <a:ext cx="466344" cy="466344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lt1"/>
                </a:solidFill>
                <a:latin typeface="Gill Sans Light"/>
                <a:cs typeface="Gill Sans Light"/>
              </a:rPr>
              <a:t>1</a:t>
            </a:r>
            <a:endParaRPr lang="en-US" dirty="0">
              <a:solidFill>
                <a:schemeClr val="lt1"/>
              </a:solidFill>
              <a:latin typeface="Gill Sans Light"/>
              <a:cs typeface="Gill Sans Light"/>
            </a:endParaRPr>
          </a:p>
        </p:txBody>
      </p:sp>
      <p:sp>
        <p:nvSpPr>
          <p:cNvPr id="155" name="Oval 154"/>
          <p:cNvSpPr/>
          <p:nvPr/>
        </p:nvSpPr>
        <p:spPr>
          <a:xfrm>
            <a:off x="6246814" y="5273959"/>
            <a:ext cx="466344" cy="466344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Gill Sans Light"/>
                <a:cs typeface="Gill Sans Light"/>
              </a:rPr>
              <a:t>1</a:t>
            </a:r>
            <a:endParaRPr lang="en-US" dirty="0">
              <a:solidFill>
                <a:schemeClr val="dk1"/>
              </a:solidFill>
              <a:latin typeface="Gill Sans Light"/>
              <a:cs typeface="Gill Sans Light"/>
            </a:endParaRPr>
          </a:p>
        </p:txBody>
      </p:sp>
      <p:sp>
        <p:nvSpPr>
          <p:cNvPr id="156" name="Oval 155"/>
          <p:cNvSpPr/>
          <p:nvPr/>
        </p:nvSpPr>
        <p:spPr>
          <a:xfrm>
            <a:off x="6246199" y="2886434"/>
            <a:ext cx="466344" cy="466344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lt1"/>
                </a:solidFill>
                <a:latin typeface="Gill Sans Light"/>
                <a:cs typeface="Gill Sans Light"/>
              </a:rPr>
              <a:t>2</a:t>
            </a:r>
            <a:endParaRPr lang="en-US" dirty="0">
              <a:solidFill>
                <a:schemeClr val="lt1"/>
              </a:solidFill>
              <a:latin typeface="Gill Sans Light"/>
              <a:cs typeface="Gill Sans Light"/>
            </a:endParaRPr>
          </a:p>
        </p:txBody>
      </p:sp>
      <p:sp>
        <p:nvSpPr>
          <p:cNvPr id="157" name="Oval 156"/>
          <p:cNvSpPr/>
          <p:nvPr/>
        </p:nvSpPr>
        <p:spPr>
          <a:xfrm>
            <a:off x="6246814" y="5285507"/>
            <a:ext cx="466344" cy="466344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Gill Sans Light"/>
                <a:cs typeface="Gill Sans Light"/>
              </a:rPr>
              <a:t>3</a:t>
            </a:r>
            <a:endParaRPr lang="en-US" dirty="0">
              <a:solidFill>
                <a:schemeClr val="dk1"/>
              </a:solidFill>
              <a:latin typeface="Gill Sans Light"/>
              <a:cs typeface="Gill Sans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84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80733E-7 -2.4248E-6 L -0.37632 0.154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16" y="770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80733E-7 -3.25312E-6 L -0.37632 0.0381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16" y="18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80733E-7 2.79037E-6 L -0.37632 -0.1145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16" y="-573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6502 " pathEditMode="relative" ptsTypes="AA">
                                      <p:cBhvr>
                                        <p:cTn id="1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6502 " pathEditMode="relative" ptsTypes="AA">
                                      <p:cBhvr>
                                        <p:cTn id="13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6502 " pathEditMode="relative" ptsTypes="AA">
                                      <p:cBhvr>
                                        <p:cTn id="13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3551E-6 0.06502 L -0.00069 0.1342 " pathEditMode="relative" rAng="0" ptsTypes="AA">
                                      <p:cBhvr>
                                        <p:cTn id="16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3447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8839E-6 0.06502 L 2.88839E-6 0.13536 " pathEditMode="relative" rAng="0" ptsTypes="AA">
                                      <p:cBhvr>
                                        <p:cTn id="1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17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4058E-6 0.06502 L 4.24058E-6 0.13605 " pathEditMode="relative" rAng="0" ptsTypes="AA">
                                      <p:cBhvr>
                                        <p:cTn id="16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4496 0 " pathEditMode="relative" ptsTypes="AA">
                                      <p:cBhvr>
                                        <p:cTn id="187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4496 0 " pathEditMode="relative" ptsTypes="AA">
                                      <p:cBhvr>
                                        <p:cTn id="18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4496 0 " pathEditMode="relative" ptsTypes="AA">
                                      <p:cBhvr>
                                        <p:cTn id="191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000"/>
                            </p:stCondLst>
                            <p:childTnLst>
                              <p:par>
                                <p:cTn id="19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45721E-7 8.6534E-7 L 0.35584 0.0435 " pathEditMode="relative" rAng="0" ptsTypes="AA">
                                      <p:cBhvr>
                                        <p:cTn id="229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2" y="2175"/>
                                    </p:animMotion>
                                  </p:childTnLst>
                                </p:cTn>
                              </p:par>
                              <p:par>
                                <p:cTn id="2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938E-6 -2.68857E-6 L 0.3588 -0.06872 " pathEditMode="relative" rAng="0" ptsTypes="AA">
                                      <p:cBhvr>
                                        <p:cTn id="231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31" y="-3447"/>
                                    </p:animMotion>
                                  </p:childTnLst>
                                </p:cTn>
                              </p:par>
                              <p:par>
                                <p:cTn id="23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499E-6 2.49884E-7 L 0.35602 -0.25012 " pathEditMode="relative" rAng="0" ptsTypes="AA">
                                      <p:cBhvr>
                                        <p:cTn id="233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2" y="-12517"/>
                                    </p:animMotion>
                                  </p:childTnLst>
                                </p:cTn>
                              </p:par>
                              <p:par>
                                <p:cTn id="2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765E-7 2.49884E-7 L 0.30811 -0.38963 " pathEditMode="relative" rAng="0" ptsTypes="AA">
                                      <p:cBhvr>
                                        <p:cTn id="235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7" y="-19482"/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499E-6 -4.75706E-6 L 0.35602 0.3591 " pathEditMode="relative" rAng="0" ptsTypes="AA">
                                      <p:cBhvr>
                                        <p:cTn id="237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2" y="17955"/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765E-7 -4.75706E-6 L 0.30811 0.42203 " pathEditMode="relative" rAng="0" ptsTypes="AA">
                                      <p:cBhvr>
                                        <p:cTn id="239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7" y="21101"/>
                                    </p:animMotion>
                                  </p:childTnLst>
                                </p:cTn>
                              </p:par>
                              <p:par>
                                <p:cTn id="24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3157E-6 3.0634E-6 L 0.3548 0.24849 " pathEditMode="relative" rAng="0" ptsTypes="AA">
                                      <p:cBhvr>
                                        <p:cTn id="241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40" y="12425"/>
                                    </p:animMotion>
                                  </p:childTnLst>
                                </p:cTn>
                              </p:par>
                              <p:par>
                                <p:cTn id="2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-3.00324E-6 L 0.35758 -0.21078 " pathEditMode="relative" rAng="0" ptsTypes="AA">
                                      <p:cBhvr>
                                        <p:cTn id="243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75" y="-10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000"/>
                            </p:stCondLst>
                            <p:childTnLst>
                              <p:par>
                                <p:cTn id="2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500"/>
                            </p:stCondLst>
                            <p:childTnLst>
                              <p:par>
                                <p:cTn id="2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7057 " pathEditMode="relative" ptsTypes="AA">
                                      <p:cBhvr>
                                        <p:cTn id="30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7057 " pathEditMode="relative" ptsTypes="AA">
                                      <p:cBhvr>
                                        <p:cTn id="311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000"/>
                            </p:stCondLst>
                            <p:childTnLst>
                              <p:par>
                                <p:cTn id="31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5197E-7 0.07057 L 4.65197E-7 0.14113 " pathEditMode="relative" rAng="0" ptsTypes="AA">
                                      <p:cBhvr>
                                        <p:cTn id="32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17"/>
                                    </p:animMotion>
                                  </p:childTnLst>
                                </p:cTn>
                              </p:par>
                              <p:par>
                                <p:cTn id="32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5197E-7 0.07057 L 4.65197E-7 0.14114 " pathEditMode="relative" rAng="0" ptsTypes="AA">
                                      <p:cBhvr>
                                        <p:cTn id="326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17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692 0.03447 " pathEditMode="relative" ptsTypes="AA">
                                      <p:cBhvr>
                                        <p:cTn id="328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692 0.03447 " pathEditMode="relative" ptsTypes="AA">
                                      <p:cBhvr>
                                        <p:cTn id="330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7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7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5" dur="7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8" dur="7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7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7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5197E-7 0.14113 L 4.65197E-7 0.21008 " pathEditMode="relative" rAng="0" ptsTypes="AA">
                                      <p:cBhvr>
                                        <p:cTn id="34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47"/>
                                    </p:animMotion>
                                  </p:childTnLst>
                                </p:cTn>
                              </p:par>
                              <p:par>
                                <p:cTn id="345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5197E-7 0.14114 L 4.65197E-7 0.21009 " pathEditMode="relative" rAng="0" ptsTypes="AA">
                                      <p:cBhvr>
                                        <p:cTn id="346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1000"/>
                            </p:stCondLst>
                            <p:childTnLst>
                              <p:par>
                                <p:cTn id="3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125 0.0347 " pathEditMode="relative" ptsTypes="AA">
                                      <p:cBhvr>
                                        <p:cTn id="359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125 0.0347 " pathEditMode="relative" ptsTypes="AA">
                                      <p:cBhvr>
                                        <p:cTn id="361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 animBg="1"/>
      <p:bldP spid="47" grpId="0" animBg="1"/>
      <p:bldP spid="48" grpId="0" animBg="1"/>
      <p:bldP spid="99" grpId="0" animBg="1"/>
      <p:bldP spid="101" grpId="0" animBg="1"/>
      <p:bldP spid="102" grpId="0" animBg="1"/>
      <p:bldP spid="106" grpId="0" animBg="1"/>
      <p:bldP spid="108" grpId="0" animBg="1"/>
      <p:bldP spid="109" grpId="0" animBg="1"/>
      <p:bldP spid="8" grpId="0" animBg="1"/>
      <p:bldP spid="8" grpId="1" animBg="1"/>
      <p:bldP spid="8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16" grpId="0" animBg="1"/>
      <p:bldP spid="118" grpId="0" animBg="1"/>
      <p:bldP spid="43" grpId="0" animBg="1"/>
      <p:bldP spid="43" grpId="1" animBg="1"/>
      <p:bldP spid="43" grpId="2" animBg="1"/>
      <p:bldP spid="100" grpId="0" animBg="1"/>
      <p:bldP spid="100" grpId="1" animBg="1"/>
      <p:bldP spid="100" grpId="2" animBg="1"/>
      <p:bldP spid="107" grpId="0" animBg="1"/>
      <p:bldP spid="107" grpId="1" animBg="1"/>
      <p:bldP spid="107" grpId="2" animBg="1"/>
      <p:bldP spid="119" grpId="0" animBg="1"/>
      <p:bldP spid="119" grpId="1" animBg="1"/>
      <p:bldP spid="120" grpId="0" animBg="1"/>
      <p:bldP spid="120" grpId="1" animBg="1"/>
      <p:bldP spid="120" grpId="2" animBg="1"/>
      <p:bldP spid="121" grpId="0" animBg="1"/>
      <p:bldP spid="121" grpId="1" animBg="1"/>
      <p:bldP spid="122" grpId="0" animBg="1"/>
      <p:bldP spid="122" grpId="1" animBg="1"/>
      <p:bldP spid="122" grpId="2" animBg="1"/>
      <p:bldP spid="123" grpId="0" animBg="1"/>
      <p:bldP spid="123" grpId="1" animBg="1"/>
      <p:bldP spid="123" grpId="2" animBg="1"/>
      <p:bldP spid="124" grpId="0" animBg="1"/>
      <p:bldP spid="124" grpId="1" animBg="1"/>
      <p:bldP spid="125" grpId="0" animBg="1"/>
      <p:bldP spid="125" grpId="1" animBg="1"/>
      <p:bldP spid="125" grpId="2" animBg="1"/>
      <p:bldP spid="126" grpId="0" animBg="1"/>
      <p:bldP spid="126" grpId="1" animBg="1"/>
      <p:bldP spid="126" grpId="2" animBg="1"/>
      <p:bldP spid="127" grpId="0" animBg="1"/>
      <p:bldP spid="127" grpId="1" animBg="1"/>
      <p:bldP spid="127" grpId="2" animBg="1"/>
      <p:bldP spid="128" grpId="0" animBg="1"/>
      <p:bldP spid="128" grpId="1" animBg="1"/>
      <p:bldP spid="128" grpId="2" animBg="1"/>
      <p:bldP spid="129" grpId="0" animBg="1"/>
      <p:bldP spid="129" grpId="1" animBg="1"/>
      <p:bldP spid="129" grpId="2" animBg="1"/>
      <p:bldP spid="131" grpId="0" animBg="1"/>
      <p:bldP spid="131" grpId="1" animBg="1"/>
      <p:bldP spid="131" grpId="2" animBg="1"/>
      <p:bldP spid="132" grpId="0" animBg="1"/>
      <p:bldP spid="132" grpId="1" animBg="1"/>
      <p:bldP spid="132" grpId="2" animBg="1"/>
      <p:bldP spid="133" grpId="0" animBg="1"/>
      <p:bldP spid="133" grpId="1" animBg="1"/>
      <p:bldP spid="133" grpId="2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6" grpId="1" animBg="1"/>
      <p:bldP spid="146" grpId="2" animBg="1"/>
      <p:bldP spid="146" grpId="3" animBg="1"/>
      <p:bldP spid="147" grpId="0" animBg="1"/>
      <p:bldP spid="148" grpId="0" animBg="1"/>
      <p:bldP spid="149" grpId="0" animBg="1"/>
      <p:bldP spid="149" grpId="1" animBg="1"/>
      <p:bldP spid="149" grpId="2" animBg="1"/>
      <p:bldP spid="149" grpId="3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6654"/>
            <a:ext cx="9144000" cy="1143000"/>
          </a:xfrm>
        </p:spPr>
        <p:txBody>
          <a:bodyPr/>
          <a:lstStyle/>
          <a:p>
            <a:r>
              <a:rPr lang="en-US" sz="4800" dirty="0" smtClean="0"/>
              <a:t>Map-Reduce System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3082043" y="1141231"/>
            <a:ext cx="295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[Dean &amp; </a:t>
            </a:r>
            <a:r>
              <a:rPr lang="en-US" dirty="0" err="1" smtClean="0">
                <a:latin typeface="Gill Sans Light"/>
                <a:cs typeface="Gill Sans Light"/>
              </a:rPr>
              <a:t>Ghemawat</a:t>
            </a:r>
            <a:r>
              <a:rPr lang="en-US" dirty="0" smtClean="0">
                <a:latin typeface="Gill Sans Light"/>
                <a:cs typeface="Gill Sans Light"/>
              </a:rPr>
              <a:t>, OSDI’04]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38" name="Rectangle 37"/>
          <p:cNvSpPr/>
          <p:nvPr/>
        </p:nvSpPr>
        <p:spPr>
          <a:xfrm rot="16200000">
            <a:off x="1146529" y="794944"/>
            <a:ext cx="1618935" cy="336197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Mapper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7" name="Pentagon 46"/>
          <p:cNvSpPr/>
          <p:nvPr/>
        </p:nvSpPr>
        <p:spPr>
          <a:xfrm>
            <a:off x="2163547" y="1930442"/>
            <a:ext cx="1327861" cy="475986"/>
          </a:xfrm>
          <a:prstGeom prst="homePlate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entagon 47"/>
          <p:cNvSpPr/>
          <p:nvPr/>
        </p:nvSpPr>
        <p:spPr>
          <a:xfrm>
            <a:off x="2166123" y="2545976"/>
            <a:ext cx="1339093" cy="475441"/>
          </a:xfrm>
          <a:prstGeom prst="homePlate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/>
          <p:cNvGrpSpPr/>
          <p:nvPr/>
        </p:nvGrpSpPr>
        <p:grpSpPr>
          <a:xfrm>
            <a:off x="701340" y="1838150"/>
            <a:ext cx="906851" cy="1275558"/>
            <a:chOff x="701340" y="1838150"/>
            <a:chExt cx="906851" cy="1275558"/>
          </a:xfrm>
        </p:grpSpPr>
        <p:sp>
          <p:nvSpPr>
            <p:cNvPr id="17" name="Rounded Rectangle 16"/>
            <p:cNvSpPr/>
            <p:nvPr/>
          </p:nvSpPr>
          <p:spPr>
            <a:xfrm>
              <a:off x="701340" y="1838150"/>
              <a:ext cx="906851" cy="323586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Record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01340" y="2314136"/>
              <a:ext cx="906851" cy="323586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Record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701340" y="2790122"/>
              <a:ext cx="906851" cy="323586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Record</a:t>
              </a:r>
              <a:endParaRPr lang="en-US" dirty="0">
                <a:latin typeface="Gill Sans Light"/>
                <a:cs typeface="Gill Sans Light"/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 rot="16200000">
            <a:off x="1153355" y="2529814"/>
            <a:ext cx="1618935" cy="336197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Mapper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01" name="Pentagon 100"/>
          <p:cNvSpPr/>
          <p:nvPr/>
        </p:nvSpPr>
        <p:spPr>
          <a:xfrm>
            <a:off x="2170373" y="3665312"/>
            <a:ext cx="1327861" cy="475986"/>
          </a:xfrm>
          <a:prstGeom prst="homePlate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Pentagon 101"/>
          <p:cNvSpPr/>
          <p:nvPr/>
        </p:nvSpPr>
        <p:spPr>
          <a:xfrm>
            <a:off x="2172949" y="4280846"/>
            <a:ext cx="1339093" cy="475441"/>
          </a:xfrm>
          <a:prstGeom prst="homePlate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/>
          <p:cNvGrpSpPr/>
          <p:nvPr/>
        </p:nvGrpSpPr>
        <p:grpSpPr>
          <a:xfrm>
            <a:off x="708166" y="3573020"/>
            <a:ext cx="906851" cy="1275558"/>
            <a:chOff x="708166" y="3573020"/>
            <a:chExt cx="906851" cy="1275558"/>
          </a:xfrm>
        </p:grpSpPr>
        <p:sp>
          <p:nvSpPr>
            <p:cNvPr id="103" name="Rounded Rectangle 102"/>
            <p:cNvSpPr/>
            <p:nvPr/>
          </p:nvSpPr>
          <p:spPr>
            <a:xfrm>
              <a:off x="708166" y="3573020"/>
              <a:ext cx="906851" cy="323586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Record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708166" y="4049006"/>
              <a:ext cx="906851" cy="323586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Record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708166" y="4524992"/>
              <a:ext cx="906851" cy="323586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Record</a:t>
              </a:r>
              <a:endParaRPr lang="en-US" dirty="0">
                <a:latin typeface="Gill Sans Light"/>
                <a:cs typeface="Gill Sans Light"/>
              </a:endParaRPr>
            </a:p>
          </p:txBody>
        </p:sp>
      </p:grpSp>
      <p:sp>
        <p:nvSpPr>
          <p:cNvPr id="106" name="Rectangle 105"/>
          <p:cNvSpPr/>
          <p:nvPr/>
        </p:nvSpPr>
        <p:spPr>
          <a:xfrm rot="16200000">
            <a:off x="1160181" y="4246777"/>
            <a:ext cx="1618935" cy="336197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Mapper 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08" name="Pentagon 107"/>
          <p:cNvSpPr/>
          <p:nvPr/>
        </p:nvSpPr>
        <p:spPr>
          <a:xfrm>
            <a:off x="2177199" y="5382275"/>
            <a:ext cx="1327861" cy="475986"/>
          </a:xfrm>
          <a:prstGeom prst="homePlate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Pentagon 108"/>
          <p:cNvSpPr/>
          <p:nvPr/>
        </p:nvSpPr>
        <p:spPr>
          <a:xfrm>
            <a:off x="2179775" y="5997809"/>
            <a:ext cx="1339093" cy="475441"/>
          </a:xfrm>
          <a:prstGeom prst="homePlate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714992" y="5289983"/>
            <a:ext cx="906851" cy="1275558"/>
            <a:chOff x="714992" y="5289983"/>
            <a:chExt cx="906851" cy="1275558"/>
          </a:xfrm>
        </p:grpSpPr>
        <p:sp>
          <p:nvSpPr>
            <p:cNvPr id="110" name="Rounded Rectangle 109"/>
            <p:cNvSpPr/>
            <p:nvPr/>
          </p:nvSpPr>
          <p:spPr>
            <a:xfrm>
              <a:off x="714992" y="5289983"/>
              <a:ext cx="906851" cy="323586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Record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714992" y="5765969"/>
              <a:ext cx="906851" cy="323586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Record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714992" y="6241955"/>
              <a:ext cx="906851" cy="323586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Record</a:t>
              </a:r>
              <a:endParaRPr lang="en-US" dirty="0">
                <a:latin typeface="Gill Sans Light"/>
                <a:cs typeface="Gill Sans Light"/>
              </a:endParaRPr>
            </a:p>
          </p:txBody>
        </p:sp>
      </p:grpSp>
      <p:sp>
        <p:nvSpPr>
          <p:cNvPr id="116" name="Rectangle 115"/>
          <p:cNvSpPr/>
          <p:nvPr/>
        </p:nvSpPr>
        <p:spPr>
          <a:xfrm rot="5400000">
            <a:off x="5267323" y="2328134"/>
            <a:ext cx="1975104" cy="164231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Reducer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18" name="Rectangle 117"/>
          <p:cNvSpPr/>
          <p:nvPr/>
        </p:nvSpPr>
        <p:spPr>
          <a:xfrm rot="5400000">
            <a:off x="5268409" y="4665628"/>
            <a:ext cx="1972933" cy="164231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Reducer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3" name="Left Arrow 42"/>
          <p:cNvSpPr/>
          <p:nvPr/>
        </p:nvSpPr>
        <p:spPr>
          <a:xfrm>
            <a:off x="1590292" y="1857951"/>
            <a:ext cx="372110" cy="303785"/>
          </a:xfrm>
          <a:prstGeom prst="lef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Left Arrow 99"/>
          <p:cNvSpPr/>
          <p:nvPr/>
        </p:nvSpPr>
        <p:spPr>
          <a:xfrm>
            <a:off x="1597118" y="3592821"/>
            <a:ext cx="372110" cy="303785"/>
          </a:xfrm>
          <a:prstGeom prst="lef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Left Arrow 106"/>
          <p:cNvSpPr/>
          <p:nvPr/>
        </p:nvSpPr>
        <p:spPr>
          <a:xfrm>
            <a:off x="1603944" y="5309784"/>
            <a:ext cx="372110" cy="303785"/>
          </a:xfrm>
          <a:prstGeom prst="lef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2288578" y="2612809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2288578" y="5436256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2727417" y="2612809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2727417" y="5436256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2263665" y="3719293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2263665" y="1984609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2263665" y="4323005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2288578" y="6053195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5554293" y="2281106"/>
            <a:ext cx="356616" cy="35661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lt1"/>
                </a:solidFill>
                <a:latin typeface="Gill Sans Light"/>
                <a:cs typeface="Gill Sans Light"/>
              </a:rPr>
              <a:t>2</a:t>
            </a:r>
            <a:endParaRPr lang="en-US" dirty="0">
              <a:solidFill>
                <a:schemeClr val="lt1"/>
              </a:solidFill>
              <a:latin typeface="Gill Sans Light"/>
              <a:cs typeface="Gill Sans Light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5554293" y="3218405"/>
            <a:ext cx="356616" cy="35661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lt1"/>
                </a:solidFill>
                <a:latin typeface="Gill Sans Light"/>
                <a:cs typeface="Gill Sans Light"/>
              </a:rPr>
              <a:t>1</a:t>
            </a:r>
            <a:endParaRPr lang="en-US" dirty="0">
              <a:solidFill>
                <a:schemeClr val="lt1"/>
              </a:solidFill>
              <a:latin typeface="Gill Sans Light"/>
              <a:cs typeface="Gill Sans Light"/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5554293" y="2759449"/>
            <a:ext cx="356616" cy="35661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1</a:t>
            </a:r>
            <a:endParaRPr lang="en-US" dirty="0">
              <a:solidFill>
                <a:schemeClr val="lt1"/>
              </a:solidFill>
              <a:latin typeface="Gill Sans Light"/>
              <a:cs typeface="Gill Sans Light"/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5554293" y="3692390"/>
            <a:ext cx="356616" cy="35661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lt1"/>
                </a:solidFill>
                <a:latin typeface="Gill Sans Light"/>
                <a:cs typeface="Gill Sans Light"/>
              </a:rPr>
              <a:t>1</a:t>
            </a:r>
            <a:endParaRPr lang="en-US" dirty="0">
              <a:solidFill>
                <a:schemeClr val="lt1"/>
              </a:solidFill>
              <a:latin typeface="Gill Sans Light"/>
              <a:cs typeface="Gill Sans Light"/>
            </a:endParaRPr>
          </a:p>
        </p:txBody>
      </p:sp>
      <p:sp>
        <p:nvSpPr>
          <p:cNvPr id="142" name="Oval 141"/>
          <p:cNvSpPr/>
          <p:nvPr/>
        </p:nvSpPr>
        <p:spPr>
          <a:xfrm>
            <a:off x="5554293" y="5058486"/>
            <a:ext cx="356616" cy="35661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Gill Sans Light"/>
                <a:cs typeface="Gill Sans Light"/>
              </a:rPr>
              <a:t>1</a:t>
            </a:r>
            <a:endParaRPr lang="en-US" dirty="0">
              <a:solidFill>
                <a:schemeClr val="dk1"/>
              </a:solidFill>
              <a:latin typeface="Gill Sans Light"/>
              <a:cs typeface="Gill Sans Light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5554293" y="5523300"/>
            <a:ext cx="356616" cy="35661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Gill Sans Light"/>
                <a:cs typeface="Gill Sans Light"/>
              </a:rPr>
              <a:t>1</a:t>
            </a:r>
            <a:endParaRPr lang="en-US" dirty="0">
              <a:solidFill>
                <a:schemeClr val="dk1"/>
              </a:solidFill>
              <a:latin typeface="Gill Sans Light"/>
              <a:cs typeface="Gill Sans Light"/>
            </a:endParaRPr>
          </a:p>
        </p:txBody>
      </p:sp>
      <p:sp>
        <p:nvSpPr>
          <p:cNvPr id="144" name="Oval 143"/>
          <p:cNvSpPr/>
          <p:nvPr/>
        </p:nvSpPr>
        <p:spPr>
          <a:xfrm>
            <a:off x="5554293" y="5997809"/>
            <a:ext cx="356616" cy="35661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Gill Sans Light"/>
                <a:cs typeface="Gill Sans Light"/>
              </a:rPr>
              <a:t>2</a:t>
            </a:r>
            <a:endParaRPr lang="en-US" dirty="0">
              <a:solidFill>
                <a:schemeClr val="dk1"/>
              </a:solidFill>
              <a:latin typeface="Gill Sans Light"/>
              <a:cs typeface="Gill Sans Light"/>
            </a:endParaRPr>
          </a:p>
        </p:txBody>
      </p:sp>
      <p:sp>
        <p:nvSpPr>
          <p:cNvPr id="145" name="Oval 144"/>
          <p:cNvSpPr/>
          <p:nvPr/>
        </p:nvSpPr>
        <p:spPr>
          <a:xfrm>
            <a:off x="5554293" y="4596449"/>
            <a:ext cx="356616" cy="35661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Gill Sans Light"/>
                <a:cs typeface="Gill Sans Light"/>
              </a:rPr>
              <a:t>2</a:t>
            </a:r>
            <a:endParaRPr lang="en-US" dirty="0">
              <a:solidFill>
                <a:schemeClr val="dk1"/>
              </a:solidFill>
              <a:latin typeface="Gill Sans Light"/>
              <a:cs typeface="Gill Sans Light"/>
            </a:endParaRPr>
          </a:p>
        </p:txBody>
      </p:sp>
      <p:sp>
        <p:nvSpPr>
          <p:cNvPr id="146" name="Left Arrow 145"/>
          <p:cNvSpPr/>
          <p:nvPr/>
        </p:nvSpPr>
        <p:spPr>
          <a:xfrm>
            <a:off x="5836685" y="2309024"/>
            <a:ext cx="282682" cy="303785"/>
          </a:xfrm>
          <a:prstGeom prst="lef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an 146"/>
          <p:cNvSpPr/>
          <p:nvPr/>
        </p:nvSpPr>
        <p:spPr>
          <a:xfrm>
            <a:off x="7550861" y="2406428"/>
            <a:ext cx="1218410" cy="1331538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Output</a:t>
            </a:r>
            <a:r>
              <a:rPr lang="en-US" sz="2000" baseline="-25000" dirty="0" smtClean="0">
                <a:latin typeface="Gill Sans Light"/>
                <a:cs typeface="Gill Sans Light"/>
              </a:rPr>
              <a:t>1</a:t>
            </a:r>
          </a:p>
        </p:txBody>
      </p:sp>
      <p:sp>
        <p:nvSpPr>
          <p:cNvPr id="148" name="Can 147"/>
          <p:cNvSpPr/>
          <p:nvPr/>
        </p:nvSpPr>
        <p:spPr>
          <a:xfrm>
            <a:off x="7550861" y="4846719"/>
            <a:ext cx="1218410" cy="1331538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Output</a:t>
            </a:r>
            <a:r>
              <a:rPr lang="en-US" sz="2000" baseline="-25000" dirty="0" smtClean="0">
                <a:latin typeface="Gill Sans Light"/>
                <a:cs typeface="Gill Sans Light"/>
              </a:rPr>
              <a:t>2</a:t>
            </a:r>
          </a:p>
        </p:txBody>
      </p:sp>
      <p:sp>
        <p:nvSpPr>
          <p:cNvPr id="149" name="Left Arrow 148"/>
          <p:cNvSpPr/>
          <p:nvPr/>
        </p:nvSpPr>
        <p:spPr>
          <a:xfrm>
            <a:off x="5836685" y="4622346"/>
            <a:ext cx="282682" cy="303785"/>
          </a:xfrm>
          <a:prstGeom prst="lef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680575" y="3106061"/>
            <a:ext cx="466959" cy="466959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lt1"/>
                </a:solidFill>
                <a:latin typeface="Gill Sans Light"/>
                <a:cs typeface="Gill Sans Light"/>
              </a:rPr>
              <a:t>3</a:t>
            </a:r>
            <a:endParaRPr lang="en-US" dirty="0">
              <a:solidFill>
                <a:schemeClr val="lt1"/>
              </a:solidFill>
              <a:latin typeface="Gill Sans Light"/>
              <a:cs typeface="Gill Sans Light"/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7680575" y="5612954"/>
            <a:ext cx="466959" cy="466959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Gill Sans Light"/>
                <a:cs typeface="Gill Sans Light"/>
              </a:rPr>
              <a:t>3</a:t>
            </a:r>
            <a:endParaRPr lang="en-US" dirty="0">
              <a:solidFill>
                <a:schemeClr val="dk1"/>
              </a:solidFill>
              <a:latin typeface="Gill Sans Light"/>
              <a:cs typeface="Gill Sans Light"/>
            </a:endParaRPr>
          </a:p>
        </p:txBody>
      </p:sp>
      <p:sp>
        <p:nvSpPr>
          <p:cNvPr id="156" name="Oval 155"/>
          <p:cNvSpPr/>
          <p:nvPr/>
        </p:nvSpPr>
        <p:spPr>
          <a:xfrm>
            <a:off x="8225291" y="3119606"/>
            <a:ext cx="466344" cy="466344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lt1"/>
                </a:solidFill>
                <a:latin typeface="Gill Sans Light"/>
                <a:cs typeface="Gill Sans Light"/>
              </a:rPr>
              <a:t>2</a:t>
            </a:r>
            <a:endParaRPr lang="en-US" dirty="0">
              <a:solidFill>
                <a:schemeClr val="lt1"/>
              </a:solidFill>
              <a:latin typeface="Gill Sans Light"/>
              <a:cs typeface="Gill Sans Light"/>
            </a:endParaRPr>
          </a:p>
        </p:txBody>
      </p:sp>
      <p:sp>
        <p:nvSpPr>
          <p:cNvPr id="157" name="Oval 156"/>
          <p:cNvSpPr/>
          <p:nvPr/>
        </p:nvSpPr>
        <p:spPr>
          <a:xfrm>
            <a:off x="8225291" y="5613569"/>
            <a:ext cx="466344" cy="466344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Gill Sans Light"/>
                <a:cs typeface="Gill Sans Light"/>
              </a:rPr>
              <a:t>3</a:t>
            </a:r>
            <a:endParaRPr lang="en-US" dirty="0">
              <a:solidFill>
                <a:schemeClr val="dk1"/>
              </a:solidFill>
              <a:latin typeface="Gill Sans Light"/>
              <a:cs typeface="Gill Sans Light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3636982" y="2475929"/>
            <a:ext cx="1796736" cy="2835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3636982" y="2475929"/>
            <a:ext cx="1796736" cy="254433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3643808" y="3149291"/>
            <a:ext cx="1789911" cy="106150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3643808" y="4210798"/>
            <a:ext cx="1789911" cy="127598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3650634" y="5765969"/>
            <a:ext cx="1783084" cy="16179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3650634" y="3496518"/>
            <a:ext cx="1783085" cy="243124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140201" y="1578370"/>
            <a:ext cx="3575989" cy="5248479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67000"/>
                </a:schemeClr>
              </a:gs>
              <a:gs pos="35000">
                <a:schemeClr val="accent2">
                  <a:tint val="37000"/>
                  <a:satMod val="300000"/>
                  <a:alpha val="67000"/>
                </a:schemeClr>
              </a:gs>
              <a:gs pos="100000">
                <a:schemeClr val="accent2">
                  <a:tint val="15000"/>
                  <a:satMod val="350000"/>
                  <a:alpha val="67000"/>
                </a:schemeClr>
              </a:gs>
            </a:gsLst>
            <a:lin ang="16200000" scaled="1"/>
            <a:tileRect/>
          </a:gradFill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Idempotent</a:t>
            </a:r>
          </a:p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Map Stage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  <a:latin typeface="Gill Sans Light"/>
                <a:cs typeface="Gill Sans Light"/>
              </a:rPr>
              <a:t>(+Combiner Pre-</a:t>
            </a:r>
            <a:r>
              <a:rPr lang="en-US" sz="28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agg</a:t>
            </a:r>
            <a:r>
              <a:rPr lang="en-US" sz="2800" dirty="0" smtClean="0">
                <a:solidFill>
                  <a:schemeClr val="tx1"/>
                </a:solidFill>
                <a:latin typeface="Gill Sans Light"/>
                <a:cs typeface="Gill Sans Light"/>
              </a:rPr>
              <a:t>.)</a:t>
            </a:r>
            <a:endParaRPr lang="en-US" sz="28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518868" y="1578370"/>
            <a:ext cx="2035425" cy="5248479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67000"/>
                </a:schemeClr>
              </a:gs>
              <a:gs pos="35000">
                <a:schemeClr val="accent2">
                  <a:tint val="37000"/>
                  <a:satMod val="300000"/>
                  <a:alpha val="67000"/>
                </a:schemeClr>
              </a:gs>
              <a:gs pos="100000">
                <a:schemeClr val="accent2">
                  <a:tint val="15000"/>
                  <a:satMod val="350000"/>
                  <a:alpha val="67000"/>
                </a:schemeClr>
              </a:gs>
            </a:gsLst>
            <a:lin ang="16200000" scaled="1"/>
            <a:tileRect/>
          </a:gradFill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Shuffle</a:t>
            </a:r>
          </a:p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Stage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288037" y="1578370"/>
            <a:ext cx="3575989" cy="5248479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67000"/>
                </a:schemeClr>
              </a:gs>
              <a:gs pos="35000">
                <a:schemeClr val="accent2">
                  <a:tint val="37000"/>
                  <a:satMod val="300000"/>
                  <a:alpha val="67000"/>
                </a:schemeClr>
              </a:gs>
              <a:gs pos="100000">
                <a:schemeClr val="accent2">
                  <a:tint val="15000"/>
                  <a:satMod val="350000"/>
                  <a:alpha val="67000"/>
                </a:schemeClr>
              </a:gs>
            </a:gsLst>
            <a:lin ang="16200000" scaled="1"/>
            <a:tileRect/>
          </a:gradFill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Commutative</a:t>
            </a:r>
          </a:p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Associative</a:t>
            </a:r>
          </a:p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Reduce Stage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3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7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A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200" y="-7655"/>
            <a:ext cx="6643190" cy="6865655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989724" y="-96345"/>
            <a:ext cx="7076966" cy="7050690"/>
          </a:xfrm>
          <a:custGeom>
            <a:avLst/>
            <a:gdLst>
              <a:gd name="connsiteX0" fmla="*/ 2023242 w 7076966"/>
              <a:gd name="connsiteY0" fmla="*/ 78828 h 7050690"/>
              <a:gd name="connsiteX1" fmla="*/ 3424621 w 7076966"/>
              <a:gd name="connsiteY1" fmla="*/ 3205655 h 7050690"/>
              <a:gd name="connsiteX2" fmla="*/ 3573517 w 7076966"/>
              <a:gd name="connsiteY2" fmla="*/ 35035 h 7050690"/>
              <a:gd name="connsiteX3" fmla="*/ 7015655 w 7076966"/>
              <a:gd name="connsiteY3" fmla="*/ 52552 h 7050690"/>
              <a:gd name="connsiteX4" fmla="*/ 7076966 w 7076966"/>
              <a:gd name="connsiteY4" fmla="*/ 7050690 h 7050690"/>
              <a:gd name="connsiteX5" fmla="*/ 0 w 7076966"/>
              <a:gd name="connsiteY5" fmla="*/ 7024414 h 7050690"/>
              <a:gd name="connsiteX6" fmla="*/ 140138 w 7076966"/>
              <a:gd name="connsiteY6" fmla="*/ 0 h 7050690"/>
              <a:gd name="connsiteX7" fmla="*/ 2023242 w 7076966"/>
              <a:gd name="connsiteY7" fmla="*/ 17517 h 7050690"/>
              <a:gd name="connsiteX8" fmla="*/ 2023242 w 7076966"/>
              <a:gd name="connsiteY8" fmla="*/ 78828 h 7050690"/>
              <a:gd name="connsiteX0" fmla="*/ 2023242 w 7076966"/>
              <a:gd name="connsiteY0" fmla="*/ 78828 h 7050690"/>
              <a:gd name="connsiteX1" fmla="*/ 3529725 w 7076966"/>
              <a:gd name="connsiteY1" fmla="*/ 3529724 h 7050690"/>
              <a:gd name="connsiteX2" fmla="*/ 3573517 w 7076966"/>
              <a:gd name="connsiteY2" fmla="*/ 35035 h 7050690"/>
              <a:gd name="connsiteX3" fmla="*/ 7015655 w 7076966"/>
              <a:gd name="connsiteY3" fmla="*/ 52552 h 7050690"/>
              <a:gd name="connsiteX4" fmla="*/ 7076966 w 7076966"/>
              <a:gd name="connsiteY4" fmla="*/ 7050690 h 7050690"/>
              <a:gd name="connsiteX5" fmla="*/ 0 w 7076966"/>
              <a:gd name="connsiteY5" fmla="*/ 7024414 h 7050690"/>
              <a:gd name="connsiteX6" fmla="*/ 140138 w 7076966"/>
              <a:gd name="connsiteY6" fmla="*/ 0 h 7050690"/>
              <a:gd name="connsiteX7" fmla="*/ 2023242 w 7076966"/>
              <a:gd name="connsiteY7" fmla="*/ 17517 h 7050690"/>
              <a:gd name="connsiteX8" fmla="*/ 2023242 w 7076966"/>
              <a:gd name="connsiteY8" fmla="*/ 78828 h 7050690"/>
              <a:gd name="connsiteX0" fmla="*/ 2023242 w 7076966"/>
              <a:gd name="connsiteY0" fmla="*/ 78828 h 7050690"/>
              <a:gd name="connsiteX1" fmla="*/ 3529725 w 7076966"/>
              <a:gd name="connsiteY1" fmla="*/ 3529724 h 7050690"/>
              <a:gd name="connsiteX2" fmla="*/ 6936828 w 7076966"/>
              <a:gd name="connsiteY2" fmla="*/ 2452414 h 7050690"/>
              <a:gd name="connsiteX3" fmla="*/ 7015655 w 7076966"/>
              <a:gd name="connsiteY3" fmla="*/ 52552 h 7050690"/>
              <a:gd name="connsiteX4" fmla="*/ 7076966 w 7076966"/>
              <a:gd name="connsiteY4" fmla="*/ 7050690 h 7050690"/>
              <a:gd name="connsiteX5" fmla="*/ 0 w 7076966"/>
              <a:gd name="connsiteY5" fmla="*/ 7024414 h 7050690"/>
              <a:gd name="connsiteX6" fmla="*/ 140138 w 7076966"/>
              <a:gd name="connsiteY6" fmla="*/ 0 h 7050690"/>
              <a:gd name="connsiteX7" fmla="*/ 2023242 w 7076966"/>
              <a:gd name="connsiteY7" fmla="*/ 17517 h 7050690"/>
              <a:gd name="connsiteX8" fmla="*/ 2023242 w 7076966"/>
              <a:gd name="connsiteY8" fmla="*/ 78828 h 7050690"/>
              <a:gd name="connsiteX0" fmla="*/ 2023242 w 7602482"/>
              <a:gd name="connsiteY0" fmla="*/ 78828 h 7050690"/>
              <a:gd name="connsiteX1" fmla="*/ 3529725 w 7602482"/>
              <a:gd name="connsiteY1" fmla="*/ 3529724 h 7050690"/>
              <a:gd name="connsiteX2" fmla="*/ 6936828 w 7602482"/>
              <a:gd name="connsiteY2" fmla="*/ 2452414 h 7050690"/>
              <a:gd name="connsiteX3" fmla="*/ 7602482 w 7602482"/>
              <a:gd name="connsiteY3" fmla="*/ 3091794 h 7050690"/>
              <a:gd name="connsiteX4" fmla="*/ 7076966 w 7602482"/>
              <a:gd name="connsiteY4" fmla="*/ 7050690 h 7050690"/>
              <a:gd name="connsiteX5" fmla="*/ 0 w 7602482"/>
              <a:gd name="connsiteY5" fmla="*/ 7024414 h 7050690"/>
              <a:gd name="connsiteX6" fmla="*/ 140138 w 7602482"/>
              <a:gd name="connsiteY6" fmla="*/ 0 h 7050690"/>
              <a:gd name="connsiteX7" fmla="*/ 2023242 w 7602482"/>
              <a:gd name="connsiteY7" fmla="*/ 17517 h 7050690"/>
              <a:gd name="connsiteX8" fmla="*/ 2023242 w 7602482"/>
              <a:gd name="connsiteY8" fmla="*/ 78828 h 7050690"/>
              <a:gd name="connsiteX0" fmla="*/ 2023242 w 7076966"/>
              <a:gd name="connsiteY0" fmla="*/ 78828 h 7050690"/>
              <a:gd name="connsiteX1" fmla="*/ 3529725 w 7076966"/>
              <a:gd name="connsiteY1" fmla="*/ 3529724 h 7050690"/>
              <a:gd name="connsiteX2" fmla="*/ 6936828 w 7076966"/>
              <a:gd name="connsiteY2" fmla="*/ 2452414 h 7050690"/>
              <a:gd name="connsiteX3" fmla="*/ 7076966 w 7076966"/>
              <a:gd name="connsiteY3" fmla="*/ 7050690 h 7050690"/>
              <a:gd name="connsiteX4" fmla="*/ 0 w 7076966"/>
              <a:gd name="connsiteY4" fmla="*/ 7024414 h 7050690"/>
              <a:gd name="connsiteX5" fmla="*/ 140138 w 7076966"/>
              <a:gd name="connsiteY5" fmla="*/ 0 h 7050690"/>
              <a:gd name="connsiteX6" fmla="*/ 2023242 w 7076966"/>
              <a:gd name="connsiteY6" fmla="*/ 17517 h 7050690"/>
              <a:gd name="connsiteX7" fmla="*/ 2023242 w 7076966"/>
              <a:gd name="connsiteY7" fmla="*/ 78828 h 7050690"/>
              <a:gd name="connsiteX0" fmla="*/ 7033173 w 7076966"/>
              <a:gd name="connsiteY0" fmla="*/ 367862 h 7050690"/>
              <a:gd name="connsiteX1" fmla="*/ 3529725 w 7076966"/>
              <a:gd name="connsiteY1" fmla="*/ 3529724 h 7050690"/>
              <a:gd name="connsiteX2" fmla="*/ 6936828 w 7076966"/>
              <a:gd name="connsiteY2" fmla="*/ 2452414 h 7050690"/>
              <a:gd name="connsiteX3" fmla="*/ 7076966 w 7076966"/>
              <a:gd name="connsiteY3" fmla="*/ 7050690 h 7050690"/>
              <a:gd name="connsiteX4" fmla="*/ 0 w 7076966"/>
              <a:gd name="connsiteY4" fmla="*/ 7024414 h 7050690"/>
              <a:gd name="connsiteX5" fmla="*/ 140138 w 7076966"/>
              <a:gd name="connsiteY5" fmla="*/ 0 h 7050690"/>
              <a:gd name="connsiteX6" fmla="*/ 2023242 w 7076966"/>
              <a:gd name="connsiteY6" fmla="*/ 17517 h 7050690"/>
              <a:gd name="connsiteX7" fmla="*/ 7033173 w 7076966"/>
              <a:gd name="connsiteY7" fmla="*/ 367862 h 7050690"/>
              <a:gd name="connsiteX0" fmla="*/ 7033173 w 7076966"/>
              <a:gd name="connsiteY0" fmla="*/ 367862 h 7050690"/>
              <a:gd name="connsiteX1" fmla="*/ 3529725 w 7076966"/>
              <a:gd name="connsiteY1" fmla="*/ 3529724 h 7050690"/>
              <a:gd name="connsiteX2" fmla="*/ 6936828 w 7076966"/>
              <a:gd name="connsiteY2" fmla="*/ 2452414 h 7050690"/>
              <a:gd name="connsiteX3" fmla="*/ 7076966 w 7076966"/>
              <a:gd name="connsiteY3" fmla="*/ 7050690 h 7050690"/>
              <a:gd name="connsiteX4" fmla="*/ 0 w 7076966"/>
              <a:gd name="connsiteY4" fmla="*/ 7024414 h 7050690"/>
              <a:gd name="connsiteX5" fmla="*/ 140138 w 7076966"/>
              <a:gd name="connsiteY5" fmla="*/ 0 h 7050690"/>
              <a:gd name="connsiteX6" fmla="*/ 6411311 w 7076966"/>
              <a:gd name="connsiteY6" fmla="*/ 0 h 7050690"/>
              <a:gd name="connsiteX7" fmla="*/ 7033173 w 7076966"/>
              <a:gd name="connsiteY7" fmla="*/ 367862 h 7050690"/>
              <a:gd name="connsiteX0" fmla="*/ 7033173 w 7076966"/>
              <a:gd name="connsiteY0" fmla="*/ 367862 h 7050690"/>
              <a:gd name="connsiteX1" fmla="*/ 3529725 w 7076966"/>
              <a:gd name="connsiteY1" fmla="*/ 3529724 h 7050690"/>
              <a:gd name="connsiteX2" fmla="*/ 6928069 w 7076966"/>
              <a:gd name="connsiteY2" fmla="*/ 2417380 h 7050690"/>
              <a:gd name="connsiteX3" fmla="*/ 7076966 w 7076966"/>
              <a:gd name="connsiteY3" fmla="*/ 7050690 h 7050690"/>
              <a:gd name="connsiteX4" fmla="*/ 0 w 7076966"/>
              <a:gd name="connsiteY4" fmla="*/ 7024414 h 7050690"/>
              <a:gd name="connsiteX5" fmla="*/ 140138 w 7076966"/>
              <a:gd name="connsiteY5" fmla="*/ 0 h 7050690"/>
              <a:gd name="connsiteX6" fmla="*/ 6411311 w 7076966"/>
              <a:gd name="connsiteY6" fmla="*/ 0 h 7050690"/>
              <a:gd name="connsiteX7" fmla="*/ 7033173 w 7076966"/>
              <a:gd name="connsiteY7" fmla="*/ 367862 h 7050690"/>
              <a:gd name="connsiteX0" fmla="*/ 7059448 w 7076966"/>
              <a:gd name="connsiteY0" fmla="*/ 350345 h 7050690"/>
              <a:gd name="connsiteX1" fmla="*/ 3529725 w 7076966"/>
              <a:gd name="connsiteY1" fmla="*/ 3529724 h 7050690"/>
              <a:gd name="connsiteX2" fmla="*/ 6928069 w 7076966"/>
              <a:gd name="connsiteY2" fmla="*/ 2417380 h 7050690"/>
              <a:gd name="connsiteX3" fmla="*/ 7076966 w 7076966"/>
              <a:gd name="connsiteY3" fmla="*/ 7050690 h 7050690"/>
              <a:gd name="connsiteX4" fmla="*/ 0 w 7076966"/>
              <a:gd name="connsiteY4" fmla="*/ 7024414 h 7050690"/>
              <a:gd name="connsiteX5" fmla="*/ 140138 w 7076966"/>
              <a:gd name="connsiteY5" fmla="*/ 0 h 7050690"/>
              <a:gd name="connsiteX6" fmla="*/ 6411311 w 7076966"/>
              <a:gd name="connsiteY6" fmla="*/ 0 h 7050690"/>
              <a:gd name="connsiteX7" fmla="*/ 7059448 w 7076966"/>
              <a:gd name="connsiteY7" fmla="*/ 350345 h 7050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76966" h="7050690">
                <a:moveTo>
                  <a:pt x="7059448" y="350345"/>
                </a:moveTo>
                <a:lnTo>
                  <a:pt x="3529725" y="3529724"/>
                </a:lnTo>
                <a:lnTo>
                  <a:pt x="6928069" y="2417380"/>
                </a:lnTo>
                <a:lnTo>
                  <a:pt x="7076966" y="7050690"/>
                </a:lnTo>
                <a:lnTo>
                  <a:pt x="0" y="7024414"/>
                </a:lnTo>
                <a:lnTo>
                  <a:pt x="140138" y="0"/>
                </a:lnTo>
                <a:lnTo>
                  <a:pt x="6411311" y="0"/>
                </a:lnTo>
                <a:lnTo>
                  <a:pt x="7059448" y="350345"/>
                </a:lnTo>
                <a:close/>
              </a:path>
            </a:pathLst>
          </a:custGeom>
          <a:solidFill>
            <a:srgbClr val="63A1CD">
              <a:alpha val="80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6553200"/>
            <a:ext cx="3583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Gill Sans Light"/>
                <a:cs typeface="Gill Sans Light"/>
              </a:rPr>
              <a:t>http://</a:t>
            </a:r>
            <a:r>
              <a:rPr lang="en-US" sz="1400" dirty="0" err="1">
                <a:solidFill>
                  <a:srgbClr val="FFFFFF"/>
                </a:solidFill>
                <a:latin typeface="Gill Sans Light"/>
                <a:cs typeface="Gill Sans Light"/>
              </a:rPr>
              <a:t>www.domo.com</a:t>
            </a:r>
            <a:r>
              <a:rPr lang="en-US" sz="1400" dirty="0">
                <a:solidFill>
                  <a:srgbClr val="FFFFFF"/>
                </a:solidFill>
                <a:latin typeface="Gill Sans Light"/>
                <a:cs typeface="Gill Sans Light"/>
              </a:rPr>
              <a:t>/learn/data-never-sleeps-2</a:t>
            </a:r>
            <a:endParaRPr lang="en-US" sz="1400" dirty="0" smtClean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3241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6654"/>
            <a:ext cx="9144000" cy="1143000"/>
          </a:xfrm>
        </p:spPr>
        <p:txBody>
          <a:bodyPr/>
          <a:lstStyle/>
          <a:p>
            <a:r>
              <a:rPr lang="en-US" sz="4800" dirty="0" smtClean="0"/>
              <a:t>Map-Reduce Fault-Recovery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3082043" y="1141231"/>
            <a:ext cx="295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[Dean &amp; </a:t>
            </a:r>
            <a:r>
              <a:rPr lang="en-US" dirty="0" err="1" smtClean="0">
                <a:latin typeface="Gill Sans Light"/>
                <a:cs typeface="Gill Sans Light"/>
              </a:rPr>
              <a:t>Ghemawat</a:t>
            </a:r>
            <a:r>
              <a:rPr lang="en-US" dirty="0" smtClean="0">
                <a:latin typeface="Gill Sans Light"/>
                <a:cs typeface="Gill Sans Light"/>
              </a:rPr>
              <a:t>, OSDI’04]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38" name="Rectangle 37"/>
          <p:cNvSpPr/>
          <p:nvPr/>
        </p:nvSpPr>
        <p:spPr>
          <a:xfrm rot="16200000">
            <a:off x="1146529" y="794944"/>
            <a:ext cx="1618935" cy="336197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Mapper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7" name="Pentagon 46"/>
          <p:cNvSpPr/>
          <p:nvPr/>
        </p:nvSpPr>
        <p:spPr>
          <a:xfrm>
            <a:off x="2163547" y="1930442"/>
            <a:ext cx="1327861" cy="475986"/>
          </a:xfrm>
          <a:prstGeom prst="homePlate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entagon 47"/>
          <p:cNvSpPr/>
          <p:nvPr/>
        </p:nvSpPr>
        <p:spPr>
          <a:xfrm>
            <a:off x="2166123" y="2545976"/>
            <a:ext cx="1339093" cy="475441"/>
          </a:xfrm>
          <a:prstGeom prst="homePlate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/>
          <p:cNvGrpSpPr/>
          <p:nvPr/>
        </p:nvGrpSpPr>
        <p:grpSpPr>
          <a:xfrm>
            <a:off x="701340" y="1838150"/>
            <a:ext cx="906851" cy="1275558"/>
            <a:chOff x="701340" y="1838150"/>
            <a:chExt cx="906851" cy="1275558"/>
          </a:xfrm>
        </p:grpSpPr>
        <p:sp>
          <p:nvSpPr>
            <p:cNvPr id="17" name="Rounded Rectangle 16"/>
            <p:cNvSpPr/>
            <p:nvPr/>
          </p:nvSpPr>
          <p:spPr>
            <a:xfrm>
              <a:off x="701340" y="1838150"/>
              <a:ext cx="906851" cy="323586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Record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01340" y="2314136"/>
              <a:ext cx="906851" cy="323586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Record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701340" y="2790122"/>
              <a:ext cx="906851" cy="323586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Record</a:t>
              </a:r>
              <a:endParaRPr lang="en-US" dirty="0">
                <a:latin typeface="Gill Sans Light"/>
                <a:cs typeface="Gill Sans Light"/>
              </a:endParaRPr>
            </a:p>
          </p:txBody>
        </p:sp>
      </p:grpSp>
      <p:sp>
        <p:nvSpPr>
          <p:cNvPr id="106" name="Rectangle 105"/>
          <p:cNvSpPr/>
          <p:nvPr/>
        </p:nvSpPr>
        <p:spPr>
          <a:xfrm rot="16200000">
            <a:off x="1160181" y="4246777"/>
            <a:ext cx="1618935" cy="336197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Mapper 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08" name="Pentagon 107"/>
          <p:cNvSpPr/>
          <p:nvPr/>
        </p:nvSpPr>
        <p:spPr>
          <a:xfrm>
            <a:off x="2177199" y="5382275"/>
            <a:ext cx="1327861" cy="475986"/>
          </a:xfrm>
          <a:prstGeom prst="homePlate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Pentagon 108"/>
          <p:cNvSpPr/>
          <p:nvPr/>
        </p:nvSpPr>
        <p:spPr>
          <a:xfrm>
            <a:off x="2179775" y="5997809"/>
            <a:ext cx="1339093" cy="475441"/>
          </a:xfrm>
          <a:prstGeom prst="homePlate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714992" y="5289983"/>
            <a:ext cx="906851" cy="1275558"/>
            <a:chOff x="714992" y="5289983"/>
            <a:chExt cx="906851" cy="1275558"/>
          </a:xfrm>
        </p:grpSpPr>
        <p:sp>
          <p:nvSpPr>
            <p:cNvPr id="110" name="Rounded Rectangle 109"/>
            <p:cNvSpPr/>
            <p:nvPr/>
          </p:nvSpPr>
          <p:spPr>
            <a:xfrm>
              <a:off x="714992" y="5289983"/>
              <a:ext cx="906851" cy="323586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Record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714992" y="5765969"/>
              <a:ext cx="906851" cy="323586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Record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714992" y="6241955"/>
              <a:ext cx="906851" cy="323586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Record</a:t>
              </a:r>
              <a:endParaRPr lang="en-US" dirty="0">
                <a:latin typeface="Gill Sans Light"/>
                <a:cs typeface="Gill Sans Light"/>
              </a:endParaRPr>
            </a:p>
          </p:txBody>
        </p:sp>
      </p:grpSp>
      <p:sp>
        <p:nvSpPr>
          <p:cNvPr id="116" name="Rectangle 115"/>
          <p:cNvSpPr/>
          <p:nvPr/>
        </p:nvSpPr>
        <p:spPr>
          <a:xfrm rot="5400000">
            <a:off x="5267323" y="2328134"/>
            <a:ext cx="1975104" cy="164231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Reducer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3" name="Left Arrow 42"/>
          <p:cNvSpPr/>
          <p:nvPr/>
        </p:nvSpPr>
        <p:spPr>
          <a:xfrm>
            <a:off x="1590292" y="1857951"/>
            <a:ext cx="372110" cy="303785"/>
          </a:xfrm>
          <a:prstGeom prst="lef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Left Arrow 106"/>
          <p:cNvSpPr/>
          <p:nvPr/>
        </p:nvSpPr>
        <p:spPr>
          <a:xfrm>
            <a:off x="1603944" y="5309784"/>
            <a:ext cx="372110" cy="303785"/>
          </a:xfrm>
          <a:prstGeom prst="lef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2288578" y="2612809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2288578" y="5436256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2727417" y="2612809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2727417" y="5436256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2263665" y="1984609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81838" y="3401331"/>
            <a:ext cx="3361970" cy="1618935"/>
            <a:chOff x="281838" y="3401331"/>
            <a:chExt cx="3361970" cy="1618935"/>
          </a:xfrm>
        </p:grpSpPr>
        <p:sp>
          <p:nvSpPr>
            <p:cNvPr id="99" name="Rectangle 98"/>
            <p:cNvSpPr/>
            <p:nvPr/>
          </p:nvSpPr>
          <p:spPr>
            <a:xfrm rot="16200000">
              <a:off x="1153355" y="2529814"/>
              <a:ext cx="1618935" cy="336197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Mapper 2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01" name="Pentagon 100"/>
            <p:cNvSpPr/>
            <p:nvPr/>
          </p:nvSpPr>
          <p:spPr>
            <a:xfrm>
              <a:off x="2170373" y="3665312"/>
              <a:ext cx="1327861" cy="475986"/>
            </a:xfrm>
            <a:prstGeom prst="homePlat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Pentagon 101"/>
            <p:cNvSpPr/>
            <p:nvPr/>
          </p:nvSpPr>
          <p:spPr>
            <a:xfrm>
              <a:off x="2172949" y="4280846"/>
              <a:ext cx="1339093" cy="475441"/>
            </a:xfrm>
            <a:prstGeom prst="homePlat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3" name="Group 112"/>
            <p:cNvGrpSpPr/>
            <p:nvPr/>
          </p:nvGrpSpPr>
          <p:grpSpPr>
            <a:xfrm>
              <a:off x="708166" y="3573020"/>
              <a:ext cx="906851" cy="1275558"/>
              <a:chOff x="708166" y="3573020"/>
              <a:chExt cx="906851" cy="1275558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708166" y="3573020"/>
                <a:ext cx="906851" cy="323586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Record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708166" y="4049006"/>
                <a:ext cx="906851" cy="323586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Record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05" name="Rounded Rectangle 104"/>
              <p:cNvSpPr/>
              <p:nvPr/>
            </p:nvSpPr>
            <p:spPr>
              <a:xfrm>
                <a:off x="708166" y="4524992"/>
                <a:ext cx="906851" cy="323586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Record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00" name="Left Arrow 99"/>
            <p:cNvSpPr/>
            <p:nvPr/>
          </p:nvSpPr>
          <p:spPr>
            <a:xfrm>
              <a:off x="1597118" y="3592821"/>
              <a:ext cx="372110" cy="303785"/>
            </a:xfrm>
            <a:prstGeom prst="leftArrow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2263665" y="3719293"/>
              <a:ext cx="354626" cy="354626"/>
            </a:xfrm>
            <a:prstGeom prst="ellipse">
              <a:avLst/>
            </a:prstGeom>
            <a:ln>
              <a:headEnd type="none" w="med" len="med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1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>
              <a:off x="2263665" y="4323005"/>
              <a:ext cx="354626" cy="354626"/>
            </a:xfrm>
            <a:prstGeom prst="ellipse">
              <a:avLst/>
            </a:prstGeom>
            <a:ln>
              <a:headEnd type="none" w="med" len="med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2</a:t>
              </a:r>
              <a:endParaRPr lang="en-US" dirty="0">
                <a:latin typeface="Gill Sans Light"/>
                <a:cs typeface="Gill Sans Light"/>
              </a:endParaRPr>
            </a:p>
          </p:txBody>
        </p:sp>
      </p:grpSp>
      <p:sp>
        <p:nvSpPr>
          <p:cNvPr id="133" name="Oval 132"/>
          <p:cNvSpPr/>
          <p:nvPr/>
        </p:nvSpPr>
        <p:spPr>
          <a:xfrm>
            <a:off x="2288578" y="6053195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5554293" y="2281106"/>
            <a:ext cx="356616" cy="35661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lt1"/>
                </a:solidFill>
                <a:latin typeface="Gill Sans Light"/>
                <a:cs typeface="Gill Sans Light"/>
              </a:rPr>
              <a:t>2</a:t>
            </a:r>
            <a:endParaRPr lang="en-US" dirty="0">
              <a:solidFill>
                <a:schemeClr val="lt1"/>
              </a:solidFill>
              <a:latin typeface="Gill Sans Light"/>
              <a:cs typeface="Gill Sans Light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5554293" y="3218405"/>
            <a:ext cx="356616" cy="35661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lt1"/>
                </a:solidFill>
                <a:latin typeface="Gill Sans Light"/>
                <a:cs typeface="Gill Sans Light"/>
              </a:rPr>
              <a:t>1</a:t>
            </a:r>
            <a:endParaRPr lang="en-US" dirty="0">
              <a:solidFill>
                <a:schemeClr val="lt1"/>
              </a:solidFill>
              <a:latin typeface="Gill Sans Light"/>
              <a:cs typeface="Gill Sans Light"/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5554293" y="2759449"/>
            <a:ext cx="356616" cy="35661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1</a:t>
            </a:r>
            <a:endParaRPr lang="en-US" dirty="0">
              <a:solidFill>
                <a:schemeClr val="lt1"/>
              </a:solidFill>
              <a:latin typeface="Gill Sans Light"/>
              <a:cs typeface="Gill Sans Light"/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5554293" y="3692390"/>
            <a:ext cx="356616" cy="35661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lt1"/>
                </a:solidFill>
                <a:latin typeface="Gill Sans Light"/>
                <a:cs typeface="Gill Sans Light"/>
              </a:rPr>
              <a:t>1</a:t>
            </a:r>
            <a:endParaRPr lang="en-US" dirty="0">
              <a:solidFill>
                <a:schemeClr val="lt1"/>
              </a:solidFill>
              <a:latin typeface="Gill Sans Light"/>
              <a:cs typeface="Gill Sans Light"/>
            </a:endParaRPr>
          </a:p>
        </p:txBody>
      </p:sp>
      <p:sp>
        <p:nvSpPr>
          <p:cNvPr id="146" name="Left Arrow 145"/>
          <p:cNvSpPr/>
          <p:nvPr/>
        </p:nvSpPr>
        <p:spPr>
          <a:xfrm>
            <a:off x="5836685" y="2309024"/>
            <a:ext cx="282682" cy="303785"/>
          </a:xfrm>
          <a:prstGeom prst="lef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an 146"/>
          <p:cNvSpPr/>
          <p:nvPr/>
        </p:nvSpPr>
        <p:spPr>
          <a:xfrm>
            <a:off x="7550861" y="2406428"/>
            <a:ext cx="1218410" cy="1331538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Output</a:t>
            </a:r>
            <a:r>
              <a:rPr lang="en-US" sz="2000" baseline="-25000" dirty="0" smtClean="0">
                <a:latin typeface="Gill Sans Light"/>
                <a:cs typeface="Gill Sans Light"/>
              </a:rPr>
              <a:t>1</a:t>
            </a:r>
          </a:p>
        </p:txBody>
      </p:sp>
      <p:sp>
        <p:nvSpPr>
          <p:cNvPr id="148" name="Can 147"/>
          <p:cNvSpPr/>
          <p:nvPr/>
        </p:nvSpPr>
        <p:spPr>
          <a:xfrm>
            <a:off x="7550861" y="4846719"/>
            <a:ext cx="1218410" cy="1331538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Output</a:t>
            </a:r>
            <a:r>
              <a:rPr lang="en-US" sz="2000" baseline="-25000" dirty="0" smtClean="0">
                <a:latin typeface="Gill Sans Light"/>
                <a:cs typeface="Gill Sans Light"/>
              </a:rPr>
              <a:t>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33719" y="4500318"/>
            <a:ext cx="1642313" cy="1972933"/>
            <a:chOff x="5433719" y="4500318"/>
            <a:chExt cx="1642313" cy="1972933"/>
          </a:xfrm>
        </p:grpSpPr>
        <p:sp>
          <p:nvSpPr>
            <p:cNvPr id="118" name="Rectangle 117"/>
            <p:cNvSpPr/>
            <p:nvPr/>
          </p:nvSpPr>
          <p:spPr>
            <a:xfrm rot="5400000">
              <a:off x="5268409" y="4665628"/>
              <a:ext cx="1972933" cy="1642313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Reducer 2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42" name="Oval 141"/>
            <p:cNvSpPr/>
            <p:nvPr/>
          </p:nvSpPr>
          <p:spPr>
            <a:xfrm>
              <a:off x="5554293" y="5058486"/>
              <a:ext cx="356616" cy="356616"/>
            </a:xfrm>
            <a:prstGeom prst="ellipse">
              <a:avLst/>
            </a:prstGeom>
            <a:ln>
              <a:headEnd type="none" w="med" len="med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dk1"/>
                  </a:solidFill>
                  <a:latin typeface="Gill Sans Light"/>
                  <a:cs typeface="Gill Sans Light"/>
                </a:rPr>
                <a:t>1</a:t>
              </a:r>
              <a:endParaRPr lang="en-US" dirty="0">
                <a:solidFill>
                  <a:schemeClr val="dk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3" name="Oval 142"/>
            <p:cNvSpPr/>
            <p:nvPr/>
          </p:nvSpPr>
          <p:spPr>
            <a:xfrm>
              <a:off x="5554293" y="5523300"/>
              <a:ext cx="356616" cy="356616"/>
            </a:xfrm>
            <a:prstGeom prst="ellipse">
              <a:avLst/>
            </a:prstGeom>
            <a:ln>
              <a:headEnd type="none" w="med" len="med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dk1"/>
                  </a:solidFill>
                  <a:latin typeface="Gill Sans Light"/>
                  <a:cs typeface="Gill Sans Light"/>
                </a:rPr>
                <a:t>1</a:t>
              </a:r>
              <a:endParaRPr lang="en-US" dirty="0">
                <a:solidFill>
                  <a:schemeClr val="dk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554293" y="5997809"/>
              <a:ext cx="356616" cy="356616"/>
            </a:xfrm>
            <a:prstGeom prst="ellipse">
              <a:avLst/>
            </a:prstGeom>
            <a:ln>
              <a:headEnd type="none" w="med" len="med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dk1"/>
                  </a:solidFill>
                  <a:latin typeface="Gill Sans Light"/>
                  <a:cs typeface="Gill Sans Light"/>
                </a:rPr>
                <a:t>2</a:t>
              </a:r>
              <a:endParaRPr lang="en-US" dirty="0">
                <a:solidFill>
                  <a:schemeClr val="dk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5" name="Oval 144"/>
            <p:cNvSpPr/>
            <p:nvPr/>
          </p:nvSpPr>
          <p:spPr>
            <a:xfrm>
              <a:off x="5554293" y="4596449"/>
              <a:ext cx="356616" cy="356616"/>
            </a:xfrm>
            <a:prstGeom prst="ellipse">
              <a:avLst/>
            </a:prstGeom>
            <a:ln>
              <a:headEnd type="none" w="med" len="med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dk1"/>
                  </a:solidFill>
                  <a:latin typeface="Gill Sans Light"/>
                  <a:cs typeface="Gill Sans Light"/>
                </a:rPr>
                <a:t>2</a:t>
              </a:r>
              <a:endParaRPr lang="en-US" dirty="0">
                <a:solidFill>
                  <a:schemeClr val="dk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9" name="Left Arrow 148"/>
            <p:cNvSpPr/>
            <p:nvPr/>
          </p:nvSpPr>
          <p:spPr>
            <a:xfrm>
              <a:off x="5836685" y="4622346"/>
              <a:ext cx="282682" cy="303785"/>
            </a:xfrm>
            <a:prstGeom prst="leftArrow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Oval 151"/>
          <p:cNvSpPr/>
          <p:nvPr/>
        </p:nvSpPr>
        <p:spPr>
          <a:xfrm>
            <a:off x="7680575" y="3106061"/>
            <a:ext cx="466959" cy="466959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lt1"/>
                </a:solidFill>
                <a:latin typeface="Gill Sans Light"/>
                <a:cs typeface="Gill Sans Light"/>
              </a:rPr>
              <a:t>3</a:t>
            </a:r>
            <a:endParaRPr lang="en-US" dirty="0">
              <a:solidFill>
                <a:schemeClr val="lt1"/>
              </a:solidFill>
              <a:latin typeface="Gill Sans Light"/>
              <a:cs typeface="Gill Sans Light"/>
            </a:endParaRPr>
          </a:p>
        </p:txBody>
      </p:sp>
      <p:sp>
        <p:nvSpPr>
          <p:cNvPr id="156" name="Oval 155"/>
          <p:cNvSpPr/>
          <p:nvPr/>
        </p:nvSpPr>
        <p:spPr>
          <a:xfrm>
            <a:off x="8225291" y="3119606"/>
            <a:ext cx="466344" cy="466344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lt1"/>
                </a:solidFill>
                <a:latin typeface="Gill Sans Light"/>
                <a:cs typeface="Gill Sans Light"/>
              </a:rPr>
              <a:t>2</a:t>
            </a:r>
            <a:endParaRPr lang="en-US" dirty="0">
              <a:solidFill>
                <a:schemeClr val="lt1"/>
              </a:solidFill>
              <a:latin typeface="Gill Sans Light"/>
              <a:cs typeface="Gill Sans Ligh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680575" y="5612954"/>
            <a:ext cx="1011060" cy="466959"/>
            <a:chOff x="7680575" y="5612954"/>
            <a:chExt cx="1011060" cy="466959"/>
          </a:xfrm>
        </p:grpSpPr>
        <p:sp>
          <p:nvSpPr>
            <p:cNvPr id="153" name="Oval 152"/>
            <p:cNvSpPr/>
            <p:nvPr/>
          </p:nvSpPr>
          <p:spPr>
            <a:xfrm>
              <a:off x="7680575" y="5612954"/>
              <a:ext cx="466959" cy="466959"/>
            </a:xfrm>
            <a:prstGeom prst="ellipse">
              <a:avLst/>
            </a:prstGeom>
            <a:ln>
              <a:headEnd type="none" w="med" len="med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dk1"/>
                  </a:solidFill>
                  <a:latin typeface="Gill Sans Light"/>
                  <a:cs typeface="Gill Sans Light"/>
                </a:rPr>
                <a:t>3</a:t>
              </a:r>
              <a:endParaRPr lang="en-US" dirty="0">
                <a:solidFill>
                  <a:schemeClr val="dk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8225291" y="5613569"/>
              <a:ext cx="466344" cy="466344"/>
            </a:xfrm>
            <a:prstGeom prst="ellipse">
              <a:avLst/>
            </a:prstGeom>
            <a:ln>
              <a:headEnd type="none" w="med" len="med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dk1"/>
                  </a:solidFill>
                  <a:latin typeface="Gill Sans Light"/>
                  <a:cs typeface="Gill Sans Light"/>
                </a:rPr>
                <a:t>3</a:t>
              </a:r>
              <a:endParaRPr lang="en-US" dirty="0">
                <a:solidFill>
                  <a:schemeClr val="dk1"/>
                </a:solidFill>
                <a:latin typeface="Gill Sans Light"/>
                <a:cs typeface="Gill Sans Light"/>
              </a:endParaRPr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>
            <a:off x="3636982" y="2475929"/>
            <a:ext cx="1796736" cy="2835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643808" y="3149291"/>
            <a:ext cx="1789911" cy="2337494"/>
            <a:chOff x="3643808" y="3149291"/>
            <a:chExt cx="1789911" cy="2337494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3643808" y="3149291"/>
              <a:ext cx="1789911" cy="106150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3643808" y="4210798"/>
              <a:ext cx="1789911" cy="127598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3636982" y="2475929"/>
            <a:ext cx="1796736" cy="3451832"/>
            <a:chOff x="3636982" y="2475929"/>
            <a:chExt cx="1796736" cy="3451832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3636982" y="2475929"/>
              <a:ext cx="1796736" cy="254433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3650634" y="5765969"/>
              <a:ext cx="1783084" cy="16179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Arrow Connector 72"/>
          <p:cNvCxnSpPr/>
          <p:nvPr/>
        </p:nvCxnSpPr>
        <p:spPr>
          <a:xfrm flipV="1">
            <a:off x="3650634" y="3496518"/>
            <a:ext cx="1783085" cy="243124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7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2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an 147"/>
          <p:cNvSpPr/>
          <p:nvPr/>
        </p:nvSpPr>
        <p:spPr>
          <a:xfrm>
            <a:off x="7550861" y="4846719"/>
            <a:ext cx="1218410" cy="1331538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Output</a:t>
            </a:r>
            <a:r>
              <a:rPr lang="en-US" sz="2000" baseline="-25000" dirty="0" smtClean="0">
                <a:latin typeface="Gill Sans Light"/>
                <a:cs typeface="Gill Sans Light"/>
              </a:rPr>
              <a:t>2</a:t>
            </a:r>
          </a:p>
        </p:txBody>
      </p:sp>
      <p:sp>
        <p:nvSpPr>
          <p:cNvPr id="85" name="Rectangle 84"/>
          <p:cNvSpPr/>
          <p:nvPr/>
        </p:nvSpPr>
        <p:spPr>
          <a:xfrm rot="5400000">
            <a:off x="5268409" y="4665628"/>
            <a:ext cx="1972933" cy="1642313"/>
          </a:xfrm>
          <a:prstGeom prst="rect">
            <a:avLst/>
          </a:prstGeom>
          <a:ln w="57150" cmpd="sng">
            <a:solidFill>
              <a:srgbClr val="FF0000"/>
            </a:solidFill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Reducer 2 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5554293" y="5058486"/>
            <a:ext cx="356616" cy="35661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Gill Sans Light"/>
                <a:cs typeface="Gill Sans Light"/>
              </a:rPr>
              <a:t>1</a:t>
            </a:r>
            <a:endParaRPr lang="en-US" dirty="0">
              <a:solidFill>
                <a:schemeClr val="dk1"/>
              </a:solidFill>
              <a:latin typeface="Gill Sans Light"/>
              <a:cs typeface="Gill Sans Light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554293" y="5523300"/>
            <a:ext cx="356616" cy="35661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Gill Sans Light"/>
                <a:cs typeface="Gill Sans Light"/>
              </a:rPr>
              <a:t>1</a:t>
            </a:r>
            <a:endParaRPr lang="en-US" dirty="0">
              <a:solidFill>
                <a:schemeClr val="dk1"/>
              </a:solidFill>
              <a:latin typeface="Gill Sans Light"/>
              <a:cs typeface="Gill Sans Light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5554293" y="5997809"/>
            <a:ext cx="356616" cy="35661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Gill Sans Light"/>
                <a:cs typeface="Gill Sans Light"/>
              </a:rPr>
              <a:t>2</a:t>
            </a:r>
            <a:endParaRPr lang="en-US" dirty="0">
              <a:solidFill>
                <a:schemeClr val="dk1"/>
              </a:solidFill>
              <a:latin typeface="Gill Sans Light"/>
              <a:cs typeface="Gill Sans Light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554293" y="4596449"/>
            <a:ext cx="356616" cy="35661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Gill Sans Light"/>
                <a:cs typeface="Gill Sans Light"/>
              </a:rPr>
              <a:t>2</a:t>
            </a:r>
            <a:endParaRPr lang="en-US" dirty="0">
              <a:solidFill>
                <a:schemeClr val="dk1"/>
              </a:solidFill>
              <a:latin typeface="Gill Sans Light"/>
              <a:cs typeface="Gill Sans Light"/>
            </a:endParaRPr>
          </a:p>
        </p:txBody>
      </p:sp>
      <p:sp>
        <p:nvSpPr>
          <p:cNvPr id="90" name="Left Arrow 89"/>
          <p:cNvSpPr/>
          <p:nvPr/>
        </p:nvSpPr>
        <p:spPr>
          <a:xfrm>
            <a:off x="5836685" y="4622346"/>
            <a:ext cx="282682" cy="303785"/>
          </a:xfrm>
          <a:prstGeom prst="lef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6237953" y="5285507"/>
            <a:ext cx="466959" cy="466959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latin typeface="Gill Sans Light"/>
                <a:cs typeface="Gill Sans Light"/>
              </a:rPr>
              <a:t>2</a:t>
            </a:r>
          </a:p>
        </p:txBody>
      </p:sp>
      <p:sp>
        <p:nvSpPr>
          <p:cNvPr id="92" name="Oval 91"/>
          <p:cNvSpPr/>
          <p:nvPr/>
        </p:nvSpPr>
        <p:spPr>
          <a:xfrm>
            <a:off x="6246199" y="5285507"/>
            <a:ext cx="466959" cy="466959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Gill Sans Light"/>
                <a:cs typeface="Gill Sans Light"/>
              </a:rPr>
              <a:t>3</a:t>
            </a:r>
            <a:endParaRPr lang="en-US" dirty="0">
              <a:solidFill>
                <a:schemeClr val="dk1"/>
              </a:solidFill>
              <a:latin typeface="Gill Sans Light"/>
              <a:cs typeface="Gill Sans Light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6246814" y="5273959"/>
            <a:ext cx="466344" cy="466344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Gill Sans Light"/>
                <a:cs typeface="Gill Sans Light"/>
              </a:rPr>
              <a:t>1</a:t>
            </a:r>
            <a:endParaRPr lang="en-US" dirty="0">
              <a:solidFill>
                <a:schemeClr val="dk1"/>
              </a:solidFill>
              <a:latin typeface="Gill Sans Light"/>
              <a:cs typeface="Gill Sans Light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6246814" y="5285507"/>
            <a:ext cx="466344" cy="466344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Gill Sans Light"/>
                <a:cs typeface="Gill Sans Light"/>
              </a:rPr>
              <a:t>3</a:t>
            </a:r>
            <a:endParaRPr lang="en-US" dirty="0">
              <a:solidFill>
                <a:schemeClr val="dk1"/>
              </a:solidFill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6654"/>
            <a:ext cx="9144000" cy="1143000"/>
          </a:xfrm>
        </p:spPr>
        <p:txBody>
          <a:bodyPr/>
          <a:lstStyle/>
          <a:p>
            <a:r>
              <a:rPr lang="en-US" sz="4800" dirty="0"/>
              <a:t>Map-Reduce Fault-</a:t>
            </a:r>
            <a:r>
              <a:rPr lang="en-US" sz="4800" dirty="0" smtClean="0"/>
              <a:t>Recovery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3082043" y="1141231"/>
            <a:ext cx="295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[Dean &amp; </a:t>
            </a:r>
            <a:r>
              <a:rPr lang="en-US" dirty="0" err="1" smtClean="0">
                <a:latin typeface="Gill Sans Light"/>
                <a:cs typeface="Gill Sans Light"/>
              </a:rPr>
              <a:t>Ghemawat</a:t>
            </a:r>
            <a:r>
              <a:rPr lang="en-US" dirty="0" smtClean="0">
                <a:latin typeface="Gill Sans Light"/>
                <a:cs typeface="Gill Sans Light"/>
              </a:rPr>
              <a:t>, OSDI’04]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38" name="Rectangle 37"/>
          <p:cNvSpPr/>
          <p:nvPr/>
        </p:nvSpPr>
        <p:spPr>
          <a:xfrm rot="16200000">
            <a:off x="1146529" y="794944"/>
            <a:ext cx="1618935" cy="336197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Mapper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7" name="Pentagon 46"/>
          <p:cNvSpPr/>
          <p:nvPr/>
        </p:nvSpPr>
        <p:spPr>
          <a:xfrm>
            <a:off x="2163547" y="1930442"/>
            <a:ext cx="1327861" cy="475986"/>
          </a:xfrm>
          <a:prstGeom prst="homePlate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entagon 47"/>
          <p:cNvSpPr/>
          <p:nvPr/>
        </p:nvSpPr>
        <p:spPr>
          <a:xfrm>
            <a:off x="2166123" y="2545976"/>
            <a:ext cx="1339093" cy="475441"/>
          </a:xfrm>
          <a:prstGeom prst="homePlate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/>
          <p:cNvGrpSpPr/>
          <p:nvPr/>
        </p:nvGrpSpPr>
        <p:grpSpPr>
          <a:xfrm>
            <a:off x="701340" y="1838150"/>
            <a:ext cx="906851" cy="1275558"/>
            <a:chOff x="701340" y="1838150"/>
            <a:chExt cx="906851" cy="1275558"/>
          </a:xfrm>
        </p:grpSpPr>
        <p:sp>
          <p:nvSpPr>
            <p:cNvPr id="17" name="Rounded Rectangle 16"/>
            <p:cNvSpPr/>
            <p:nvPr/>
          </p:nvSpPr>
          <p:spPr>
            <a:xfrm>
              <a:off x="701340" y="1838150"/>
              <a:ext cx="906851" cy="323586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Record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01340" y="2314136"/>
              <a:ext cx="906851" cy="323586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Record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701340" y="2790122"/>
              <a:ext cx="906851" cy="323586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Record</a:t>
              </a:r>
              <a:endParaRPr lang="en-US" dirty="0">
                <a:latin typeface="Gill Sans Light"/>
                <a:cs typeface="Gill Sans Light"/>
              </a:endParaRPr>
            </a:p>
          </p:txBody>
        </p:sp>
      </p:grpSp>
      <p:sp>
        <p:nvSpPr>
          <p:cNvPr id="106" name="Rectangle 105"/>
          <p:cNvSpPr/>
          <p:nvPr/>
        </p:nvSpPr>
        <p:spPr>
          <a:xfrm rot="16200000">
            <a:off x="1160181" y="4246777"/>
            <a:ext cx="1618935" cy="336197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Mapper 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08" name="Pentagon 107"/>
          <p:cNvSpPr/>
          <p:nvPr/>
        </p:nvSpPr>
        <p:spPr>
          <a:xfrm>
            <a:off x="2177199" y="5382275"/>
            <a:ext cx="1327861" cy="475986"/>
          </a:xfrm>
          <a:prstGeom prst="homePlate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Pentagon 108"/>
          <p:cNvSpPr/>
          <p:nvPr/>
        </p:nvSpPr>
        <p:spPr>
          <a:xfrm>
            <a:off x="2179775" y="5997809"/>
            <a:ext cx="1339093" cy="475441"/>
          </a:xfrm>
          <a:prstGeom prst="homePlate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714992" y="5289983"/>
            <a:ext cx="906851" cy="1275558"/>
            <a:chOff x="714992" y="5289983"/>
            <a:chExt cx="906851" cy="1275558"/>
          </a:xfrm>
        </p:grpSpPr>
        <p:sp>
          <p:nvSpPr>
            <p:cNvPr id="110" name="Rounded Rectangle 109"/>
            <p:cNvSpPr/>
            <p:nvPr/>
          </p:nvSpPr>
          <p:spPr>
            <a:xfrm>
              <a:off x="714992" y="5289983"/>
              <a:ext cx="906851" cy="323586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Record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714992" y="5765969"/>
              <a:ext cx="906851" cy="323586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Record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714992" y="6241955"/>
              <a:ext cx="906851" cy="323586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Record</a:t>
              </a:r>
              <a:endParaRPr lang="en-US" dirty="0">
                <a:latin typeface="Gill Sans Light"/>
                <a:cs typeface="Gill Sans Light"/>
              </a:endParaRPr>
            </a:p>
          </p:txBody>
        </p:sp>
      </p:grpSp>
      <p:sp>
        <p:nvSpPr>
          <p:cNvPr id="116" name="Rectangle 115"/>
          <p:cNvSpPr/>
          <p:nvPr/>
        </p:nvSpPr>
        <p:spPr>
          <a:xfrm rot="5400000">
            <a:off x="5267323" y="2328134"/>
            <a:ext cx="1975104" cy="164231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Reducer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3" name="Left Arrow 42"/>
          <p:cNvSpPr/>
          <p:nvPr/>
        </p:nvSpPr>
        <p:spPr>
          <a:xfrm>
            <a:off x="1590292" y="1857951"/>
            <a:ext cx="372110" cy="303785"/>
          </a:xfrm>
          <a:prstGeom prst="lef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Left Arrow 106"/>
          <p:cNvSpPr/>
          <p:nvPr/>
        </p:nvSpPr>
        <p:spPr>
          <a:xfrm>
            <a:off x="1603944" y="5309784"/>
            <a:ext cx="372110" cy="303785"/>
          </a:xfrm>
          <a:prstGeom prst="lef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2288578" y="5436256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2727417" y="5436256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2263665" y="1984609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1838" y="3401331"/>
            <a:ext cx="3361970" cy="1618935"/>
            <a:chOff x="281838" y="3401331"/>
            <a:chExt cx="3361970" cy="1618935"/>
          </a:xfrm>
        </p:grpSpPr>
        <p:sp>
          <p:nvSpPr>
            <p:cNvPr id="99" name="Rectangle 98"/>
            <p:cNvSpPr/>
            <p:nvPr/>
          </p:nvSpPr>
          <p:spPr>
            <a:xfrm rot="16200000">
              <a:off x="1153355" y="2529814"/>
              <a:ext cx="1618935" cy="3361970"/>
            </a:xfrm>
            <a:prstGeom prst="rect">
              <a:avLst/>
            </a:prstGeom>
            <a:ln w="57150" cmpd="sng">
              <a:solidFill>
                <a:srgbClr val="FF0000"/>
              </a:solidFill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Mapper </a:t>
              </a:r>
              <a:r>
                <a:rPr lang="en-US" dirty="0">
                  <a:latin typeface="Gill Sans Light"/>
                  <a:cs typeface="Gill Sans Light"/>
                </a:rPr>
                <a:t>2</a:t>
              </a:r>
            </a:p>
          </p:txBody>
        </p:sp>
        <p:grpSp>
          <p:nvGrpSpPr>
            <p:cNvPr id="113" name="Group 112"/>
            <p:cNvGrpSpPr/>
            <p:nvPr/>
          </p:nvGrpSpPr>
          <p:grpSpPr>
            <a:xfrm>
              <a:off x="708166" y="3573020"/>
              <a:ext cx="906851" cy="1275558"/>
              <a:chOff x="708166" y="3573020"/>
              <a:chExt cx="906851" cy="1275558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708166" y="3573020"/>
                <a:ext cx="906851" cy="323586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Record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708166" y="4049006"/>
                <a:ext cx="906851" cy="323586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Record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05" name="Rounded Rectangle 104"/>
              <p:cNvSpPr/>
              <p:nvPr/>
            </p:nvSpPr>
            <p:spPr>
              <a:xfrm>
                <a:off x="708166" y="4524992"/>
                <a:ext cx="906851" cy="323586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Record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138" name="Oval 137"/>
          <p:cNvSpPr/>
          <p:nvPr/>
        </p:nvSpPr>
        <p:spPr>
          <a:xfrm>
            <a:off x="5554293" y="2281106"/>
            <a:ext cx="356616" cy="35661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lt1"/>
                </a:solidFill>
                <a:latin typeface="Gill Sans Light"/>
                <a:cs typeface="Gill Sans Light"/>
              </a:rPr>
              <a:t>2</a:t>
            </a:r>
            <a:endParaRPr lang="en-US" dirty="0">
              <a:solidFill>
                <a:schemeClr val="lt1"/>
              </a:solidFill>
              <a:latin typeface="Gill Sans Light"/>
              <a:cs typeface="Gill Sans Light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5554293" y="3218405"/>
            <a:ext cx="356616" cy="35661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lt1"/>
                </a:solidFill>
                <a:latin typeface="Gill Sans Light"/>
                <a:cs typeface="Gill Sans Light"/>
              </a:rPr>
              <a:t>1</a:t>
            </a:r>
            <a:endParaRPr lang="en-US" dirty="0">
              <a:solidFill>
                <a:schemeClr val="lt1"/>
              </a:solidFill>
              <a:latin typeface="Gill Sans Light"/>
              <a:cs typeface="Gill Sans Light"/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5554293" y="2759449"/>
            <a:ext cx="356616" cy="35661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1</a:t>
            </a:r>
            <a:endParaRPr lang="en-US" dirty="0">
              <a:solidFill>
                <a:schemeClr val="lt1"/>
              </a:solidFill>
              <a:latin typeface="Gill Sans Light"/>
              <a:cs typeface="Gill Sans Light"/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5554293" y="3692390"/>
            <a:ext cx="356616" cy="35661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lt1"/>
                </a:solidFill>
                <a:latin typeface="Gill Sans Light"/>
                <a:cs typeface="Gill Sans Light"/>
              </a:rPr>
              <a:t>1</a:t>
            </a:r>
            <a:endParaRPr lang="en-US" dirty="0">
              <a:solidFill>
                <a:schemeClr val="lt1"/>
              </a:solidFill>
              <a:latin typeface="Gill Sans Light"/>
              <a:cs typeface="Gill Sans Light"/>
            </a:endParaRPr>
          </a:p>
        </p:txBody>
      </p:sp>
      <p:sp>
        <p:nvSpPr>
          <p:cNvPr id="146" name="Left Arrow 145"/>
          <p:cNvSpPr/>
          <p:nvPr/>
        </p:nvSpPr>
        <p:spPr>
          <a:xfrm>
            <a:off x="5836685" y="2309024"/>
            <a:ext cx="282682" cy="303785"/>
          </a:xfrm>
          <a:prstGeom prst="lef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an 146"/>
          <p:cNvSpPr/>
          <p:nvPr/>
        </p:nvSpPr>
        <p:spPr>
          <a:xfrm>
            <a:off x="7550861" y="2406428"/>
            <a:ext cx="1218410" cy="1331538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Output</a:t>
            </a:r>
            <a:r>
              <a:rPr lang="en-US" sz="2000" baseline="-25000" dirty="0" smtClean="0">
                <a:latin typeface="Gill Sans Light"/>
                <a:cs typeface="Gill Sans Light"/>
              </a:rPr>
              <a:t>1</a:t>
            </a:r>
          </a:p>
        </p:txBody>
      </p:sp>
      <p:sp>
        <p:nvSpPr>
          <p:cNvPr id="152" name="Oval 151"/>
          <p:cNvSpPr/>
          <p:nvPr/>
        </p:nvSpPr>
        <p:spPr>
          <a:xfrm>
            <a:off x="7680575" y="3106061"/>
            <a:ext cx="466959" cy="466959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lt1"/>
                </a:solidFill>
                <a:latin typeface="Gill Sans Light"/>
                <a:cs typeface="Gill Sans Light"/>
              </a:rPr>
              <a:t>3</a:t>
            </a:r>
            <a:endParaRPr lang="en-US" dirty="0">
              <a:solidFill>
                <a:schemeClr val="lt1"/>
              </a:solidFill>
              <a:latin typeface="Gill Sans Light"/>
              <a:cs typeface="Gill Sans Light"/>
            </a:endParaRPr>
          </a:p>
        </p:txBody>
      </p:sp>
      <p:sp>
        <p:nvSpPr>
          <p:cNvPr id="156" name="Oval 155"/>
          <p:cNvSpPr/>
          <p:nvPr/>
        </p:nvSpPr>
        <p:spPr>
          <a:xfrm>
            <a:off x="8225291" y="3119606"/>
            <a:ext cx="466344" cy="466344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lt1"/>
                </a:solidFill>
                <a:latin typeface="Gill Sans Light"/>
                <a:cs typeface="Gill Sans Light"/>
              </a:rPr>
              <a:t>2</a:t>
            </a:r>
            <a:endParaRPr lang="en-US" dirty="0">
              <a:solidFill>
                <a:schemeClr val="lt1"/>
              </a:solidFill>
              <a:latin typeface="Gill Sans Light"/>
              <a:cs typeface="Gill Sans Light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3636982" y="2475929"/>
            <a:ext cx="1796736" cy="2835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643808" y="3149291"/>
            <a:ext cx="1789911" cy="2337494"/>
            <a:chOff x="3643808" y="3149291"/>
            <a:chExt cx="1789911" cy="2337494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3643808" y="3149291"/>
              <a:ext cx="1789911" cy="106150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3643808" y="4210798"/>
              <a:ext cx="1789911" cy="127598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3636982" y="2475929"/>
            <a:ext cx="1796736" cy="3451832"/>
            <a:chOff x="3636982" y="2475929"/>
            <a:chExt cx="1796736" cy="3451832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3636982" y="2475929"/>
              <a:ext cx="1796736" cy="254433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3650634" y="5765969"/>
              <a:ext cx="1783084" cy="16179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Arrow Connector 72"/>
          <p:cNvCxnSpPr/>
          <p:nvPr/>
        </p:nvCxnSpPr>
        <p:spPr>
          <a:xfrm flipV="1">
            <a:off x="3650634" y="3496518"/>
            <a:ext cx="1783085" cy="243124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Pentagon 77"/>
          <p:cNvSpPr/>
          <p:nvPr/>
        </p:nvSpPr>
        <p:spPr>
          <a:xfrm>
            <a:off x="2170373" y="3665312"/>
            <a:ext cx="1327861" cy="475986"/>
          </a:xfrm>
          <a:prstGeom prst="homePlate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Pentagon 78"/>
          <p:cNvSpPr/>
          <p:nvPr/>
        </p:nvSpPr>
        <p:spPr>
          <a:xfrm>
            <a:off x="2172949" y="4280846"/>
            <a:ext cx="1339093" cy="475441"/>
          </a:xfrm>
          <a:prstGeom prst="homePlate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Arrow 79"/>
          <p:cNvSpPr/>
          <p:nvPr/>
        </p:nvSpPr>
        <p:spPr>
          <a:xfrm>
            <a:off x="1597118" y="3592821"/>
            <a:ext cx="372110" cy="303785"/>
          </a:xfrm>
          <a:prstGeom prst="lef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288578" y="4347679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2263665" y="3719293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2727417" y="4347679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2288578" y="4358687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2727417" y="2612809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2288578" y="6053195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2288578" y="2612809"/>
            <a:ext cx="354626" cy="354626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1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6502 " pathEditMode="relative" ptsTypes="AA">
                                      <p:cBhvr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3551E-6 0.06502 L -0.00069 0.1342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34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4496 0 " pathEditMode="relative" ptsTypes="AA">
                                      <p:cBhvr>
                                        <p:cTn id="5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-0.00162 L 0.35868 0.23912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78" y="1203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069 L 0.31094 0.42477 " pathEditMode="relative" ptsTypes="AA">
                                      <p:cBhvr>
                                        <p:cTn id="71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11111E-6 L 0.3559 -0.20092 " pathEditMode="relative" ptsTypes="AA">
                                      <p:cBhvr>
                                        <p:cTn id="73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0.00069 L 0.35607 0.35695 " pathEditMode="relative" ptsTypes="AA">
                                      <p:cBhvr>
                                        <p:cTn id="75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7057 " pathEditMode="relative" ptsTypes="AA">
                                      <p:cBhvr>
                                        <p:cTn id="11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5197E-7 0.07057 L 4.65197E-7 0.14114 " pathEditMode="relative" rAng="0" ptsTypes="AA">
                                      <p:cBhvr>
                                        <p:cTn id="11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17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7 L 0.1559 0.05185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95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00"/>
                            </p:stCondLst>
                            <p:childTnLst>
                              <p:par>
                                <p:cTn id="129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5197E-7 0.14114 L 4.65197E-7 0.21009 " pathEditMode="relative" rAng="0" ptsTypes="AA">
                                      <p:cBhvr>
                                        <p:cTn id="13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7 L 0.2132 0.05208 " pathEditMode="relative" rAng="0" ptsTypes="AA">
                                      <p:cBhvr>
                                        <p:cTn id="13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0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0" grpId="1" animBg="1"/>
      <p:bldP spid="90" grpId="2" animBg="1"/>
      <p:bldP spid="90" grpId="3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78" grpId="0" animBg="1"/>
      <p:bldP spid="79" grpId="0" animBg="1"/>
      <p:bldP spid="80" grpId="0" animBg="1"/>
      <p:bldP spid="80" grpId="1" animBg="1"/>
      <p:bldP spid="80" grpId="2" animBg="1"/>
      <p:bldP spid="81" grpId="0" animBg="1"/>
      <p:bldP spid="81" grpId="1" animBg="1"/>
      <p:bldP spid="82" grpId="0" animBg="1"/>
      <p:bldP spid="83" grpId="0" animBg="1"/>
      <p:bldP spid="83" grpId="1" animBg="1"/>
      <p:bldP spid="83" grpId="2" animBg="1"/>
      <p:bldP spid="84" grpId="0" animBg="1"/>
      <p:bldP spid="84" grpId="1" animBg="1"/>
      <p:bldP spid="84" grpId="2" animBg="1"/>
      <p:bldP spid="123" grpId="0" animBg="1"/>
      <p:bldP spid="123" grpId="1" animBg="1"/>
      <p:bldP spid="133" grpId="0" animBg="1"/>
      <p:bldP spid="133" grpId="1" animBg="1"/>
      <p:bldP spid="120" grpId="0" animBg="1"/>
      <p:bldP spid="12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1214"/>
            <a:ext cx="8229600" cy="1143000"/>
          </a:xfrm>
        </p:spPr>
        <p:txBody>
          <a:bodyPr/>
          <a:lstStyle/>
          <a:p>
            <a:r>
              <a:rPr lang="en-US" dirty="0" smtClean="0"/>
              <a:t>Distributed File Systems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82043" y="1175791"/>
            <a:ext cx="269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[</a:t>
            </a:r>
            <a:r>
              <a:rPr lang="en-US" dirty="0" err="1" smtClean="0">
                <a:latin typeface="Gill Sans Light"/>
                <a:cs typeface="Gill Sans Light"/>
              </a:rPr>
              <a:t>Ghemawat</a:t>
            </a:r>
            <a:r>
              <a:rPr lang="en-US" dirty="0" smtClean="0">
                <a:latin typeface="Gill Sans Light"/>
                <a:cs typeface="Gill Sans Light"/>
              </a:rPr>
              <a:t> et al., SOSP’03]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92485" y="4360612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Worker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584266" y="4360612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Worker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776047" y="4360612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Worker 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967829" y="4360612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Worker 4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2806356" y="5642621"/>
            <a:ext cx="551375" cy="55137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A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5029573" y="4900380"/>
            <a:ext cx="551375" cy="55137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A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7958625" y="4900379"/>
            <a:ext cx="551375" cy="55137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A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665123" y="4900379"/>
            <a:ext cx="551376" cy="55137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B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633792" y="5642621"/>
            <a:ext cx="551376" cy="55137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B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7209133" y="4900379"/>
            <a:ext cx="551376" cy="55137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B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1416887" y="4900379"/>
            <a:ext cx="551376" cy="55137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C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2806355" y="4900381"/>
            <a:ext cx="551376" cy="55137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C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5773968" y="4900379"/>
            <a:ext cx="551376" cy="55137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C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158" name="Folded Corner 157"/>
          <p:cNvSpPr/>
          <p:nvPr/>
        </p:nvSpPr>
        <p:spPr>
          <a:xfrm>
            <a:off x="7213253" y="5642621"/>
            <a:ext cx="547256" cy="551377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159" name="Folded Corner 158"/>
          <p:cNvSpPr/>
          <p:nvPr/>
        </p:nvSpPr>
        <p:spPr>
          <a:xfrm>
            <a:off x="5033692" y="5642621"/>
            <a:ext cx="547256" cy="551377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160" name="Folded Corner 159"/>
          <p:cNvSpPr/>
          <p:nvPr/>
        </p:nvSpPr>
        <p:spPr>
          <a:xfrm>
            <a:off x="633792" y="4900380"/>
            <a:ext cx="547256" cy="551377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3" name="Folded Corner 2"/>
          <p:cNvSpPr/>
          <p:nvPr/>
        </p:nvSpPr>
        <p:spPr>
          <a:xfrm>
            <a:off x="3413706" y="1795916"/>
            <a:ext cx="2167242" cy="2167972"/>
          </a:xfrm>
          <a:prstGeom prst="foldedCorner">
            <a:avLst>
              <a:gd name="adj" fmla="val 24506"/>
            </a:avLst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45720" bIns="45720" rtlCol="0" anchor="ctr"/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Big File</a:t>
            </a:r>
            <a:endParaRPr lang="en-US" sz="3200" dirty="0">
              <a:latin typeface="Gill Sans Light"/>
              <a:cs typeface="Gill Sans Light"/>
            </a:endParaRPr>
          </a:p>
        </p:txBody>
      </p:sp>
      <p:sp>
        <p:nvSpPr>
          <p:cNvPr id="96" name="Folded Corner 95"/>
          <p:cNvSpPr/>
          <p:nvPr/>
        </p:nvSpPr>
        <p:spPr>
          <a:xfrm>
            <a:off x="4505050" y="2879915"/>
            <a:ext cx="1075898" cy="1083999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97" name="Rectangle 96"/>
          <p:cNvSpPr/>
          <p:nvPr/>
        </p:nvSpPr>
        <p:spPr>
          <a:xfrm>
            <a:off x="4496949" y="1795916"/>
            <a:ext cx="1083999" cy="10839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B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3413706" y="2879915"/>
            <a:ext cx="1083999" cy="10839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C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13705" y="1795916"/>
            <a:ext cx="1083999" cy="10839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A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3412950" y="1795916"/>
            <a:ext cx="1083999" cy="10839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A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3421051" y="1795916"/>
            <a:ext cx="1083999" cy="10839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A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487573" y="1795916"/>
            <a:ext cx="1083999" cy="10839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B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4487573" y="1795916"/>
            <a:ext cx="1083999" cy="10839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B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3421051" y="2896054"/>
            <a:ext cx="1083999" cy="10839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C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3421051" y="2879915"/>
            <a:ext cx="1083999" cy="10839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C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169" name="Folded Corner 168"/>
          <p:cNvSpPr/>
          <p:nvPr/>
        </p:nvSpPr>
        <p:spPr>
          <a:xfrm>
            <a:off x="4505050" y="2896054"/>
            <a:ext cx="1075898" cy="1083999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170" name="Folded Corner 169"/>
          <p:cNvSpPr/>
          <p:nvPr/>
        </p:nvSpPr>
        <p:spPr>
          <a:xfrm>
            <a:off x="4505050" y="2896054"/>
            <a:ext cx="1075898" cy="1083999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17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51E-6 -1.88382E-6 L -0.09813 0.5200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15" y="2598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51E-6 -1.88382E-6 L 0.47099 0.41518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50" y="20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4856E-6 -1.88382E-6 L 0.1445 0.4137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5" y="2069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16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000" fill="hold"/>
                                        <p:tgtEl>
                                          <p:spTgt spid="16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6704E-6 -1.88382E-6 L -0.44859 0.52025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38" y="2601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856E-6 -1.88382E-6 L 0.27162 0.41541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81" y="20759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856E-6 -1.88382E-6 L -0.11671 0.41541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5" y="2075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1000" fill="hold"/>
                                        <p:tgtEl>
                                          <p:spTgt spid="9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1000" fill="hold"/>
                                        <p:tgtEl>
                                          <p:spTgt spid="16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1000" fill="hold"/>
                                        <p:tgtEl>
                                          <p:spTgt spid="16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851E-6 2.85351E-6 L -0.24592 0.25619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96" y="12798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4856E-6 -1.4256E-6 L 0.23481 0.25527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40" y="12752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4856E-6 2.85351E-6 L -0.09899 0.25758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0" y="12867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7" dur="1000" fill="hold"/>
                                        <p:tgtEl>
                                          <p:spTgt spid="9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9" dur="1000" fill="hold"/>
                                        <p:tgtEl>
                                          <p:spTgt spid="16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1" dur="1000" fill="hold"/>
                                        <p:tgtEl>
                                          <p:spTgt spid="16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8128E-6 2.85351E-6 L -0.44772 0.25734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86" y="12867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8128E-6 -1.4256E-6 L 0.27024 0.3601 " pathEditMode="relative" rAng="0" ptsTypes="AA">
                                      <p:cBhvr>
                                        <p:cTn id="125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12" y="18005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8128E-6 -1.4256E-6 L 0.0264 0.3601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0" y="18005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9" dur="1000" fill="hold"/>
                                        <p:tgtEl>
                                          <p:spTgt spid="9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1" dur="1000" fill="hold"/>
                                        <p:tgtEl>
                                          <p:spTgt spid="16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3" dur="1000" fill="hold"/>
                                        <p:tgtEl>
                                          <p:spTgt spid="17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5" grpId="0" animBg="1"/>
      <p:bldP spid="136" grpId="0" animBg="1"/>
      <p:bldP spid="137" grpId="0" animBg="1"/>
      <p:bldP spid="150" grpId="0" animBg="1"/>
      <p:bldP spid="151" grpId="0" animBg="1"/>
      <p:bldP spid="154" grpId="0" animBg="1"/>
      <p:bldP spid="155" grpId="0" animBg="1"/>
      <p:bldP spid="158" grpId="0" animBg="1"/>
      <p:bldP spid="159" grpId="0" animBg="1"/>
      <p:bldP spid="160" grpId="0" animBg="1"/>
      <p:bldP spid="3" grpId="0" animBg="1"/>
      <p:bldP spid="96" grpId="0" animBg="1"/>
      <p:bldP spid="96" grpId="1" animBg="1"/>
      <p:bldP spid="96" grpId="2" animBg="1"/>
      <p:bldP spid="96" grpId="3" animBg="1"/>
      <p:bldP spid="97" grpId="0" animBg="1"/>
      <p:bldP spid="97" grpId="1" animBg="1"/>
      <p:bldP spid="97" grpId="2" animBg="1"/>
      <p:bldP spid="97" grpId="3" animBg="1"/>
      <p:bldP spid="98" grpId="0" animBg="1"/>
      <p:bldP spid="98" grpId="1" animBg="1"/>
      <p:bldP spid="98" grpId="2" animBg="1"/>
      <p:bldP spid="98" grpId="3" animBg="1"/>
      <p:bldP spid="6" grpId="0" animBg="1"/>
      <p:bldP spid="6" grpId="1" animBg="1"/>
      <p:bldP spid="6" grpId="2" animBg="1"/>
      <p:bldP spid="6" grpId="3" animBg="1"/>
      <p:bldP spid="163" grpId="0" animBg="1"/>
      <p:bldP spid="163" grpId="1" animBg="1"/>
      <p:bldP spid="163" grpId="2" animBg="1"/>
      <p:bldP spid="163" grpId="3" animBg="1"/>
      <p:bldP spid="164" grpId="0" animBg="1"/>
      <p:bldP spid="164" grpId="1" animBg="1"/>
      <p:bldP spid="164" grpId="2" animBg="1"/>
      <p:bldP spid="164" grpId="3" animBg="1"/>
      <p:bldP spid="165" grpId="0" animBg="1"/>
      <p:bldP spid="165" grpId="1" animBg="1"/>
      <p:bldP spid="165" grpId="2" animBg="1"/>
      <p:bldP spid="165" grpId="3" animBg="1"/>
      <p:bldP spid="166" grpId="0" animBg="1"/>
      <p:bldP spid="166" grpId="1" animBg="1"/>
      <p:bldP spid="166" grpId="2" animBg="1"/>
      <p:bldP spid="166" grpId="3" animBg="1"/>
      <p:bldP spid="167" grpId="0" animBg="1"/>
      <p:bldP spid="167" grpId="1" animBg="1"/>
      <p:bldP spid="167" grpId="2" animBg="1"/>
      <p:bldP spid="167" grpId="3" animBg="1"/>
      <p:bldP spid="168" grpId="0" animBg="1"/>
      <p:bldP spid="168" grpId="1" animBg="1"/>
      <p:bldP spid="168" grpId="2" animBg="1"/>
      <p:bldP spid="168" grpId="3" animBg="1"/>
      <p:bldP spid="169" grpId="0" animBg="1"/>
      <p:bldP spid="169" grpId="1" animBg="1"/>
      <p:bldP spid="169" grpId="2" animBg="1"/>
      <p:bldP spid="169" grpId="3" animBg="1"/>
      <p:bldP spid="170" grpId="0" animBg="1"/>
      <p:bldP spid="170" grpId="1" animBg="1"/>
      <p:bldP spid="170" grpId="2" animBg="1"/>
      <p:bldP spid="170" grpId="3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1214"/>
            <a:ext cx="8229600" cy="1143000"/>
          </a:xfrm>
        </p:spPr>
        <p:txBody>
          <a:bodyPr/>
          <a:lstStyle/>
          <a:p>
            <a:r>
              <a:rPr lang="en-US" dirty="0" smtClean="0"/>
              <a:t>Distributed File Systems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82043" y="1175791"/>
            <a:ext cx="269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[</a:t>
            </a:r>
            <a:r>
              <a:rPr lang="en-US" dirty="0" err="1" smtClean="0">
                <a:latin typeface="Gill Sans Light"/>
                <a:cs typeface="Gill Sans Light"/>
              </a:rPr>
              <a:t>Ghemawat</a:t>
            </a:r>
            <a:r>
              <a:rPr lang="en-US" dirty="0" smtClean="0">
                <a:latin typeface="Gill Sans Light"/>
                <a:cs typeface="Gill Sans Light"/>
              </a:rPr>
              <a:t> et al., SOSP’03]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584266" y="4360612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Worker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967829" y="4360612"/>
            <a:ext cx="1799730" cy="20547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Worker 4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7958625" y="4900379"/>
            <a:ext cx="551375" cy="55137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A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665123" y="4900379"/>
            <a:ext cx="551376" cy="55137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B</a:t>
            </a:r>
            <a:endParaRPr lang="en-US" sz="3600" dirty="0">
              <a:latin typeface="Gill Sans Light"/>
              <a:cs typeface="Gill Sans Ligh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776047" y="4360612"/>
            <a:ext cx="1799730" cy="2054769"/>
            <a:chOff x="4776047" y="4360612"/>
            <a:chExt cx="1799730" cy="2054769"/>
          </a:xfrm>
        </p:grpSpPr>
        <p:sp>
          <p:nvSpPr>
            <p:cNvPr id="71" name="Rectangle 70"/>
            <p:cNvSpPr/>
            <p:nvPr/>
          </p:nvSpPr>
          <p:spPr>
            <a:xfrm>
              <a:off x="4776047" y="4360612"/>
              <a:ext cx="1799730" cy="205476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Worker 3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5029573" y="4900380"/>
              <a:ext cx="551375" cy="55137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A</a:t>
              </a:r>
              <a:endParaRPr lang="en-US" sz="3600" dirty="0">
                <a:latin typeface="Gill Sans Light"/>
                <a:cs typeface="Gill Sans Light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5773968" y="4900379"/>
              <a:ext cx="551376" cy="551376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C</a:t>
              </a:r>
              <a:endParaRPr lang="en-US" sz="3600" dirty="0">
                <a:latin typeface="Gill Sans Light"/>
                <a:cs typeface="Gill Sans Light"/>
              </a:endParaRPr>
            </a:p>
          </p:txBody>
        </p:sp>
        <p:sp>
          <p:nvSpPr>
            <p:cNvPr id="159" name="Folded Corner 158"/>
            <p:cNvSpPr/>
            <p:nvPr/>
          </p:nvSpPr>
          <p:spPr>
            <a:xfrm>
              <a:off x="5033692" y="5642621"/>
              <a:ext cx="547256" cy="551377"/>
            </a:xfrm>
            <a:prstGeom prst="foldedCorner">
              <a:avLst>
                <a:gd name="adj" fmla="val 50000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365760" bIns="0" rtlCol="0" anchor="ctr"/>
            <a:lstStyle/>
            <a:p>
              <a:pPr algn="ctr"/>
              <a:r>
                <a:rPr lang="en-US" sz="3600" dirty="0">
                  <a:latin typeface="Gill Sans Light"/>
                  <a:cs typeface="Gill Sans Light"/>
                </a:rPr>
                <a:t>D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92485" y="4360612"/>
            <a:ext cx="1799730" cy="2054769"/>
            <a:chOff x="392485" y="4360612"/>
            <a:chExt cx="1799730" cy="2054769"/>
          </a:xfrm>
        </p:grpSpPr>
        <p:sp>
          <p:nvSpPr>
            <p:cNvPr id="106" name="Rectangle 105"/>
            <p:cNvSpPr/>
            <p:nvPr/>
          </p:nvSpPr>
          <p:spPr>
            <a:xfrm>
              <a:off x="392485" y="4360612"/>
              <a:ext cx="1799730" cy="205476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Worker 1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633792" y="5642621"/>
              <a:ext cx="551376" cy="551376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B</a:t>
              </a:r>
              <a:endParaRPr lang="en-US" sz="3600" dirty="0">
                <a:latin typeface="Gill Sans Light"/>
                <a:cs typeface="Gill Sans Ligh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1416887" y="4900379"/>
              <a:ext cx="551376" cy="551376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C</a:t>
              </a:r>
              <a:endParaRPr lang="en-US" sz="3600" dirty="0">
                <a:latin typeface="Gill Sans Light"/>
                <a:cs typeface="Gill Sans Light"/>
              </a:endParaRPr>
            </a:p>
          </p:txBody>
        </p:sp>
        <p:sp>
          <p:nvSpPr>
            <p:cNvPr id="160" name="Folded Corner 159"/>
            <p:cNvSpPr/>
            <p:nvPr/>
          </p:nvSpPr>
          <p:spPr>
            <a:xfrm>
              <a:off x="633792" y="4900380"/>
              <a:ext cx="547256" cy="551377"/>
            </a:xfrm>
            <a:prstGeom prst="foldedCorner">
              <a:avLst>
                <a:gd name="adj" fmla="val 50000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365760" bIns="0" rtlCol="0" anchor="ctr"/>
            <a:lstStyle/>
            <a:p>
              <a:pPr algn="ctr"/>
              <a:r>
                <a:rPr lang="en-US" sz="3600" dirty="0">
                  <a:latin typeface="Gill Sans Light"/>
                  <a:cs typeface="Gill Sans Light"/>
                </a:rPr>
                <a:t>D</a:t>
              </a:r>
            </a:p>
          </p:txBody>
        </p:sp>
      </p:grpSp>
      <p:sp>
        <p:nvSpPr>
          <p:cNvPr id="96" name="Folded Corner 95"/>
          <p:cNvSpPr/>
          <p:nvPr/>
        </p:nvSpPr>
        <p:spPr>
          <a:xfrm>
            <a:off x="4505050" y="2879915"/>
            <a:ext cx="1075898" cy="1083999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97" name="Rectangle 96"/>
          <p:cNvSpPr/>
          <p:nvPr/>
        </p:nvSpPr>
        <p:spPr>
          <a:xfrm>
            <a:off x="4496949" y="1795916"/>
            <a:ext cx="1083999" cy="10839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B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3413706" y="2879915"/>
            <a:ext cx="1083999" cy="10839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C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13705" y="1795916"/>
            <a:ext cx="1083999" cy="10839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A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2806356" y="5642621"/>
            <a:ext cx="551375" cy="55137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A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7209133" y="4900379"/>
            <a:ext cx="551376" cy="55137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B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2806355" y="4900381"/>
            <a:ext cx="551376" cy="55137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C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158" name="Folded Corner 157"/>
          <p:cNvSpPr/>
          <p:nvPr/>
        </p:nvSpPr>
        <p:spPr>
          <a:xfrm>
            <a:off x="7213253" y="5642621"/>
            <a:ext cx="547256" cy="551377"/>
          </a:xfrm>
          <a:prstGeom prst="foldedCorner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365760" bIns="0" rtlCol="0" anchor="ctr"/>
          <a:lstStyle/>
          <a:p>
            <a:pPr algn="ctr"/>
            <a:r>
              <a:rPr lang="en-US" sz="3600" dirty="0"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72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8604E-6 -3.24925E-6 L 0.09395 -0.5130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9" y="-2566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8604E-6 -4.98727E-6 L 0.09569 -0.2513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76" y="-1256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15526E-7 -4.98727E-6 L -0.2645 -0.4093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34" y="-2048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8694E-6 -3.24925E-6 L -0.27231 -0.3714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16" y="-1858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15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1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1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0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  <p:bldP spid="98" grpId="0" animBg="1"/>
      <p:bldP spid="6" grpId="0" animBg="1"/>
      <p:bldP spid="132" grpId="0" animBg="1"/>
      <p:bldP spid="132" grpId="1" animBg="1"/>
      <p:bldP spid="132" grpId="2" animBg="1"/>
      <p:bldP spid="150" grpId="0" animBg="1"/>
      <p:bldP spid="150" grpId="1" animBg="1"/>
      <p:bldP spid="150" grpId="2" animBg="1"/>
      <p:bldP spid="154" grpId="0" animBg="1"/>
      <p:bldP spid="154" grpId="1" animBg="1"/>
      <p:bldP spid="154" grpId="2" animBg="1"/>
      <p:bldP spid="158" grpId="0" animBg="1"/>
      <p:bldP spid="158" grpId="1" animBg="1"/>
      <p:bldP spid="158" grpId="2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Important Systems Theme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34000"/>
          </a:xfrm>
        </p:spPr>
        <p:txBody>
          <a:bodyPr/>
          <a:lstStyle/>
          <a:p>
            <a:pPr algn="ctr"/>
            <a:r>
              <a:rPr lang="en-US" i="1" dirty="0" smtClean="0"/>
              <a:t>What functionality can we </a:t>
            </a:r>
            <a:r>
              <a:rPr lang="en-US" sz="4000" i="1" dirty="0" smtClean="0">
                <a:solidFill>
                  <a:srgbClr val="3366FF"/>
                </a:solidFill>
              </a:rPr>
              <a:t>remove</a:t>
            </a:r>
            <a:r>
              <a:rPr lang="en-US" i="1" dirty="0" smtClean="0"/>
              <a:t>?</a:t>
            </a:r>
          </a:p>
          <a:p>
            <a:r>
              <a:rPr lang="en-US" dirty="0" smtClean="0"/>
              <a:t>Learning algorithm cannot directly access data</a:t>
            </a:r>
            <a:r>
              <a:rPr lang="en-US" dirty="0"/>
              <a:t>.</a:t>
            </a:r>
            <a:endParaRPr lang="en-US" dirty="0" smtClean="0"/>
          </a:p>
          <a:p>
            <a:pPr marL="457200" indent="-457200">
              <a:lnSpc>
                <a:spcPct val="80000"/>
              </a:lnSpc>
              <a:buFont typeface="Arial"/>
              <a:buChar char="•"/>
            </a:pPr>
            <a:r>
              <a:rPr lang="en-US" dirty="0" smtClean="0"/>
              <a:t>Restrict computation to: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i="1" dirty="0" smtClean="0"/>
          </a:p>
          <a:p>
            <a:r>
              <a:rPr lang="en-US" dirty="0" smtClean="0"/>
              <a:t>System controls interaction with data: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Distribute computation and data access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Fault tolerance &amp; straggler </a:t>
            </a:r>
            <a:r>
              <a:rPr lang="en-US" dirty="0"/>
              <a:t>m</a:t>
            </a:r>
            <a:r>
              <a:rPr lang="en-US" dirty="0" smtClean="0"/>
              <a:t>itigation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1100" y="3302000"/>
            <a:ext cx="4254500" cy="1117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86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Least Squares Regression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72173"/>
            <a:ext cx="6400800" cy="682625"/>
          </a:xfrm>
        </p:spPr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964622" y="3302000"/>
            <a:ext cx="0" cy="3170621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31931" y="5027449"/>
            <a:ext cx="4939863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158827" y="4536966"/>
            <a:ext cx="122621" cy="122621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547720" y="4549222"/>
            <a:ext cx="122621" cy="122621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48457" y="5293737"/>
            <a:ext cx="122621" cy="122621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424621" y="3514300"/>
            <a:ext cx="4510690" cy="2621435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672306" y="4000964"/>
            <a:ext cx="122621" cy="122621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583202" y="3781999"/>
            <a:ext cx="122621" cy="122621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206581" y="4487911"/>
            <a:ext cx="122621" cy="122621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816996" y="5581100"/>
            <a:ext cx="122621" cy="122621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7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5805"/>
            <a:ext cx="9144000" cy="1143000"/>
          </a:xfrm>
        </p:spPr>
        <p:txBody>
          <a:bodyPr/>
          <a:lstStyle/>
          <a:p>
            <a:r>
              <a:rPr lang="en-US" sz="4800" dirty="0" smtClean="0"/>
              <a:t>Least-Squares Regression</a:t>
            </a:r>
            <a:br>
              <a:rPr lang="en-US" sz="4800" dirty="0" smtClean="0"/>
            </a:br>
            <a:r>
              <a:rPr lang="en-US" sz="4800" dirty="0" smtClean="0"/>
              <a:t>with Aggregation Statistics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0914"/>
            <a:ext cx="8229600" cy="3961600"/>
          </a:xfrm>
        </p:spPr>
        <p:txBody>
          <a:bodyPr/>
          <a:lstStyle/>
          <a:p>
            <a:r>
              <a:rPr lang="en-US" dirty="0" smtClean="0"/>
              <a:t>Objective:</a:t>
            </a:r>
            <a:endParaRPr lang="en-US" i="1" dirty="0" smtClean="0"/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Solution (Normal Equations):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7241" y="5260511"/>
            <a:ext cx="4826000" cy="5588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912479" y="2052206"/>
            <a:ext cx="1362962" cy="879121"/>
            <a:chOff x="4912479" y="2052206"/>
            <a:chExt cx="1362962" cy="879121"/>
          </a:xfrm>
        </p:grpSpPr>
        <p:sp>
          <p:nvSpPr>
            <p:cNvPr id="4" name="Oval 3"/>
            <p:cNvSpPr/>
            <p:nvPr/>
          </p:nvSpPr>
          <p:spPr>
            <a:xfrm>
              <a:off x="4912479" y="2579865"/>
              <a:ext cx="351462" cy="351462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561934" y="2052206"/>
              <a:ext cx="7135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accent2"/>
                  </a:solidFill>
                  <a:latin typeface="Gill Sans Light"/>
                  <a:cs typeface="Gill Sans Light"/>
                </a:rPr>
                <a:t>Big</a:t>
              </a:r>
            </a:p>
          </p:txBody>
        </p:sp>
        <p:cxnSp>
          <p:nvCxnSpPr>
            <p:cNvPr id="8" name="Straight Connector 7"/>
            <p:cNvCxnSpPr>
              <a:stCxn id="5" idx="1"/>
              <a:endCxn id="4" idx="7"/>
            </p:cNvCxnSpPr>
            <p:nvPr/>
          </p:nvCxnSpPr>
          <p:spPr>
            <a:xfrm flipH="1">
              <a:off x="5212471" y="2375372"/>
              <a:ext cx="349463" cy="255963"/>
            </a:xfrm>
            <a:prstGeom prst="line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599571" y="3450466"/>
            <a:ext cx="1081688" cy="765354"/>
            <a:chOff x="3599571" y="3450466"/>
            <a:chExt cx="1081688" cy="765354"/>
          </a:xfrm>
        </p:grpSpPr>
        <p:sp>
          <p:nvSpPr>
            <p:cNvPr id="12" name="Oval 11"/>
            <p:cNvSpPr/>
            <p:nvPr/>
          </p:nvSpPr>
          <p:spPr>
            <a:xfrm>
              <a:off x="4465698" y="3450466"/>
              <a:ext cx="215561" cy="215561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dk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599571" y="3815710"/>
              <a:ext cx="7086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 smtClean="0">
                  <a:solidFill>
                    <a:srgbClr val="C0504D"/>
                  </a:solidFill>
                  <a:latin typeface="Gill Sans Light"/>
                  <a:cs typeface="Gill Sans Light"/>
                </a:rPr>
                <a:t>Small</a:t>
              </a:r>
              <a:endParaRPr lang="en-US" sz="2800" dirty="0" smtClean="0">
                <a:solidFill>
                  <a:srgbClr val="C0504D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14" name="Straight Connector 13"/>
            <p:cNvCxnSpPr>
              <a:stCxn id="13" idx="3"/>
              <a:endCxn id="12" idx="4"/>
            </p:cNvCxnSpPr>
            <p:nvPr/>
          </p:nvCxnSpPr>
          <p:spPr>
            <a:xfrm flipV="1">
              <a:off x="4308219" y="3666027"/>
              <a:ext cx="265260" cy="349738"/>
            </a:xfrm>
            <a:prstGeom prst="line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3813" y="2682671"/>
            <a:ext cx="6172200" cy="12573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94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le 68"/>
          <p:cNvSpPr/>
          <p:nvPr/>
        </p:nvSpPr>
        <p:spPr>
          <a:xfrm>
            <a:off x="5980480" y="1216181"/>
            <a:ext cx="1332968" cy="637048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5391737" y="2495126"/>
            <a:ext cx="1933040" cy="1546419"/>
          </a:xfrm>
          <a:prstGeom prst="roundRect">
            <a:avLst>
              <a:gd name="adj" fmla="val 38120"/>
            </a:avLst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2456662" y="2495126"/>
            <a:ext cx="2064408" cy="1546419"/>
          </a:xfrm>
          <a:prstGeom prst="roundRect">
            <a:avLst>
              <a:gd name="adj" fmla="val 38120"/>
            </a:avLst>
          </a:prstGeom>
          <a:ln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4040528" y="1216181"/>
            <a:ext cx="1332968" cy="637048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1111"/>
            <a:ext cx="8229600" cy="1824149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Aggregation Statistics: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0" y="-11532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mtClean="0"/>
              <a:t>Deriving the Aggregation Stats.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226" y="2495127"/>
            <a:ext cx="6616700" cy="14732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305714" y="3531187"/>
            <a:ext cx="996416" cy="693331"/>
            <a:chOff x="3593282" y="4888977"/>
            <a:chExt cx="996416" cy="693331"/>
          </a:xfrm>
        </p:grpSpPr>
        <p:sp>
          <p:nvSpPr>
            <p:cNvPr id="18" name="Right Brace 17"/>
            <p:cNvSpPr/>
            <p:nvPr/>
          </p:nvSpPr>
          <p:spPr>
            <a:xfrm rot="5400000">
              <a:off x="3979658" y="4502601"/>
              <a:ext cx="223663" cy="996416"/>
            </a:xfrm>
            <a:prstGeom prst="rightBrace">
              <a:avLst/>
            </a:prstGeom>
            <a:ln w="38100" cmpd="sng">
              <a:solidFill>
                <a:srgbClr val="FF000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4815" y="5150508"/>
              <a:ext cx="368300" cy="43180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325187" y="3531187"/>
            <a:ext cx="802407" cy="693331"/>
            <a:chOff x="6612755" y="4888977"/>
            <a:chExt cx="802407" cy="693331"/>
          </a:xfrm>
        </p:grpSpPr>
        <p:sp>
          <p:nvSpPr>
            <p:cNvPr id="20" name="Right Brace 19"/>
            <p:cNvSpPr/>
            <p:nvPr/>
          </p:nvSpPr>
          <p:spPr>
            <a:xfrm rot="5400000">
              <a:off x="6902127" y="4599605"/>
              <a:ext cx="223663" cy="802407"/>
            </a:xfrm>
            <a:prstGeom prst="rightBrace">
              <a:avLst/>
            </a:prstGeom>
            <a:ln w="38100" cmpd="sng">
              <a:solidFill>
                <a:srgbClr val="FF000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5298" y="5150508"/>
              <a:ext cx="368300" cy="431800"/>
            </a:xfrm>
            <a:prstGeom prst="rect">
              <a:avLst/>
            </a:prstGeom>
          </p:spPr>
        </p:pic>
      </p:grp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7448" y="1216180"/>
            <a:ext cx="4826000" cy="5588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35909" y="4480813"/>
            <a:ext cx="4081750" cy="2028746"/>
            <a:chOff x="639022" y="4480813"/>
            <a:chExt cx="4081750" cy="2028746"/>
          </a:xfrm>
        </p:grpSpPr>
        <p:sp>
          <p:nvSpPr>
            <p:cNvPr id="2" name="Rectangle 1"/>
            <p:cNvSpPr/>
            <p:nvPr/>
          </p:nvSpPr>
          <p:spPr>
            <a:xfrm>
              <a:off x="639022" y="4480813"/>
              <a:ext cx="4081750" cy="2028746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751121" y="5450474"/>
              <a:ext cx="1621517" cy="415334"/>
            </a:xfrm>
            <a:prstGeom prst="roundRect">
              <a:avLst>
                <a:gd name="adj" fmla="val 38120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751121" y="5011179"/>
              <a:ext cx="2596025" cy="415334"/>
            </a:xfrm>
            <a:prstGeom prst="roundRect">
              <a:avLst>
                <a:gd name="adj" fmla="val 38120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39022" y="4480813"/>
              <a:ext cx="3929857" cy="1815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ill Sans Light"/>
                  <a:cs typeface="Gill Sans Light"/>
                </a:rPr>
                <a:t>M</a:t>
              </a:r>
              <a:r>
                <a:rPr lang="en-US" sz="2800" dirty="0" smtClean="0">
                  <a:latin typeface="Gill Sans Light"/>
                  <a:cs typeface="Gill Sans Light"/>
                </a:rPr>
                <a:t>ap( (</a:t>
              </a:r>
              <a:r>
                <a:rPr lang="en-US" sz="2800" dirty="0" err="1" smtClean="0">
                  <a:latin typeface="Gill Sans Light"/>
                  <a:cs typeface="Gill Sans Light"/>
                </a:rPr>
                <a:t>x,y</a:t>
              </a:r>
              <a:r>
                <a:rPr lang="en-US" sz="2800" dirty="0" smtClean="0">
                  <a:latin typeface="Gill Sans Light"/>
                  <a:cs typeface="Gill Sans Light"/>
                </a:rPr>
                <a:t>) record ) {</a:t>
              </a:r>
            </a:p>
            <a:p>
              <a:r>
                <a:rPr lang="en-US" sz="2800" dirty="0">
                  <a:latin typeface="Gill Sans Light"/>
                  <a:cs typeface="Gill Sans Light"/>
                </a:rPr>
                <a:t> </a:t>
              </a:r>
              <a:r>
                <a:rPr lang="en-US" sz="2800" dirty="0" smtClean="0">
                  <a:latin typeface="Gill Sans Light"/>
                  <a:cs typeface="Gill Sans Light"/>
                </a:rPr>
                <a:t> emit ( “xx”, x * Trans(x</a:t>
              </a:r>
              <a:r>
                <a:rPr lang="en-US" sz="2800" dirty="0">
                  <a:latin typeface="Gill Sans Light"/>
                  <a:cs typeface="Gill Sans Light"/>
                </a:rPr>
                <a:t>)</a:t>
              </a:r>
              <a:r>
                <a:rPr lang="en-US" sz="2800" dirty="0" smtClean="0">
                  <a:latin typeface="Gill Sans Light"/>
                  <a:cs typeface="Gill Sans Light"/>
                </a:rPr>
                <a:t> )</a:t>
              </a:r>
            </a:p>
            <a:p>
              <a:r>
                <a:rPr lang="en-US" sz="2800" dirty="0">
                  <a:latin typeface="Gill Sans Light"/>
                  <a:cs typeface="Gill Sans Light"/>
                </a:rPr>
                <a:t> </a:t>
              </a:r>
              <a:r>
                <a:rPr lang="en-US" sz="2800" dirty="0" smtClean="0">
                  <a:latin typeface="Gill Sans Light"/>
                  <a:cs typeface="Gill Sans Light"/>
                </a:rPr>
                <a:t> emit ( “</a:t>
              </a:r>
              <a:r>
                <a:rPr lang="en-US" sz="2800" dirty="0" err="1" smtClean="0">
                  <a:latin typeface="Gill Sans Light"/>
                  <a:cs typeface="Gill Sans Light"/>
                </a:rPr>
                <a:t>xy</a:t>
              </a:r>
              <a:r>
                <a:rPr lang="en-US" sz="2800" dirty="0" smtClean="0">
                  <a:latin typeface="Gill Sans Light"/>
                  <a:cs typeface="Gill Sans Light"/>
                </a:rPr>
                <a:t>”, x * y )</a:t>
              </a:r>
            </a:p>
            <a:p>
              <a:r>
                <a:rPr lang="en-US" sz="2800" dirty="0" smtClean="0">
                  <a:latin typeface="Gill Sans Light"/>
                  <a:cs typeface="Gill Sans Light"/>
                </a:rPr>
                <a:t>}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793294" y="4480813"/>
            <a:ext cx="4081750" cy="2028746"/>
            <a:chOff x="4873172" y="4480813"/>
            <a:chExt cx="4081750" cy="2028746"/>
          </a:xfrm>
        </p:grpSpPr>
        <p:sp>
          <p:nvSpPr>
            <p:cNvPr id="47" name="Rectangle 46"/>
            <p:cNvSpPr/>
            <p:nvPr/>
          </p:nvSpPr>
          <p:spPr>
            <a:xfrm>
              <a:off x="4873172" y="4480813"/>
              <a:ext cx="4081750" cy="2028746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73172" y="4480813"/>
              <a:ext cx="3525725" cy="13849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Gill Sans Light"/>
                  <a:cs typeface="Gill Sans Light"/>
                </a:rPr>
                <a:t>Reduce(key, mats) {</a:t>
              </a:r>
            </a:p>
            <a:p>
              <a:r>
                <a:rPr lang="en-US" sz="2800" dirty="0">
                  <a:latin typeface="Gill Sans Light"/>
                  <a:cs typeface="Gill Sans Light"/>
                </a:rPr>
                <a:t> </a:t>
              </a:r>
              <a:r>
                <a:rPr lang="en-US" sz="2800" dirty="0" smtClean="0">
                  <a:latin typeface="Gill Sans Light"/>
                  <a:cs typeface="Gill Sans Light"/>
                </a:rPr>
                <a:t> emit (key, SUM(mats))</a:t>
              </a:r>
            </a:p>
            <a:p>
              <a:r>
                <a:rPr lang="en-US" sz="2800" dirty="0" smtClean="0">
                  <a:latin typeface="Gill Sans Light"/>
                  <a:cs typeface="Gill Sans Light"/>
                </a:rPr>
                <a:t>}</a:t>
              </a:r>
            </a:p>
          </p:txBody>
        </p:sp>
      </p:grpSp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2120" y="3112087"/>
            <a:ext cx="1066800" cy="419100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7843990" y="3518177"/>
            <a:ext cx="1127269" cy="369332"/>
            <a:chOff x="7752120" y="4439930"/>
            <a:chExt cx="1127269" cy="369332"/>
          </a:xfrm>
        </p:grpSpPr>
        <p:sp>
          <p:nvSpPr>
            <p:cNvPr id="56" name="TextBox 55"/>
            <p:cNvSpPr txBox="1"/>
            <p:nvPr/>
          </p:nvSpPr>
          <p:spPr>
            <a:xfrm>
              <a:off x="7752120" y="4439930"/>
              <a:ext cx="1127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latin typeface="Gill Sans Light"/>
                  <a:cs typeface="Gill Sans Light"/>
                </a:rPr>
                <a:t>#mappers</a:t>
              </a:r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7843990" y="4511443"/>
              <a:ext cx="919015" cy="0"/>
            </a:xfrm>
            <a:prstGeom prst="line">
              <a:avLst/>
            </a:prstGeom>
            <a:ln w="19050" cmpd="sng"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7241" y="5260511"/>
            <a:ext cx="4826000" cy="5588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31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3.47062E-6 L 0.02604 -0.58723 " pathEditMode="relative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7" grpId="0" animBg="1"/>
      <p:bldP spid="66" grpId="0" animBg="1"/>
      <p:bldP spid="6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le 68"/>
          <p:cNvSpPr/>
          <p:nvPr/>
        </p:nvSpPr>
        <p:spPr>
          <a:xfrm>
            <a:off x="5980480" y="1216181"/>
            <a:ext cx="1332968" cy="637048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5391737" y="2495126"/>
            <a:ext cx="1933040" cy="1546419"/>
          </a:xfrm>
          <a:prstGeom prst="roundRect">
            <a:avLst>
              <a:gd name="adj" fmla="val 38120"/>
            </a:avLst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2456662" y="2495126"/>
            <a:ext cx="2064408" cy="1546419"/>
          </a:xfrm>
          <a:prstGeom prst="roundRect">
            <a:avLst>
              <a:gd name="adj" fmla="val 38120"/>
            </a:avLst>
          </a:prstGeom>
          <a:ln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4040528" y="1216181"/>
            <a:ext cx="1332968" cy="637048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1111"/>
            <a:ext cx="8229600" cy="5143602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Aggregation Statistics:</a:t>
            </a:r>
          </a:p>
          <a:p>
            <a:endParaRPr lang="en-US" dirty="0"/>
          </a:p>
          <a:p>
            <a:endParaRPr lang="en-US" dirty="0" smtClean="0"/>
          </a:p>
          <a:p>
            <a:pPr>
              <a:lnSpc>
                <a:spcPct val="140000"/>
              </a:lnSpc>
            </a:pPr>
            <a:r>
              <a:rPr lang="en-US" dirty="0" smtClean="0"/>
              <a:t>Solve linear system on the master:</a:t>
            </a:r>
          </a:p>
          <a:p>
            <a:endParaRPr lang="en-US" dirty="0" smtClean="0"/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0" y="-11532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mtClean="0"/>
              <a:t>Deriving the Aggregation Stats.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226" y="2495127"/>
            <a:ext cx="6616700" cy="14732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305714" y="3531187"/>
            <a:ext cx="996416" cy="693331"/>
            <a:chOff x="3593282" y="4888977"/>
            <a:chExt cx="996416" cy="693331"/>
          </a:xfrm>
        </p:grpSpPr>
        <p:sp>
          <p:nvSpPr>
            <p:cNvPr id="18" name="Right Brace 17"/>
            <p:cNvSpPr/>
            <p:nvPr/>
          </p:nvSpPr>
          <p:spPr>
            <a:xfrm rot="5400000">
              <a:off x="3979658" y="4502601"/>
              <a:ext cx="223663" cy="996416"/>
            </a:xfrm>
            <a:prstGeom prst="rightBrace">
              <a:avLst/>
            </a:prstGeom>
            <a:ln w="38100" cmpd="sng">
              <a:solidFill>
                <a:srgbClr val="FF000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4815" y="5150508"/>
              <a:ext cx="368300" cy="43180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325187" y="3531187"/>
            <a:ext cx="802407" cy="693331"/>
            <a:chOff x="6612755" y="4888977"/>
            <a:chExt cx="802407" cy="693331"/>
          </a:xfrm>
        </p:grpSpPr>
        <p:sp>
          <p:nvSpPr>
            <p:cNvPr id="20" name="Right Brace 19"/>
            <p:cNvSpPr/>
            <p:nvPr/>
          </p:nvSpPr>
          <p:spPr>
            <a:xfrm rot="5400000">
              <a:off x="6902127" y="4599605"/>
              <a:ext cx="223663" cy="802407"/>
            </a:xfrm>
            <a:prstGeom prst="rightBrace">
              <a:avLst/>
            </a:prstGeom>
            <a:ln w="38100" cmpd="sng">
              <a:solidFill>
                <a:srgbClr val="FF0000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5298" y="5150508"/>
              <a:ext cx="368300" cy="431800"/>
            </a:xfrm>
            <a:prstGeom prst="rect">
              <a:avLst/>
            </a:prstGeom>
          </p:spPr>
        </p:pic>
      </p:grp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7448" y="1216180"/>
            <a:ext cx="4826000" cy="55880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990866" y="5272170"/>
            <a:ext cx="2501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 Light"/>
                <a:cs typeface="Gill Sans Light"/>
              </a:rPr>
              <a:t>Inversion doesn’t depend on </a:t>
            </a:r>
            <a:r>
              <a:rPr lang="en-US" sz="2400" i="1" dirty="0" smtClean="0">
                <a:latin typeface="Gill Sans Light"/>
                <a:cs typeface="Gill Sans Light"/>
              </a:rPr>
              <a:t>n</a:t>
            </a:r>
          </a:p>
        </p:txBody>
      </p:sp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2120" y="3112087"/>
            <a:ext cx="1066800" cy="419100"/>
          </a:xfrm>
          <a:prstGeom prst="rect">
            <a:avLst/>
          </a:prstGeom>
        </p:spPr>
      </p:pic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6008" y="5427158"/>
            <a:ext cx="850900" cy="419100"/>
          </a:xfrm>
          <a:prstGeom prst="rect">
            <a:avLst/>
          </a:prstGeom>
        </p:spPr>
      </p:pic>
      <p:grpSp>
        <p:nvGrpSpPr>
          <p:cNvPr id="77" name="Group 76"/>
          <p:cNvGrpSpPr/>
          <p:nvPr/>
        </p:nvGrpSpPr>
        <p:grpSpPr>
          <a:xfrm>
            <a:off x="7843990" y="3518177"/>
            <a:ext cx="1127269" cy="369332"/>
            <a:chOff x="7752120" y="4439930"/>
            <a:chExt cx="1127269" cy="369332"/>
          </a:xfrm>
        </p:grpSpPr>
        <p:sp>
          <p:nvSpPr>
            <p:cNvPr id="74" name="TextBox 73"/>
            <p:cNvSpPr txBox="1"/>
            <p:nvPr/>
          </p:nvSpPr>
          <p:spPr>
            <a:xfrm>
              <a:off x="7752120" y="4439930"/>
              <a:ext cx="1127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latin typeface="Gill Sans Light"/>
                  <a:cs typeface="Gill Sans Light"/>
                </a:rPr>
                <a:t>#mappers</a:t>
              </a:r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7843990" y="4511443"/>
              <a:ext cx="919015" cy="0"/>
            </a:xfrm>
            <a:prstGeom prst="line">
              <a:avLst/>
            </a:prstGeom>
            <a:ln w="19050" cmpd="sng"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780214" y="5079127"/>
            <a:ext cx="4193736" cy="1181542"/>
            <a:chOff x="772226" y="5470490"/>
            <a:chExt cx="4193736" cy="1181542"/>
          </a:xfrm>
        </p:grpSpPr>
        <p:pic>
          <p:nvPicPr>
            <p:cNvPr id="46" name="Picture 45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226" y="5738940"/>
              <a:ext cx="1346200" cy="508000"/>
            </a:xfrm>
            <a:prstGeom prst="rect">
              <a:avLst/>
            </a:prstGeom>
          </p:spPr>
        </p:pic>
        <p:grpSp>
          <p:nvGrpSpPr>
            <p:cNvPr id="51" name="Group 50"/>
            <p:cNvGrpSpPr/>
            <p:nvPr/>
          </p:nvGrpSpPr>
          <p:grpSpPr>
            <a:xfrm>
              <a:off x="2270614" y="5470490"/>
              <a:ext cx="2595516" cy="983807"/>
              <a:chOff x="2525728" y="3743379"/>
              <a:chExt cx="2595516" cy="983807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4988490" y="4091410"/>
                <a:ext cx="132754" cy="5334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53" name="Double Bracket 52"/>
              <p:cNvSpPr/>
              <p:nvPr/>
            </p:nvSpPr>
            <p:spPr>
              <a:xfrm>
                <a:off x="2525728" y="3989035"/>
                <a:ext cx="907879" cy="738151"/>
              </a:xfrm>
              <a:prstGeom prst="bracketPair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3385679" y="3743379"/>
                <a:ext cx="4765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-1</a:t>
                </a:r>
                <a:endParaRPr lang="en-US" sz="2800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460477" y="3932284"/>
                <a:ext cx="44014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smtClean="0"/>
                  <a:t>=</a:t>
                </a:r>
                <a:endParaRPr lang="en-US" sz="4000" dirty="0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16200000">
                <a:off x="2742909" y="4100218"/>
                <a:ext cx="533400" cy="51578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58" name="Double Bracket 57"/>
              <p:cNvSpPr/>
              <p:nvPr/>
            </p:nvSpPr>
            <p:spPr>
              <a:xfrm>
                <a:off x="3845789" y="3989035"/>
                <a:ext cx="523522" cy="738151"/>
              </a:xfrm>
              <a:prstGeom prst="bracketPair">
                <a:avLst/>
              </a:prstGeom>
              <a:ln w="28575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16200000">
                <a:off x="3861987" y="4293214"/>
                <a:ext cx="533400" cy="12979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2612003" y="6282700"/>
              <a:ext cx="302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229787" y="5896901"/>
              <a:ext cx="302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545282" y="5889728"/>
              <a:ext cx="302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720414" y="6282700"/>
              <a:ext cx="302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latin typeface="Gill Sans Light"/>
                  <a:cs typeface="Gill Sans Light"/>
                </a:rPr>
                <a:t>1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488494" y="5882388"/>
              <a:ext cx="302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663626" y="6275360"/>
              <a:ext cx="302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latin typeface="Gill Sans Light"/>
                  <a:cs typeface="Gill Sans Light"/>
                </a:rPr>
                <a:t>1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Mahout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27784"/>
            <a:ext cx="8229600" cy="3544415"/>
          </a:xfrm>
        </p:spPr>
        <p:txBody>
          <a:bodyPr numCol="2"/>
          <a:lstStyle/>
          <a:p>
            <a:pPr algn="ctr">
              <a:spcBef>
                <a:spcPts val="1400"/>
              </a:spcBef>
            </a:pPr>
            <a:r>
              <a:rPr lang="en-US" dirty="0" smtClean="0"/>
              <a:t>ALS Matrix </a:t>
            </a:r>
            <a:r>
              <a:rPr lang="en-US" dirty="0"/>
              <a:t>Fact</a:t>
            </a:r>
            <a:r>
              <a:rPr lang="en-US" dirty="0" smtClean="0"/>
              <a:t>.</a:t>
            </a:r>
          </a:p>
          <a:p>
            <a:pPr algn="ctr">
              <a:spcBef>
                <a:spcPts val="1400"/>
              </a:spcBef>
            </a:pPr>
            <a:r>
              <a:rPr lang="en-US" dirty="0" smtClean="0"/>
              <a:t>SVD</a:t>
            </a:r>
          </a:p>
          <a:p>
            <a:pPr algn="ctr">
              <a:spcBef>
                <a:spcPts val="1400"/>
              </a:spcBef>
            </a:pPr>
            <a:r>
              <a:rPr lang="en-US" dirty="0" smtClean="0"/>
              <a:t>Random Forests</a:t>
            </a:r>
          </a:p>
          <a:p>
            <a:pPr algn="ctr">
              <a:spcBef>
                <a:spcPts val="1400"/>
              </a:spcBef>
            </a:pPr>
            <a:r>
              <a:rPr lang="en-US" dirty="0" smtClean="0"/>
              <a:t>LDA</a:t>
            </a:r>
          </a:p>
          <a:p>
            <a:pPr algn="ctr">
              <a:spcBef>
                <a:spcPts val="1400"/>
              </a:spcBef>
            </a:pPr>
            <a:r>
              <a:rPr lang="en-US" dirty="0" smtClean="0"/>
              <a:t>K-Means</a:t>
            </a:r>
          </a:p>
          <a:p>
            <a:pPr algn="ctr">
              <a:spcBef>
                <a:spcPts val="1400"/>
              </a:spcBef>
            </a:pPr>
            <a:r>
              <a:rPr lang="en-US" dirty="0" smtClean="0"/>
              <a:t>Naïve Bayes</a:t>
            </a:r>
          </a:p>
          <a:p>
            <a:pPr algn="ctr">
              <a:spcBef>
                <a:spcPts val="1400"/>
              </a:spcBef>
            </a:pPr>
            <a:r>
              <a:rPr lang="en-US" dirty="0" smtClean="0"/>
              <a:t>PCA</a:t>
            </a:r>
          </a:p>
          <a:p>
            <a:pPr algn="ctr">
              <a:spcBef>
                <a:spcPts val="1400"/>
              </a:spcBef>
            </a:pPr>
            <a:r>
              <a:rPr lang="en-US" dirty="0" smtClean="0"/>
              <a:t>Spectral Clustering</a:t>
            </a:r>
          </a:p>
          <a:p>
            <a:pPr algn="ctr">
              <a:spcBef>
                <a:spcPts val="1400"/>
              </a:spcBef>
            </a:pPr>
            <a:r>
              <a:rPr lang="en-US" dirty="0" smtClean="0"/>
              <a:t>Canopy Clustering</a:t>
            </a:r>
          </a:p>
          <a:p>
            <a:pPr algn="ctr">
              <a:spcBef>
                <a:spcPts val="1400"/>
              </a:spcBef>
            </a:pPr>
            <a:r>
              <a:rPr lang="en-US" strike="sngStrike" smtClean="0"/>
              <a:t>Logistic Regression?</a:t>
            </a:r>
            <a:endParaRPr lang="en-US" smtClean="0"/>
          </a:p>
          <a:p>
            <a:pPr algn="ctr">
              <a:spcBef>
                <a:spcPts val="1400"/>
              </a:spcBef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1765017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Gill Sans Light"/>
                <a:cs typeface="Gill Sans Light"/>
              </a:rPr>
              <a:t>Open-Source Library of Algorithms on </a:t>
            </a:r>
            <a:r>
              <a:rPr lang="en-US" sz="2800" i="1" dirty="0" err="1" smtClean="0">
                <a:latin typeface="Gill Sans Light"/>
                <a:cs typeface="Gill Sans Light"/>
              </a:rPr>
              <a:t>Hadoop</a:t>
            </a:r>
            <a:endParaRPr lang="en-US" sz="2800" i="1" dirty="0" smtClean="0">
              <a:latin typeface="Gill Sans Light"/>
              <a:cs typeface="Gill Sans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6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A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200" y="-7655"/>
            <a:ext cx="6643190" cy="6865655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989724" y="-96345"/>
            <a:ext cx="7416626" cy="7050690"/>
          </a:xfrm>
          <a:custGeom>
            <a:avLst/>
            <a:gdLst>
              <a:gd name="connsiteX0" fmla="*/ 2023242 w 7076966"/>
              <a:gd name="connsiteY0" fmla="*/ 78828 h 7050690"/>
              <a:gd name="connsiteX1" fmla="*/ 3424621 w 7076966"/>
              <a:gd name="connsiteY1" fmla="*/ 3205655 h 7050690"/>
              <a:gd name="connsiteX2" fmla="*/ 3573517 w 7076966"/>
              <a:gd name="connsiteY2" fmla="*/ 35035 h 7050690"/>
              <a:gd name="connsiteX3" fmla="*/ 7015655 w 7076966"/>
              <a:gd name="connsiteY3" fmla="*/ 52552 h 7050690"/>
              <a:gd name="connsiteX4" fmla="*/ 7076966 w 7076966"/>
              <a:gd name="connsiteY4" fmla="*/ 7050690 h 7050690"/>
              <a:gd name="connsiteX5" fmla="*/ 0 w 7076966"/>
              <a:gd name="connsiteY5" fmla="*/ 7024414 h 7050690"/>
              <a:gd name="connsiteX6" fmla="*/ 140138 w 7076966"/>
              <a:gd name="connsiteY6" fmla="*/ 0 h 7050690"/>
              <a:gd name="connsiteX7" fmla="*/ 2023242 w 7076966"/>
              <a:gd name="connsiteY7" fmla="*/ 17517 h 7050690"/>
              <a:gd name="connsiteX8" fmla="*/ 2023242 w 7076966"/>
              <a:gd name="connsiteY8" fmla="*/ 78828 h 7050690"/>
              <a:gd name="connsiteX0" fmla="*/ 2023242 w 7076966"/>
              <a:gd name="connsiteY0" fmla="*/ 78828 h 7050690"/>
              <a:gd name="connsiteX1" fmla="*/ 3529725 w 7076966"/>
              <a:gd name="connsiteY1" fmla="*/ 3529724 h 7050690"/>
              <a:gd name="connsiteX2" fmla="*/ 3573517 w 7076966"/>
              <a:gd name="connsiteY2" fmla="*/ 35035 h 7050690"/>
              <a:gd name="connsiteX3" fmla="*/ 7015655 w 7076966"/>
              <a:gd name="connsiteY3" fmla="*/ 52552 h 7050690"/>
              <a:gd name="connsiteX4" fmla="*/ 7076966 w 7076966"/>
              <a:gd name="connsiteY4" fmla="*/ 7050690 h 7050690"/>
              <a:gd name="connsiteX5" fmla="*/ 0 w 7076966"/>
              <a:gd name="connsiteY5" fmla="*/ 7024414 h 7050690"/>
              <a:gd name="connsiteX6" fmla="*/ 140138 w 7076966"/>
              <a:gd name="connsiteY6" fmla="*/ 0 h 7050690"/>
              <a:gd name="connsiteX7" fmla="*/ 2023242 w 7076966"/>
              <a:gd name="connsiteY7" fmla="*/ 17517 h 7050690"/>
              <a:gd name="connsiteX8" fmla="*/ 2023242 w 7076966"/>
              <a:gd name="connsiteY8" fmla="*/ 78828 h 7050690"/>
              <a:gd name="connsiteX0" fmla="*/ 2023242 w 7076966"/>
              <a:gd name="connsiteY0" fmla="*/ 78828 h 7050690"/>
              <a:gd name="connsiteX1" fmla="*/ 3529725 w 7076966"/>
              <a:gd name="connsiteY1" fmla="*/ 3529724 h 7050690"/>
              <a:gd name="connsiteX2" fmla="*/ 6936828 w 7076966"/>
              <a:gd name="connsiteY2" fmla="*/ 2452414 h 7050690"/>
              <a:gd name="connsiteX3" fmla="*/ 7015655 w 7076966"/>
              <a:gd name="connsiteY3" fmla="*/ 52552 h 7050690"/>
              <a:gd name="connsiteX4" fmla="*/ 7076966 w 7076966"/>
              <a:gd name="connsiteY4" fmla="*/ 7050690 h 7050690"/>
              <a:gd name="connsiteX5" fmla="*/ 0 w 7076966"/>
              <a:gd name="connsiteY5" fmla="*/ 7024414 h 7050690"/>
              <a:gd name="connsiteX6" fmla="*/ 140138 w 7076966"/>
              <a:gd name="connsiteY6" fmla="*/ 0 h 7050690"/>
              <a:gd name="connsiteX7" fmla="*/ 2023242 w 7076966"/>
              <a:gd name="connsiteY7" fmla="*/ 17517 h 7050690"/>
              <a:gd name="connsiteX8" fmla="*/ 2023242 w 7076966"/>
              <a:gd name="connsiteY8" fmla="*/ 78828 h 7050690"/>
              <a:gd name="connsiteX0" fmla="*/ 2023242 w 7602482"/>
              <a:gd name="connsiteY0" fmla="*/ 78828 h 7050690"/>
              <a:gd name="connsiteX1" fmla="*/ 3529725 w 7602482"/>
              <a:gd name="connsiteY1" fmla="*/ 3529724 h 7050690"/>
              <a:gd name="connsiteX2" fmla="*/ 6936828 w 7602482"/>
              <a:gd name="connsiteY2" fmla="*/ 2452414 h 7050690"/>
              <a:gd name="connsiteX3" fmla="*/ 7602482 w 7602482"/>
              <a:gd name="connsiteY3" fmla="*/ 3091794 h 7050690"/>
              <a:gd name="connsiteX4" fmla="*/ 7076966 w 7602482"/>
              <a:gd name="connsiteY4" fmla="*/ 7050690 h 7050690"/>
              <a:gd name="connsiteX5" fmla="*/ 0 w 7602482"/>
              <a:gd name="connsiteY5" fmla="*/ 7024414 h 7050690"/>
              <a:gd name="connsiteX6" fmla="*/ 140138 w 7602482"/>
              <a:gd name="connsiteY6" fmla="*/ 0 h 7050690"/>
              <a:gd name="connsiteX7" fmla="*/ 2023242 w 7602482"/>
              <a:gd name="connsiteY7" fmla="*/ 17517 h 7050690"/>
              <a:gd name="connsiteX8" fmla="*/ 2023242 w 7602482"/>
              <a:gd name="connsiteY8" fmla="*/ 78828 h 7050690"/>
              <a:gd name="connsiteX0" fmla="*/ 2023242 w 7076966"/>
              <a:gd name="connsiteY0" fmla="*/ 78828 h 7050690"/>
              <a:gd name="connsiteX1" fmla="*/ 3529725 w 7076966"/>
              <a:gd name="connsiteY1" fmla="*/ 3529724 h 7050690"/>
              <a:gd name="connsiteX2" fmla="*/ 6936828 w 7076966"/>
              <a:gd name="connsiteY2" fmla="*/ 2452414 h 7050690"/>
              <a:gd name="connsiteX3" fmla="*/ 7076966 w 7076966"/>
              <a:gd name="connsiteY3" fmla="*/ 7050690 h 7050690"/>
              <a:gd name="connsiteX4" fmla="*/ 0 w 7076966"/>
              <a:gd name="connsiteY4" fmla="*/ 7024414 h 7050690"/>
              <a:gd name="connsiteX5" fmla="*/ 140138 w 7076966"/>
              <a:gd name="connsiteY5" fmla="*/ 0 h 7050690"/>
              <a:gd name="connsiteX6" fmla="*/ 2023242 w 7076966"/>
              <a:gd name="connsiteY6" fmla="*/ 17517 h 7050690"/>
              <a:gd name="connsiteX7" fmla="*/ 2023242 w 7076966"/>
              <a:gd name="connsiteY7" fmla="*/ 78828 h 7050690"/>
              <a:gd name="connsiteX0" fmla="*/ 7033173 w 7076966"/>
              <a:gd name="connsiteY0" fmla="*/ 367862 h 7050690"/>
              <a:gd name="connsiteX1" fmla="*/ 3529725 w 7076966"/>
              <a:gd name="connsiteY1" fmla="*/ 3529724 h 7050690"/>
              <a:gd name="connsiteX2" fmla="*/ 6936828 w 7076966"/>
              <a:gd name="connsiteY2" fmla="*/ 2452414 h 7050690"/>
              <a:gd name="connsiteX3" fmla="*/ 7076966 w 7076966"/>
              <a:gd name="connsiteY3" fmla="*/ 7050690 h 7050690"/>
              <a:gd name="connsiteX4" fmla="*/ 0 w 7076966"/>
              <a:gd name="connsiteY4" fmla="*/ 7024414 h 7050690"/>
              <a:gd name="connsiteX5" fmla="*/ 140138 w 7076966"/>
              <a:gd name="connsiteY5" fmla="*/ 0 h 7050690"/>
              <a:gd name="connsiteX6" fmla="*/ 2023242 w 7076966"/>
              <a:gd name="connsiteY6" fmla="*/ 17517 h 7050690"/>
              <a:gd name="connsiteX7" fmla="*/ 7033173 w 7076966"/>
              <a:gd name="connsiteY7" fmla="*/ 367862 h 7050690"/>
              <a:gd name="connsiteX0" fmla="*/ 7033173 w 7076966"/>
              <a:gd name="connsiteY0" fmla="*/ 367862 h 7050690"/>
              <a:gd name="connsiteX1" fmla="*/ 3529725 w 7076966"/>
              <a:gd name="connsiteY1" fmla="*/ 3529724 h 7050690"/>
              <a:gd name="connsiteX2" fmla="*/ 6936828 w 7076966"/>
              <a:gd name="connsiteY2" fmla="*/ 2452414 h 7050690"/>
              <a:gd name="connsiteX3" fmla="*/ 7076966 w 7076966"/>
              <a:gd name="connsiteY3" fmla="*/ 7050690 h 7050690"/>
              <a:gd name="connsiteX4" fmla="*/ 0 w 7076966"/>
              <a:gd name="connsiteY4" fmla="*/ 7024414 h 7050690"/>
              <a:gd name="connsiteX5" fmla="*/ 140138 w 7076966"/>
              <a:gd name="connsiteY5" fmla="*/ 0 h 7050690"/>
              <a:gd name="connsiteX6" fmla="*/ 6411311 w 7076966"/>
              <a:gd name="connsiteY6" fmla="*/ 0 h 7050690"/>
              <a:gd name="connsiteX7" fmla="*/ 7033173 w 7076966"/>
              <a:gd name="connsiteY7" fmla="*/ 367862 h 7050690"/>
              <a:gd name="connsiteX0" fmla="*/ 7033173 w 7076966"/>
              <a:gd name="connsiteY0" fmla="*/ 367862 h 7050690"/>
              <a:gd name="connsiteX1" fmla="*/ 3529725 w 7076966"/>
              <a:gd name="connsiteY1" fmla="*/ 3529724 h 7050690"/>
              <a:gd name="connsiteX2" fmla="*/ 6928069 w 7076966"/>
              <a:gd name="connsiteY2" fmla="*/ 2417380 h 7050690"/>
              <a:gd name="connsiteX3" fmla="*/ 7076966 w 7076966"/>
              <a:gd name="connsiteY3" fmla="*/ 7050690 h 7050690"/>
              <a:gd name="connsiteX4" fmla="*/ 0 w 7076966"/>
              <a:gd name="connsiteY4" fmla="*/ 7024414 h 7050690"/>
              <a:gd name="connsiteX5" fmla="*/ 140138 w 7076966"/>
              <a:gd name="connsiteY5" fmla="*/ 0 h 7050690"/>
              <a:gd name="connsiteX6" fmla="*/ 6411311 w 7076966"/>
              <a:gd name="connsiteY6" fmla="*/ 0 h 7050690"/>
              <a:gd name="connsiteX7" fmla="*/ 7033173 w 7076966"/>
              <a:gd name="connsiteY7" fmla="*/ 367862 h 7050690"/>
              <a:gd name="connsiteX0" fmla="*/ 7059448 w 7076966"/>
              <a:gd name="connsiteY0" fmla="*/ 350345 h 7050690"/>
              <a:gd name="connsiteX1" fmla="*/ 3529725 w 7076966"/>
              <a:gd name="connsiteY1" fmla="*/ 3529724 h 7050690"/>
              <a:gd name="connsiteX2" fmla="*/ 6928069 w 7076966"/>
              <a:gd name="connsiteY2" fmla="*/ 2417380 h 7050690"/>
              <a:gd name="connsiteX3" fmla="*/ 7076966 w 7076966"/>
              <a:gd name="connsiteY3" fmla="*/ 7050690 h 7050690"/>
              <a:gd name="connsiteX4" fmla="*/ 0 w 7076966"/>
              <a:gd name="connsiteY4" fmla="*/ 7024414 h 7050690"/>
              <a:gd name="connsiteX5" fmla="*/ 140138 w 7076966"/>
              <a:gd name="connsiteY5" fmla="*/ 0 h 7050690"/>
              <a:gd name="connsiteX6" fmla="*/ 6411311 w 7076966"/>
              <a:gd name="connsiteY6" fmla="*/ 0 h 7050690"/>
              <a:gd name="connsiteX7" fmla="*/ 7059448 w 7076966"/>
              <a:gd name="connsiteY7" fmla="*/ 350345 h 7050690"/>
              <a:gd name="connsiteX0" fmla="*/ 7059448 w 7076966"/>
              <a:gd name="connsiteY0" fmla="*/ 350345 h 7050690"/>
              <a:gd name="connsiteX1" fmla="*/ 3529725 w 7076966"/>
              <a:gd name="connsiteY1" fmla="*/ 3529724 h 7050690"/>
              <a:gd name="connsiteX2" fmla="*/ 6928069 w 7076966"/>
              <a:gd name="connsiteY2" fmla="*/ 3865869 h 7050690"/>
              <a:gd name="connsiteX3" fmla="*/ 7076966 w 7076966"/>
              <a:gd name="connsiteY3" fmla="*/ 7050690 h 7050690"/>
              <a:gd name="connsiteX4" fmla="*/ 0 w 7076966"/>
              <a:gd name="connsiteY4" fmla="*/ 7024414 h 7050690"/>
              <a:gd name="connsiteX5" fmla="*/ 140138 w 7076966"/>
              <a:gd name="connsiteY5" fmla="*/ 0 h 7050690"/>
              <a:gd name="connsiteX6" fmla="*/ 6411311 w 7076966"/>
              <a:gd name="connsiteY6" fmla="*/ 0 h 7050690"/>
              <a:gd name="connsiteX7" fmla="*/ 7059448 w 7076966"/>
              <a:gd name="connsiteY7" fmla="*/ 350345 h 7050690"/>
              <a:gd name="connsiteX0" fmla="*/ 7416626 w 7416626"/>
              <a:gd name="connsiteY0" fmla="*/ 2235365 h 7050690"/>
              <a:gd name="connsiteX1" fmla="*/ 3529725 w 7416626"/>
              <a:gd name="connsiteY1" fmla="*/ 3529724 h 7050690"/>
              <a:gd name="connsiteX2" fmla="*/ 6928069 w 7416626"/>
              <a:gd name="connsiteY2" fmla="*/ 3865869 h 7050690"/>
              <a:gd name="connsiteX3" fmla="*/ 7076966 w 7416626"/>
              <a:gd name="connsiteY3" fmla="*/ 7050690 h 7050690"/>
              <a:gd name="connsiteX4" fmla="*/ 0 w 7416626"/>
              <a:gd name="connsiteY4" fmla="*/ 7024414 h 7050690"/>
              <a:gd name="connsiteX5" fmla="*/ 140138 w 7416626"/>
              <a:gd name="connsiteY5" fmla="*/ 0 h 7050690"/>
              <a:gd name="connsiteX6" fmla="*/ 6411311 w 7416626"/>
              <a:gd name="connsiteY6" fmla="*/ 0 h 7050690"/>
              <a:gd name="connsiteX7" fmla="*/ 7416626 w 7416626"/>
              <a:gd name="connsiteY7" fmla="*/ 2235365 h 7050690"/>
              <a:gd name="connsiteX0" fmla="*/ 7416626 w 7416626"/>
              <a:gd name="connsiteY0" fmla="*/ 2235365 h 7050690"/>
              <a:gd name="connsiteX1" fmla="*/ 3529725 w 7416626"/>
              <a:gd name="connsiteY1" fmla="*/ 3529724 h 7050690"/>
              <a:gd name="connsiteX2" fmla="*/ 6928069 w 7416626"/>
              <a:gd name="connsiteY2" fmla="*/ 3865869 h 7050690"/>
              <a:gd name="connsiteX3" fmla="*/ 7076966 w 7416626"/>
              <a:gd name="connsiteY3" fmla="*/ 7050690 h 7050690"/>
              <a:gd name="connsiteX4" fmla="*/ 0 w 7416626"/>
              <a:gd name="connsiteY4" fmla="*/ 7024414 h 7050690"/>
              <a:gd name="connsiteX5" fmla="*/ 140138 w 7416626"/>
              <a:gd name="connsiteY5" fmla="*/ 0 h 7050690"/>
              <a:gd name="connsiteX6" fmla="*/ 7016529 w 7416626"/>
              <a:gd name="connsiteY6" fmla="*/ 89290 h 7050690"/>
              <a:gd name="connsiteX7" fmla="*/ 7416626 w 7416626"/>
              <a:gd name="connsiteY7" fmla="*/ 2235365 h 7050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16626" h="7050690">
                <a:moveTo>
                  <a:pt x="7416626" y="2235365"/>
                </a:moveTo>
                <a:lnTo>
                  <a:pt x="3529725" y="3529724"/>
                </a:lnTo>
                <a:lnTo>
                  <a:pt x="6928069" y="3865869"/>
                </a:lnTo>
                <a:lnTo>
                  <a:pt x="7076966" y="7050690"/>
                </a:lnTo>
                <a:lnTo>
                  <a:pt x="0" y="7024414"/>
                </a:lnTo>
                <a:lnTo>
                  <a:pt x="140138" y="0"/>
                </a:lnTo>
                <a:lnTo>
                  <a:pt x="7016529" y="89290"/>
                </a:lnTo>
                <a:lnTo>
                  <a:pt x="7416626" y="2235365"/>
                </a:lnTo>
                <a:close/>
              </a:path>
            </a:pathLst>
          </a:custGeom>
          <a:solidFill>
            <a:srgbClr val="63A1CD">
              <a:alpha val="80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6553200"/>
            <a:ext cx="3583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Gill Sans Light"/>
                <a:cs typeface="Gill Sans Light"/>
              </a:rPr>
              <a:t>http://</a:t>
            </a:r>
            <a:r>
              <a:rPr lang="en-US" sz="1400" dirty="0" err="1">
                <a:solidFill>
                  <a:srgbClr val="FFFFFF"/>
                </a:solidFill>
                <a:latin typeface="Gill Sans Light"/>
                <a:cs typeface="Gill Sans Light"/>
              </a:rPr>
              <a:t>www.domo.com</a:t>
            </a:r>
            <a:r>
              <a:rPr lang="en-US" sz="1400" dirty="0">
                <a:solidFill>
                  <a:srgbClr val="FFFFFF"/>
                </a:solidFill>
                <a:latin typeface="Gill Sans Light"/>
                <a:cs typeface="Gill Sans Light"/>
              </a:rPr>
              <a:t>/learn/data-never-sleeps-2</a:t>
            </a:r>
            <a:endParaRPr lang="en-US" sz="1400" dirty="0" smtClean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4720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255" y="2518161"/>
            <a:ext cx="4485418" cy="3357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5400"/>
            <a:ext cx="7772400" cy="2573088"/>
          </a:xfrm>
        </p:spPr>
        <p:txBody>
          <a:bodyPr/>
          <a:lstStyle/>
          <a:p>
            <a:r>
              <a:rPr lang="en-US" dirty="0" smtClean="0"/>
              <a:t>Limitations?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0689" y="1944390"/>
            <a:ext cx="6400800" cy="682625"/>
          </a:xfrm>
        </p:spPr>
        <p:txBody>
          <a:bodyPr/>
          <a:lstStyle/>
          <a:p>
            <a:r>
              <a:rPr lang="en-US" sz="4000" dirty="0" smtClean="0"/>
              <a:t>Map-Reduce</a:t>
            </a:r>
            <a:endParaRPr lang="en-US" sz="4000" dirty="0"/>
          </a:p>
        </p:txBody>
      </p:sp>
      <p:pic>
        <p:nvPicPr>
          <p:cNvPr id="5" name="Picture 4" descr="hadoop_rgb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6823" y="5396278"/>
            <a:ext cx="4423348" cy="158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72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Logistic Regression?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72173"/>
            <a:ext cx="6400800" cy="682625"/>
          </a:xfrm>
        </p:spPr>
        <p:txBody>
          <a:bodyPr/>
          <a:lstStyle/>
          <a:p>
            <a:r>
              <a:rPr lang="en-US" dirty="0" smtClean="0"/>
              <a:t>Why not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964622" y="3302000"/>
            <a:ext cx="0" cy="3170621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31931" y="5027449"/>
            <a:ext cx="4939863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967120" y="4335168"/>
            <a:ext cx="122621" cy="122621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547720" y="4549222"/>
            <a:ext cx="122621" cy="122621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102842" y="5828879"/>
            <a:ext cx="122621" cy="122621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353335" y="3302000"/>
            <a:ext cx="3229867" cy="305580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788604" y="3659378"/>
            <a:ext cx="122621" cy="122621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367533" y="5363462"/>
            <a:ext cx="122621" cy="122621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415792" y="3781999"/>
            <a:ext cx="122621" cy="122621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422633" y="5486083"/>
            <a:ext cx="122621" cy="122621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046989" y="5240841"/>
            <a:ext cx="122621" cy="122621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ross 5"/>
          <p:cNvSpPr/>
          <p:nvPr/>
        </p:nvSpPr>
        <p:spPr>
          <a:xfrm rot="2700000">
            <a:off x="5221142" y="6057452"/>
            <a:ext cx="248819" cy="248819"/>
          </a:xfrm>
          <a:prstGeom prst="plus">
            <a:avLst>
              <a:gd name="adj" fmla="val 34273"/>
            </a:avLst>
          </a:prstGeom>
          <a:ln>
            <a:headEnd type="none" w="med" len="med"/>
            <a:tailEnd type="none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 rot="2700000">
            <a:off x="6286927" y="5414995"/>
            <a:ext cx="248819" cy="248819"/>
          </a:xfrm>
          <a:prstGeom prst="plus">
            <a:avLst>
              <a:gd name="adj" fmla="val 34273"/>
            </a:avLst>
          </a:prstGeom>
          <a:ln>
            <a:headEnd type="none" w="med" len="med"/>
            <a:tailEnd type="none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/>
          <p:cNvSpPr/>
          <p:nvPr/>
        </p:nvSpPr>
        <p:spPr>
          <a:xfrm rot="2700000">
            <a:off x="6472681" y="5827091"/>
            <a:ext cx="248819" cy="248819"/>
          </a:xfrm>
          <a:prstGeom prst="plus">
            <a:avLst>
              <a:gd name="adj" fmla="val 34273"/>
            </a:avLst>
          </a:prstGeom>
          <a:ln>
            <a:headEnd type="none" w="med" len="med"/>
            <a:tailEnd type="none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/>
          <p:cNvSpPr/>
          <p:nvPr/>
        </p:nvSpPr>
        <p:spPr>
          <a:xfrm rot="2700000">
            <a:off x="5618266" y="5185733"/>
            <a:ext cx="248819" cy="248819"/>
          </a:xfrm>
          <a:prstGeom prst="plus">
            <a:avLst>
              <a:gd name="adj" fmla="val 34273"/>
            </a:avLst>
          </a:prstGeom>
          <a:ln>
            <a:headEnd type="none" w="med" len="med"/>
            <a:tailEnd type="none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/>
          <p:cNvSpPr/>
          <p:nvPr/>
        </p:nvSpPr>
        <p:spPr>
          <a:xfrm rot="2700000">
            <a:off x="5442323" y="3780209"/>
            <a:ext cx="248819" cy="248819"/>
          </a:xfrm>
          <a:prstGeom prst="plus">
            <a:avLst>
              <a:gd name="adj" fmla="val 34273"/>
            </a:avLst>
          </a:prstGeom>
          <a:ln>
            <a:headEnd type="none" w="med" len="med"/>
            <a:tailEnd type="none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 rot="2700000">
            <a:off x="6638811" y="4509322"/>
            <a:ext cx="248819" cy="248819"/>
          </a:xfrm>
          <a:prstGeom prst="plus">
            <a:avLst>
              <a:gd name="adj" fmla="val 34273"/>
            </a:avLst>
          </a:prstGeom>
          <a:ln>
            <a:headEnd type="none" w="med" len="med"/>
            <a:tailEnd type="none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/>
          <p:cNvSpPr/>
          <p:nvPr/>
        </p:nvSpPr>
        <p:spPr>
          <a:xfrm rot="2700000">
            <a:off x="7775320" y="3534968"/>
            <a:ext cx="248819" cy="248819"/>
          </a:xfrm>
          <a:prstGeom prst="plus">
            <a:avLst>
              <a:gd name="adj" fmla="val 34273"/>
            </a:avLst>
          </a:prstGeom>
          <a:ln>
            <a:headEnd type="none" w="med" len="med"/>
            <a:tailEnd type="none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483943" y="4687053"/>
            <a:ext cx="122621" cy="122621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 rot="2700000">
            <a:off x="7541687" y="4600754"/>
            <a:ext cx="248819" cy="248819"/>
          </a:xfrm>
          <a:prstGeom prst="plus">
            <a:avLst>
              <a:gd name="adj" fmla="val 34273"/>
            </a:avLst>
          </a:prstGeom>
          <a:ln>
            <a:headEnd type="none" w="med" len="med"/>
            <a:tailEnd type="none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81957" y="5581711"/>
            <a:ext cx="122621" cy="122621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33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14399"/>
          </a:xfrm>
        </p:spPr>
        <p:txBody>
          <a:bodyPr>
            <a:normAutofit/>
          </a:bodyPr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Logistic Regression</a:t>
            </a:r>
          </a:p>
        </p:txBody>
      </p:sp>
      <p:sp>
        <p:nvSpPr>
          <p:cNvPr id="24579" name="Content Placeholder 4"/>
          <p:cNvSpPr>
            <a:spLocks noGrp="1"/>
          </p:cNvSpPr>
          <p:nvPr>
            <p:ph idx="1"/>
          </p:nvPr>
        </p:nvSpPr>
        <p:spPr>
          <a:xfrm>
            <a:off x="457200" y="1518371"/>
            <a:ext cx="8229600" cy="451406"/>
          </a:xfrm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sz="4000" dirty="0" smtClean="0">
                <a:ea typeface="ＭＳ Ｐゴシック" charset="-128"/>
                <a:cs typeface="ＭＳ Ｐゴシック" charset="-128"/>
              </a:rPr>
              <a:t>Iterative batch gradient descent.</a:t>
            </a:r>
          </a:p>
        </p:txBody>
      </p:sp>
      <p:sp>
        <p:nvSpPr>
          <p:cNvPr id="24580" name="TextBox 6"/>
          <p:cNvSpPr txBox="1">
            <a:spLocks noChangeArrowheads="1"/>
          </p:cNvSpPr>
          <p:nvPr/>
        </p:nvSpPr>
        <p:spPr bwMode="auto">
          <a:xfrm rot="21003">
            <a:off x="4631572" y="3489671"/>
            <a:ext cx="40933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24581" name="TextBox 7"/>
          <p:cNvSpPr txBox="1">
            <a:spLocks noChangeArrowheads="1"/>
          </p:cNvSpPr>
          <p:nvPr/>
        </p:nvSpPr>
        <p:spPr bwMode="auto">
          <a:xfrm rot="21003">
            <a:off x="3566690" y="4756353"/>
            <a:ext cx="40267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sp>
        <p:nvSpPr>
          <p:cNvPr id="24582" name="TextBox 8"/>
          <p:cNvSpPr txBox="1">
            <a:spLocks noChangeArrowheads="1"/>
          </p:cNvSpPr>
          <p:nvPr/>
        </p:nvSpPr>
        <p:spPr bwMode="auto">
          <a:xfrm rot="21003">
            <a:off x="4524316" y="3895423"/>
            <a:ext cx="40933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chemeClr val="accent1">
                    <a:lumMod val="75000"/>
                  </a:schemeClr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24583" name="TextBox 9"/>
          <p:cNvSpPr txBox="1">
            <a:spLocks noChangeArrowheads="1"/>
          </p:cNvSpPr>
          <p:nvPr/>
        </p:nvSpPr>
        <p:spPr bwMode="auto">
          <a:xfrm rot="21003">
            <a:off x="5379393" y="3717287"/>
            <a:ext cx="40933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24584" name="TextBox 10"/>
          <p:cNvSpPr txBox="1">
            <a:spLocks noChangeArrowheads="1"/>
          </p:cNvSpPr>
          <p:nvPr/>
        </p:nvSpPr>
        <p:spPr bwMode="auto">
          <a:xfrm rot="21003">
            <a:off x="4981536" y="3893453"/>
            <a:ext cx="40933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24585" name="TextBox 11"/>
          <p:cNvSpPr txBox="1">
            <a:spLocks noChangeArrowheads="1"/>
          </p:cNvSpPr>
          <p:nvPr/>
        </p:nvSpPr>
        <p:spPr bwMode="auto">
          <a:xfrm rot="21003">
            <a:off x="4909527" y="3207200"/>
            <a:ext cx="40933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24586" name="TextBox 12"/>
          <p:cNvSpPr txBox="1">
            <a:spLocks noChangeArrowheads="1"/>
          </p:cNvSpPr>
          <p:nvPr/>
        </p:nvSpPr>
        <p:spPr bwMode="auto">
          <a:xfrm rot="21003">
            <a:off x="5267698" y="4256137"/>
            <a:ext cx="40933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 smtClean="0">
                <a:solidFill>
                  <a:schemeClr val="accent1">
                    <a:lumMod val="75000"/>
                  </a:schemeClr>
                </a:solidFill>
                <a:ea typeface="Arial" charset="0"/>
                <a:cs typeface="Arial" charset="0"/>
              </a:rPr>
              <a:t>+</a:t>
            </a:r>
            <a:endParaRPr lang="en-US" sz="3000" b="1" dirty="0">
              <a:solidFill>
                <a:schemeClr val="accent1">
                  <a:lumMod val="7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24587" name="TextBox 13"/>
          <p:cNvSpPr txBox="1">
            <a:spLocks noChangeArrowheads="1"/>
          </p:cNvSpPr>
          <p:nvPr/>
        </p:nvSpPr>
        <p:spPr bwMode="auto">
          <a:xfrm rot="21003">
            <a:off x="4222808" y="3355407"/>
            <a:ext cx="40933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24588" name="TextBox 14"/>
          <p:cNvSpPr txBox="1">
            <a:spLocks noChangeArrowheads="1"/>
          </p:cNvSpPr>
          <p:nvPr/>
        </p:nvSpPr>
        <p:spPr bwMode="auto">
          <a:xfrm rot="21003">
            <a:off x="4558506" y="2976452"/>
            <a:ext cx="40933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24589" name="TextBox 15"/>
          <p:cNvSpPr txBox="1">
            <a:spLocks noChangeArrowheads="1"/>
          </p:cNvSpPr>
          <p:nvPr/>
        </p:nvSpPr>
        <p:spPr bwMode="auto">
          <a:xfrm rot="21003">
            <a:off x="5265247" y="3188736"/>
            <a:ext cx="40933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24590" name="TextBox 16"/>
          <p:cNvSpPr txBox="1">
            <a:spLocks noChangeArrowheads="1"/>
          </p:cNvSpPr>
          <p:nvPr/>
        </p:nvSpPr>
        <p:spPr bwMode="auto">
          <a:xfrm rot="21003">
            <a:off x="3331692" y="4309008"/>
            <a:ext cx="40267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sp>
        <p:nvSpPr>
          <p:cNvPr id="24591" name="TextBox 17"/>
          <p:cNvSpPr txBox="1">
            <a:spLocks noChangeArrowheads="1"/>
          </p:cNvSpPr>
          <p:nvPr/>
        </p:nvSpPr>
        <p:spPr bwMode="auto">
          <a:xfrm rot="21003">
            <a:off x="3919061" y="4247312"/>
            <a:ext cx="40267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sp>
        <p:nvSpPr>
          <p:cNvPr id="24592" name="TextBox 18"/>
          <p:cNvSpPr txBox="1">
            <a:spLocks noChangeArrowheads="1"/>
          </p:cNvSpPr>
          <p:nvPr/>
        </p:nvSpPr>
        <p:spPr bwMode="auto">
          <a:xfrm rot="21003">
            <a:off x="3697163" y="3981602"/>
            <a:ext cx="40267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sp>
        <p:nvSpPr>
          <p:cNvPr id="24593" name="TextBox 19"/>
          <p:cNvSpPr txBox="1">
            <a:spLocks noChangeArrowheads="1"/>
          </p:cNvSpPr>
          <p:nvPr/>
        </p:nvSpPr>
        <p:spPr bwMode="auto">
          <a:xfrm rot="21003">
            <a:off x="3032031" y="4961052"/>
            <a:ext cx="40267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sp>
        <p:nvSpPr>
          <p:cNvPr id="24594" name="TextBox 20"/>
          <p:cNvSpPr txBox="1">
            <a:spLocks noChangeArrowheads="1"/>
          </p:cNvSpPr>
          <p:nvPr/>
        </p:nvSpPr>
        <p:spPr bwMode="auto">
          <a:xfrm rot="21003">
            <a:off x="3164703" y="3825945"/>
            <a:ext cx="40267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sp>
        <p:nvSpPr>
          <p:cNvPr id="24595" name="TextBox 21"/>
          <p:cNvSpPr txBox="1">
            <a:spLocks noChangeArrowheads="1"/>
          </p:cNvSpPr>
          <p:nvPr/>
        </p:nvSpPr>
        <p:spPr bwMode="auto">
          <a:xfrm rot="21003">
            <a:off x="4091214" y="4593192"/>
            <a:ext cx="40267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sp>
        <p:nvSpPr>
          <p:cNvPr id="24596" name="TextBox 23"/>
          <p:cNvSpPr txBox="1">
            <a:spLocks noChangeArrowheads="1"/>
          </p:cNvSpPr>
          <p:nvPr/>
        </p:nvSpPr>
        <p:spPr bwMode="auto">
          <a:xfrm rot="21003">
            <a:off x="3623092" y="5137946"/>
            <a:ext cx="40267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sp>
        <p:nvSpPr>
          <p:cNvPr id="24597" name="TextBox 26"/>
          <p:cNvSpPr txBox="1">
            <a:spLocks noChangeArrowheads="1"/>
          </p:cNvSpPr>
          <p:nvPr/>
        </p:nvSpPr>
        <p:spPr bwMode="auto">
          <a:xfrm rot="21003">
            <a:off x="4130692" y="4905858"/>
            <a:ext cx="40267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3359374" y="2680631"/>
            <a:ext cx="2218081" cy="3393445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599" name="TextBox 32"/>
          <p:cNvSpPr txBox="1">
            <a:spLocks noChangeArrowheads="1"/>
          </p:cNvSpPr>
          <p:nvPr/>
        </p:nvSpPr>
        <p:spPr bwMode="auto">
          <a:xfrm rot="21003">
            <a:off x="4826346" y="4349713"/>
            <a:ext cx="40933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5459832" y="5394141"/>
            <a:ext cx="9797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orbel" charset="0"/>
                <a:cs typeface="Corbel" charset="0"/>
              </a:rPr>
              <a:t>target</a:t>
            </a:r>
          </a:p>
        </p:txBody>
      </p:sp>
      <p:sp>
        <p:nvSpPr>
          <p:cNvPr id="24601" name="TextBox 43"/>
          <p:cNvSpPr txBox="1">
            <a:spLocks noChangeArrowheads="1"/>
          </p:cNvSpPr>
          <p:nvPr/>
        </p:nvSpPr>
        <p:spPr bwMode="auto">
          <a:xfrm rot="21003">
            <a:off x="2927422" y="4414293"/>
            <a:ext cx="40267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cxnSp>
        <p:nvCxnSpPr>
          <p:cNvPr id="47" name="Straight Connector 46"/>
          <p:cNvCxnSpPr/>
          <p:nvPr/>
        </p:nvCxnSpPr>
        <p:spPr>
          <a:xfrm rot="21003" flipV="1">
            <a:off x="2570039" y="3203138"/>
            <a:ext cx="3759200" cy="2438400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21003" flipV="1">
            <a:off x="2239815" y="3744320"/>
            <a:ext cx="4368800" cy="1363662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21003" flipV="1">
            <a:off x="2151003" y="4269707"/>
            <a:ext cx="4521200" cy="284163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21003">
            <a:off x="2290717" y="3787377"/>
            <a:ext cx="4330700" cy="1244600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5204890" y="2702842"/>
            <a:ext cx="257970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Corbel" charset="0"/>
                <a:cs typeface="Corbel" charset="0"/>
              </a:rPr>
              <a:t>random initial line</a:t>
            </a:r>
          </a:p>
        </p:txBody>
      </p:sp>
      <p:grpSp>
        <p:nvGrpSpPr>
          <p:cNvPr id="2" name="Group 126"/>
          <p:cNvGrpSpPr/>
          <p:nvPr/>
        </p:nvGrpSpPr>
        <p:grpSpPr>
          <a:xfrm>
            <a:off x="3188519" y="3276252"/>
            <a:ext cx="2342051" cy="2215436"/>
            <a:chOff x="3241449" y="3429776"/>
            <a:chExt cx="2309983" cy="2280738"/>
          </a:xfrm>
        </p:grpSpPr>
        <p:cxnSp>
          <p:nvCxnSpPr>
            <p:cNvPr id="109" name="Straight Connector 108"/>
            <p:cNvCxnSpPr/>
            <p:nvPr/>
          </p:nvCxnSpPr>
          <p:spPr>
            <a:xfrm rot="3444250" flipH="1" flipV="1">
              <a:off x="3682592" y="5197449"/>
              <a:ext cx="160354" cy="1588"/>
            </a:xfrm>
            <a:prstGeom prst="line">
              <a:avLst/>
            </a:prstGeom>
            <a:ln w="254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25"/>
            <p:cNvGrpSpPr/>
            <p:nvPr/>
          </p:nvGrpSpPr>
          <p:grpSpPr>
            <a:xfrm>
              <a:off x="3241449" y="3429776"/>
              <a:ext cx="2309983" cy="2280738"/>
              <a:chOff x="3241449" y="3429776"/>
              <a:chExt cx="2309983" cy="2280738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 rot="3444250">
                <a:off x="5033149" y="3903762"/>
                <a:ext cx="403624" cy="1588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rot="3444250">
                <a:off x="4774550" y="4151154"/>
                <a:ext cx="313625" cy="1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3444250">
                <a:off x="4587284" y="3816335"/>
                <a:ext cx="779209" cy="6091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3444250">
                <a:off x="5468598" y="3812828"/>
                <a:ext cx="164046" cy="1622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3444250">
                <a:off x="4274614" y="4142492"/>
                <a:ext cx="662144" cy="1588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rot="3444250" flipH="1" flipV="1">
                <a:off x="5434881" y="4064161"/>
                <a:ext cx="174407" cy="1588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rot="3444250" flipH="1" flipV="1">
                <a:off x="5070566" y="4292720"/>
                <a:ext cx="174408" cy="1588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rot="3444250" flipH="1" flipV="1">
                <a:off x="5026818" y="4423221"/>
                <a:ext cx="626068" cy="1588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rot="3444250" flipH="1" flipV="1">
                <a:off x="4697804" y="4595901"/>
                <a:ext cx="472125" cy="1588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rot="3444250">
                <a:off x="3178650" y="4706181"/>
                <a:ext cx="801267" cy="1588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rot="3444250">
                <a:off x="3795896" y="4689539"/>
                <a:ext cx="380630" cy="1588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rot="3444250">
                <a:off x="3029508" y="5155714"/>
                <a:ext cx="425470" cy="1588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rot="3444250" flipH="1" flipV="1">
                <a:off x="4098885" y="4959058"/>
                <a:ext cx="305469" cy="1588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rot="3444250">
                <a:off x="3465462" y="5414390"/>
                <a:ext cx="590659" cy="1589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rot="3444250" flipH="1" flipV="1">
                <a:off x="3934289" y="5152621"/>
                <a:ext cx="615413" cy="1589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rot="3444250" flipH="1" flipV="1">
                <a:off x="3227408" y="5442376"/>
                <a:ext cx="75618" cy="1588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rot="3444250" flipH="1" flipV="1">
                <a:off x="4076523" y="4819985"/>
                <a:ext cx="75618" cy="1588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rot="3444250" flipH="1" flipV="1">
                <a:off x="3477749" y="4975497"/>
                <a:ext cx="305469" cy="1588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9" name="Straight Connector 128"/>
          <p:cNvCxnSpPr/>
          <p:nvPr/>
        </p:nvCxnSpPr>
        <p:spPr>
          <a:xfrm>
            <a:off x="2641601" y="3112557"/>
            <a:ext cx="3649133" cy="2556933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240915" y="6581001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ill Sans Light"/>
                <a:cs typeface="Gill Sans Light"/>
              </a:rPr>
              <a:t>Slide provided by M. </a:t>
            </a:r>
            <a:r>
              <a:rPr lang="en-US" sz="1200" dirty="0" err="1" smtClean="0">
                <a:latin typeface="Gill Sans Light"/>
                <a:cs typeface="Gill Sans Light"/>
              </a:rPr>
              <a:t>Zaharia</a:t>
            </a:r>
            <a:r>
              <a:rPr lang="en-US" sz="1200" dirty="0" smtClean="0">
                <a:latin typeface="Gill Sans Light"/>
                <a:cs typeface="Gill Sans Light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8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65" grpId="0"/>
      <p:bldP spid="65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835"/>
            <a:ext cx="9144000" cy="1143000"/>
          </a:xfrm>
        </p:spPr>
        <p:txBody>
          <a:bodyPr/>
          <a:lstStyle/>
          <a:p>
            <a:r>
              <a:rPr lang="en-US" sz="4800" dirty="0" smtClean="0"/>
              <a:t>Logistic Regression in Map-Reduce</a:t>
            </a:r>
            <a:endParaRPr lang="en-US" sz="4800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57200" y="1184948"/>
            <a:ext cx="8229600" cy="4221162"/>
          </a:xfrm>
        </p:spPr>
        <p:txBody>
          <a:bodyPr/>
          <a:lstStyle/>
          <a:p>
            <a:r>
              <a:rPr lang="en-US" dirty="0" smtClean="0"/>
              <a:t>Gradient descent:</a:t>
            </a:r>
            <a:endParaRPr lang="en-US" dirty="0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555" y="1986931"/>
            <a:ext cx="4914900" cy="4191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6065458" y="2971230"/>
            <a:ext cx="2938583" cy="3268075"/>
            <a:chOff x="6065458" y="2971230"/>
            <a:chExt cx="2938583" cy="3268075"/>
          </a:xfrm>
        </p:grpSpPr>
        <p:sp>
          <p:nvSpPr>
            <p:cNvPr id="31" name="Rectangle 30"/>
            <p:cNvSpPr/>
            <p:nvPr/>
          </p:nvSpPr>
          <p:spPr>
            <a:xfrm>
              <a:off x="6172834" y="2971230"/>
              <a:ext cx="2723830" cy="316104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3200" dirty="0" smtClean="0">
                  <a:latin typeface="Gill Sans Light"/>
                  <a:cs typeface="Gill Sans Light"/>
                </a:rPr>
                <a:t>System</a:t>
              </a:r>
              <a:endParaRPr lang="en-US" sz="3200" dirty="0">
                <a:latin typeface="Gill Sans Light"/>
                <a:cs typeface="Gill Sans Light"/>
              </a:endParaRPr>
            </a:p>
          </p:txBody>
        </p:sp>
        <p:pic>
          <p:nvPicPr>
            <p:cNvPr id="32" name="Picture 31" descr="hadoop_rgb.pn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5458" y="5189557"/>
              <a:ext cx="2938583" cy="1049748"/>
            </a:xfrm>
            <a:prstGeom prst="rect">
              <a:avLst/>
            </a:prstGeom>
          </p:spPr>
        </p:pic>
        <p:sp>
          <p:nvSpPr>
            <p:cNvPr id="33" name="Can 32"/>
            <p:cNvSpPr/>
            <p:nvPr/>
          </p:nvSpPr>
          <p:spPr>
            <a:xfrm>
              <a:off x="7106265" y="3954689"/>
              <a:ext cx="1480015" cy="1180805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Data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300001" y="2971229"/>
            <a:ext cx="2604013" cy="31610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Learning Algorithm</a:t>
            </a:r>
            <a:endParaRPr lang="en-US" sz="3200" dirty="0">
              <a:latin typeface="Gill Sans Light"/>
              <a:cs typeface="Gill Sans Light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61344" y="4742201"/>
            <a:ext cx="2077056" cy="737772"/>
            <a:chOff x="361344" y="4742201"/>
            <a:chExt cx="2077056" cy="737772"/>
          </a:xfrm>
        </p:grpSpPr>
        <p:pic>
          <p:nvPicPr>
            <p:cNvPr id="37" name="Picture 3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" y="5213273"/>
              <a:ext cx="1981200" cy="26670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361344" y="4742201"/>
              <a:ext cx="16926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ill Sans Light"/>
                  <a:cs typeface="Gill Sans Light"/>
                </a:rPr>
                <a:t>Update Model: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145262" y="2971231"/>
            <a:ext cx="2816352" cy="1581912"/>
            <a:chOff x="3188734" y="2843439"/>
            <a:chExt cx="2816352" cy="1581912"/>
          </a:xfrm>
        </p:grpSpPr>
        <p:sp>
          <p:nvSpPr>
            <p:cNvPr id="27" name="Right Arrow 26"/>
            <p:cNvSpPr/>
            <p:nvPr/>
          </p:nvSpPr>
          <p:spPr>
            <a:xfrm>
              <a:off x="3188734" y="2843439"/>
              <a:ext cx="2816352" cy="1581912"/>
            </a:xfrm>
            <a:prstGeom prst="rightArrow">
              <a:avLst>
                <a:gd name="adj1" fmla="val 61108"/>
                <a:gd name="adj2" fmla="val 50000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Query:  </a:t>
              </a:r>
              <a:endParaRPr lang="en-US" sz="2800" i="1" dirty="0">
                <a:latin typeface="Gill Sans Light"/>
                <a:cs typeface="Gill Sans Light"/>
              </a:endParaRPr>
            </a:p>
          </p:txBody>
        </p:sp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4555" y="3463184"/>
              <a:ext cx="406400" cy="3810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3146175" y="4553143"/>
            <a:ext cx="2815439" cy="1579137"/>
            <a:chOff x="2899561" y="3900074"/>
            <a:chExt cx="2815439" cy="1579137"/>
          </a:xfrm>
        </p:grpSpPr>
        <p:sp>
          <p:nvSpPr>
            <p:cNvPr id="24" name="Left Arrow 23"/>
            <p:cNvSpPr/>
            <p:nvPr/>
          </p:nvSpPr>
          <p:spPr>
            <a:xfrm>
              <a:off x="2899561" y="3900074"/>
              <a:ext cx="2815439" cy="1579137"/>
            </a:xfrm>
            <a:prstGeom prst="leftArrow">
              <a:avLst>
                <a:gd name="adj1" fmla="val 65174"/>
                <a:gd name="adj2" fmla="val 50000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5292" y="4260899"/>
              <a:ext cx="2578100" cy="850900"/>
            </a:xfrm>
            <a:prstGeom prst="rect">
              <a:avLst/>
            </a:prstGeom>
          </p:spPr>
        </p:pic>
      </p:grpSp>
      <p:sp>
        <p:nvSpPr>
          <p:cNvPr id="39" name="Circular Arrow 38"/>
          <p:cNvSpPr/>
          <p:nvPr/>
        </p:nvSpPr>
        <p:spPr>
          <a:xfrm rot="16200000">
            <a:off x="2111555" y="3575132"/>
            <a:ext cx="2019918" cy="2019918"/>
          </a:xfrm>
          <a:prstGeom prst="circular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ircular Arrow 39"/>
          <p:cNvSpPr/>
          <p:nvPr/>
        </p:nvSpPr>
        <p:spPr>
          <a:xfrm rot="5400000">
            <a:off x="4965047" y="3543184"/>
            <a:ext cx="2019918" cy="2019918"/>
          </a:xfrm>
          <a:prstGeom prst="circular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6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9" grpId="0" animBg="1"/>
      <p:bldP spid="4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835"/>
            <a:ext cx="9144000" cy="1143000"/>
          </a:xfrm>
        </p:spPr>
        <p:txBody>
          <a:bodyPr/>
          <a:lstStyle/>
          <a:p>
            <a:r>
              <a:rPr lang="en-US" sz="4800" dirty="0" smtClean="0"/>
              <a:t>Logistic Regression in Map-Reduce</a:t>
            </a:r>
            <a:endParaRPr lang="en-US" sz="4800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57200" y="1184948"/>
            <a:ext cx="8229600" cy="4221162"/>
          </a:xfrm>
        </p:spPr>
        <p:txBody>
          <a:bodyPr/>
          <a:lstStyle/>
          <a:p>
            <a:r>
              <a:rPr lang="en-US" dirty="0" smtClean="0"/>
              <a:t>Gradient descent:</a:t>
            </a:r>
            <a:endParaRPr lang="en-US" dirty="0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555" y="1986931"/>
            <a:ext cx="4914900" cy="4191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6065458" y="2971230"/>
            <a:ext cx="2938583" cy="3268075"/>
            <a:chOff x="6065458" y="2971230"/>
            <a:chExt cx="2938583" cy="3268075"/>
          </a:xfrm>
        </p:grpSpPr>
        <p:sp>
          <p:nvSpPr>
            <p:cNvPr id="31" name="Rectangle 30"/>
            <p:cNvSpPr/>
            <p:nvPr/>
          </p:nvSpPr>
          <p:spPr>
            <a:xfrm>
              <a:off x="6172834" y="2971230"/>
              <a:ext cx="2723830" cy="316104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3200" dirty="0" smtClean="0">
                  <a:latin typeface="Gill Sans Light"/>
                  <a:cs typeface="Gill Sans Light"/>
                </a:rPr>
                <a:t>System</a:t>
              </a:r>
              <a:endParaRPr lang="en-US" sz="3200" dirty="0">
                <a:latin typeface="Gill Sans Light"/>
                <a:cs typeface="Gill Sans Light"/>
              </a:endParaRPr>
            </a:p>
          </p:txBody>
        </p:sp>
        <p:pic>
          <p:nvPicPr>
            <p:cNvPr id="32" name="Picture 31" descr="hadoop_rgb.pn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5458" y="5189557"/>
              <a:ext cx="2938583" cy="1049748"/>
            </a:xfrm>
            <a:prstGeom prst="rect">
              <a:avLst/>
            </a:prstGeom>
          </p:spPr>
        </p:pic>
        <p:sp>
          <p:nvSpPr>
            <p:cNvPr id="33" name="Can 32"/>
            <p:cNvSpPr/>
            <p:nvPr/>
          </p:nvSpPr>
          <p:spPr>
            <a:xfrm>
              <a:off x="7106265" y="3954689"/>
              <a:ext cx="1480015" cy="1180805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Data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300001" y="2971229"/>
            <a:ext cx="2604013" cy="31610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Learning Algorithm</a:t>
            </a:r>
            <a:endParaRPr lang="en-US" sz="3200" dirty="0">
              <a:latin typeface="Gill Sans Light"/>
              <a:cs typeface="Gill Sans Light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61344" y="4742201"/>
            <a:ext cx="2077056" cy="737772"/>
            <a:chOff x="361344" y="4742201"/>
            <a:chExt cx="2077056" cy="737772"/>
          </a:xfrm>
        </p:grpSpPr>
        <p:pic>
          <p:nvPicPr>
            <p:cNvPr id="37" name="Picture 3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" y="5213273"/>
              <a:ext cx="1981200" cy="26670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361344" y="4742201"/>
              <a:ext cx="16926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ill Sans Light"/>
                  <a:cs typeface="Gill Sans Light"/>
                </a:rPr>
                <a:t>Update Model:</a:t>
              </a:r>
            </a:p>
          </p:txBody>
        </p:sp>
      </p:grpSp>
      <p:sp>
        <p:nvSpPr>
          <p:cNvPr id="45" name="Rectangle 44"/>
          <p:cNvSpPr/>
          <p:nvPr/>
        </p:nvSpPr>
        <p:spPr>
          <a:xfrm>
            <a:off x="0" y="7835"/>
            <a:ext cx="9144000" cy="6850165"/>
          </a:xfrm>
          <a:prstGeom prst="rect">
            <a:avLst/>
          </a:prstGeom>
          <a:solidFill>
            <a:srgbClr val="FFFFFF">
              <a:alpha val="79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145262" y="2971231"/>
            <a:ext cx="2816352" cy="1581912"/>
            <a:chOff x="3188734" y="2843439"/>
            <a:chExt cx="2816352" cy="1581912"/>
          </a:xfrm>
        </p:grpSpPr>
        <p:sp>
          <p:nvSpPr>
            <p:cNvPr id="27" name="Right Arrow 26"/>
            <p:cNvSpPr/>
            <p:nvPr/>
          </p:nvSpPr>
          <p:spPr>
            <a:xfrm>
              <a:off x="3188734" y="2843439"/>
              <a:ext cx="2816352" cy="1581912"/>
            </a:xfrm>
            <a:prstGeom prst="rightArrow">
              <a:avLst>
                <a:gd name="adj1" fmla="val 61108"/>
                <a:gd name="adj2" fmla="val 50000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Query:  </a:t>
              </a:r>
              <a:endParaRPr lang="en-US" sz="2800" i="1" dirty="0">
                <a:latin typeface="Gill Sans Light"/>
                <a:cs typeface="Gill Sans Light"/>
              </a:endParaRPr>
            </a:p>
          </p:txBody>
        </p:sp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4555" y="3463184"/>
              <a:ext cx="406400" cy="3810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3146175" y="4553143"/>
            <a:ext cx="2815439" cy="1579137"/>
            <a:chOff x="2899561" y="3900074"/>
            <a:chExt cx="2815439" cy="1579137"/>
          </a:xfrm>
        </p:grpSpPr>
        <p:sp>
          <p:nvSpPr>
            <p:cNvPr id="24" name="Left Arrow 23"/>
            <p:cNvSpPr/>
            <p:nvPr/>
          </p:nvSpPr>
          <p:spPr>
            <a:xfrm>
              <a:off x="2899561" y="3900074"/>
              <a:ext cx="2815439" cy="1579137"/>
            </a:xfrm>
            <a:prstGeom prst="leftArrow">
              <a:avLst>
                <a:gd name="adj1" fmla="val 65174"/>
                <a:gd name="adj2" fmla="val 50000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5292" y="4260899"/>
              <a:ext cx="2578100" cy="850900"/>
            </a:xfrm>
            <a:prstGeom prst="rect">
              <a:avLst/>
            </a:prstGeom>
          </p:spPr>
        </p:pic>
      </p:grpSp>
      <p:sp>
        <p:nvSpPr>
          <p:cNvPr id="39" name="Circular Arrow 38"/>
          <p:cNvSpPr/>
          <p:nvPr/>
        </p:nvSpPr>
        <p:spPr>
          <a:xfrm rot="16200000">
            <a:off x="2111555" y="3575132"/>
            <a:ext cx="2019918" cy="2019918"/>
          </a:xfrm>
          <a:prstGeom prst="circular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ircular Arrow 39"/>
          <p:cNvSpPr/>
          <p:nvPr/>
        </p:nvSpPr>
        <p:spPr>
          <a:xfrm rot="5400000">
            <a:off x="4965047" y="3543184"/>
            <a:ext cx="2019918" cy="2019918"/>
          </a:xfrm>
          <a:prstGeom prst="circular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03" y="333790"/>
            <a:ext cx="9136497" cy="230832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Gill Sans Light"/>
                <a:cs typeface="Gill Sans Light"/>
              </a:rPr>
              <a:t>Map-Reduce is not optimized </a:t>
            </a:r>
            <a:br>
              <a:rPr lang="en-US" sz="4800" dirty="0" smtClean="0">
                <a:latin typeface="Gill Sans Light"/>
                <a:cs typeface="Gill Sans Light"/>
              </a:rPr>
            </a:br>
            <a:r>
              <a:rPr lang="en-US" sz="4800" dirty="0" smtClean="0">
                <a:latin typeface="Gill Sans Light"/>
                <a:cs typeface="Gill Sans Light"/>
              </a:rPr>
              <a:t>for </a:t>
            </a:r>
            <a:r>
              <a:rPr lang="en-US" sz="48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iteration</a:t>
            </a:r>
            <a:r>
              <a:rPr lang="en-US" sz="4800" dirty="0" smtClean="0">
                <a:latin typeface="Gill Sans Light"/>
                <a:cs typeface="Gill Sans Light"/>
              </a:rPr>
              <a:t> and </a:t>
            </a:r>
            <a:r>
              <a:rPr lang="en-US" sz="48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multi-stage </a:t>
            </a:r>
          </a:p>
          <a:p>
            <a:pPr algn="ctr"/>
            <a:r>
              <a:rPr lang="en-US" sz="4800" dirty="0" smtClean="0">
                <a:latin typeface="Gill Sans Light"/>
                <a:cs typeface="Gill Sans Light"/>
              </a:rPr>
              <a:t>computation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6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12464"/>
            <a:ext cx="9144000" cy="1141525"/>
          </a:xfrm>
        </p:spPr>
        <p:txBody>
          <a:bodyPr/>
          <a:lstStyle/>
          <a:p>
            <a:r>
              <a:rPr lang="en-US" sz="5400" dirty="0" smtClean="0"/>
              <a:t>Iteration in Map-Reduce</a:t>
            </a:r>
            <a:endParaRPr lang="en-US" sz="5400" dirty="0"/>
          </a:p>
        </p:txBody>
      </p:sp>
      <p:grpSp>
        <p:nvGrpSpPr>
          <p:cNvPr id="1050" name="Group 1049"/>
          <p:cNvGrpSpPr/>
          <p:nvPr/>
        </p:nvGrpSpPr>
        <p:grpSpPr>
          <a:xfrm>
            <a:off x="690774" y="3013938"/>
            <a:ext cx="886631" cy="1842095"/>
            <a:chOff x="75070" y="2925434"/>
            <a:chExt cx="886631" cy="1842095"/>
          </a:xfrm>
        </p:grpSpPr>
        <p:grpSp>
          <p:nvGrpSpPr>
            <p:cNvPr id="1051" name="Group 1050"/>
            <p:cNvGrpSpPr/>
            <p:nvPr/>
          </p:nvGrpSpPr>
          <p:grpSpPr>
            <a:xfrm>
              <a:off x="259801" y="3583630"/>
              <a:ext cx="701900" cy="1183899"/>
              <a:chOff x="387467" y="3176719"/>
              <a:chExt cx="701900" cy="1661923"/>
            </a:xfrm>
          </p:grpSpPr>
          <p:sp>
            <p:nvSpPr>
              <p:cNvPr id="1053" name="Can 1052"/>
              <p:cNvSpPr/>
              <p:nvPr/>
            </p:nvSpPr>
            <p:spPr>
              <a:xfrm>
                <a:off x="387467" y="3176719"/>
                <a:ext cx="577307" cy="744446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2000" baseline="-25000" dirty="0" smtClean="0">
                  <a:latin typeface="Gill Sans Light"/>
                  <a:cs typeface="Gill Sans Light"/>
                </a:endParaRPr>
              </a:p>
            </p:txBody>
          </p:sp>
          <p:sp>
            <p:nvSpPr>
              <p:cNvPr id="1054" name="Can 1053"/>
              <p:cNvSpPr/>
              <p:nvPr/>
            </p:nvSpPr>
            <p:spPr>
              <a:xfrm>
                <a:off x="512060" y="3624492"/>
                <a:ext cx="577307" cy="767539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2000" baseline="-25000" dirty="0" smtClean="0">
                  <a:latin typeface="Gill Sans Light"/>
                  <a:cs typeface="Gill Sans Light"/>
                </a:endParaRPr>
              </a:p>
            </p:txBody>
          </p:sp>
          <p:sp>
            <p:nvSpPr>
              <p:cNvPr id="1055" name="Can 1054"/>
              <p:cNvSpPr/>
              <p:nvPr/>
            </p:nvSpPr>
            <p:spPr>
              <a:xfrm>
                <a:off x="387467" y="4127039"/>
                <a:ext cx="577307" cy="711603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2000" baseline="-25000" dirty="0" smtClean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052" name="TextBox 1051"/>
            <p:cNvSpPr txBox="1"/>
            <p:nvPr/>
          </p:nvSpPr>
          <p:spPr>
            <a:xfrm>
              <a:off x="75070" y="2925434"/>
              <a:ext cx="8866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>
                  <a:latin typeface="Gill Sans Light"/>
                  <a:cs typeface="Gill Sans Light"/>
                </a:rPr>
                <a:t>Training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Data</a:t>
              </a:r>
              <a:endParaRPr lang="en-US" sz="1800" dirty="0" smtClean="0">
                <a:latin typeface="Gill Sans Light"/>
                <a:cs typeface="Gill Sans Light"/>
              </a:endParaRPr>
            </a:p>
          </p:txBody>
        </p:sp>
      </p:grpSp>
      <p:grpSp>
        <p:nvGrpSpPr>
          <p:cNvPr id="1056" name="Group 1055"/>
          <p:cNvGrpSpPr/>
          <p:nvPr/>
        </p:nvGrpSpPr>
        <p:grpSpPr>
          <a:xfrm>
            <a:off x="3081049" y="1277987"/>
            <a:ext cx="3149613" cy="1976849"/>
            <a:chOff x="2465345" y="1189483"/>
            <a:chExt cx="3149613" cy="1976849"/>
          </a:xfrm>
        </p:grpSpPr>
        <p:sp>
          <p:nvSpPr>
            <p:cNvPr id="1057" name="TextBox 1056"/>
            <p:cNvSpPr txBox="1"/>
            <p:nvPr/>
          </p:nvSpPr>
          <p:spPr>
            <a:xfrm>
              <a:off x="2531446" y="1332356"/>
              <a:ext cx="581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>
                  <a:latin typeface="Gill Sans Light"/>
                  <a:cs typeface="Gill Sans Light"/>
                </a:rPr>
                <a:t>Map</a:t>
              </a:r>
            </a:p>
          </p:txBody>
        </p:sp>
        <p:sp>
          <p:nvSpPr>
            <p:cNvPr id="1058" name="TextBox 1057"/>
            <p:cNvSpPr txBox="1"/>
            <p:nvPr/>
          </p:nvSpPr>
          <p:spPr>
            <a:xfrm>
              <a:off x="3645726" y="1332356"/>
              <a:ext cx="86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>
                  <a:latin typeface="Gill Sans Light"/>
                  <a:cs typeface="Gill Sans Light"/>
                </a:rPr>
                <a:t>Reduce</a:t>
              </a:r>
            </a:p>
          </p:txBody>
        </p:sp>
        <p:sp>
          <p:nvSpPr>
            <p:cNvPr id="1059" name="TextBox 1058"/>
            <p:cNvSpPr txBox="1"/>
            <p:nvPr/>
          </p:nvSpPr>
          <p:spPr>
            <a:xfrm>
              <a:off x="4688878" y="1189483"/>
              <a:ext cx="926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Learned</a:t>
              </a:r>
            </a:p>
            <a:p>
              <a:pPr algn="ctr"/>
              <a:r>
                <a:rPr lang="en-US" sz="1800" dirty="0" smtClean="0">
                  <a:latin typeface="Gill Sans Light"/>
                  <a:cs typeface="Gill Sans Light"/>
                </a:rPr>
                <a:t>Model</a:t>
              </a:r>
            </a:p>
          </p:txBody>
        </p:sp>
        <p:grpSp>
          <p:nvGrpSpPr>
            <p:cNvPr id="1060" name="Group 1059"/>
            <p:cNvGrpSpPr/>
            <p:nvPr/>
          </p:nvGrpSpPr>
          <p:grpSpPr>
            <a:xfrm>
              <a:off x="2465345" y="1835814"/>
              <a:ext cx="3085965" cy="1330518"/>
              <a:chOff x="1627784" y="1832290"/>
              <a:chExt cx="3085965" cy="1330518"/>
            </a:xfrm>
          </p:grpSpPr>
          <p:cxnSp>
            <p:nvCxnSpPr>
              <p:cNvPr id="1061" name="Straight Arrow Connector 1060"/>
              <p:cNvCxnSpPr>
                <a:stCxn id="1105" idx="2"/>
              </p:cNvCxnSpPr>
              <p:nvPr/>
            </p:nvCxnSpPr>
            <p:spPr>
              <a:xfrm>
                <a:off x="2465342" y="2044686"/>
                <a:ext cx="641102" cy="3137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2" name="Straight Arrow Connector 1061"/>
              <p:cNvCxnSpPr>
                <a:stCxn id="1097" idx="2"/>
                <a:endCxn id="1084" idx="2"/>
              </p:cNvCxnSpPr>
              <p:nvPr/>
            </p:nvCxnSpPr>
            <p:spPr>
              <a:xfrm>
                <a:off x="2465342" y="2497549"/>
                <a:ext cx="641103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3" name="Straight Arrow Connector 1062"/>
              <p:cNvCxnSpPr>
                <a:stCxn id="1089" idx="2"/>
              </p:cNvCxnSpPr>
              <p:nvPr/>
            </p:nvCxnSpPr>
            <p:spPr>
              <a:xfrm flipV="1">
                <a:off x="2465342" y="2636636"/>
                <a:ext cx="641102" cy="3137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Straight Arrow Connector 1063"/>
              <p:cNvCxnSpPr>
                <a:stCxn id="1105" idx="2"/>
                <a:endCxn id="1083" idx="2"/>
              </p:cNvCxnSpPr>
              <p:nvPr/>
            </p:nvCxnSpPr>
            <p:spPr>
              <a:xfrm>
                <a:off x="2465342" y="2044686"/>
                <a:ext cx="641103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Arrow Connector 1064"/>
              <p:cNvCxnSpPr>
                <a:stCxn id="1097" idx="2"/>
                <a:endCxn id="1083" idx="2"/>
              </p:cNvCxnSpPr>
              <p:nvPr/>
            </p:nvCxnSpPr>
            <p:spPr>
              <a:xfrm flipV="1">
                <a:off x="2465342" y="2044687"/>
                <a:ext cx="641103" cy="4528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Arrow Connector 1065"/>
              <p:cNvCxnSpPr>
                <a:stCxn id="1097" idx="2"/>
                <a:endCxn id="1085" idx="2"/>
              </p:cNvCxnSpPr>
              <p:nvPr/>
            </p:nvCxnSpPr>
            <p:spPr>
              <a:xfrm>
                <a:off x="2465342" y="2497549"/>
                <a:ext cx="641103" cy="452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Arrow Connector 1066"/>
              <p:cNvCxnSpPr>
                <a:stCxn id="1089" idx="2"/>
              </p:cNvCxnSpPr>
              <p:nvPr/>
            </p:nvCxnSpPr>
            <p:spPr>
              <a:xfrm flipV="1">
                <a:off x="2465342" y="2188057"/>
                <a:ext cx="641102" cy="7623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Arrow Connector 1067"/>
              <p:cNvCxnSpPr>
                <a:stCxn id="1089" idx="2"/>
                <a:endCxn id="1085" idx="2"/>
              </p:cNvCxnSpPr>
              <p:nvPr/>
            </p:nvCxnSpPr>
            <p:spPr>
              <a:xfrm>
                <a:off x="2465342" y="2950412"/>
                <a:ext cx="64110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Arrow Connector 1068"/>
              <p:cNvCxnSpPr>
                <a:stCxn id="1105" idx="2"/>
              </p:cNvCxnSpPr>
              <p:nvPr/>
            </p:nvCxnSpPr>
            <p:spPr>
              <a:xfrm>
                <a:off x="2465342" y="2044686"/>
                <a:ext cx="641103" cy="7765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70" name="Group 1069"/>
              <p:cNvGrpSpPr/>
              <p:nvPr/>
            </p:nvGrpSpPr>
            <p:grpSpPr>
              <a:xfrm>
                <a:off x="1627784" y="1832290"/>
                <a:ext cx="837558" cy="424793"/>
                <a:chOff x="1495907" y="3073809"/>
                <a:chExt cx="837558" cy="596312"/>
              </a:xfrm>
            </p:grpSpPr>
            <p:sp>
              <p:nvSpPr>
                <p:cNvPr id="1105" name="Rectangle 1104"/>
                <p:cNvSpPr/>
                <p:nvPr/>
              </p:nvSpPr>
              <p:spPr>
                <a:xfrm rot="16200000">
                  <a:off x="1616530" y="2953186"/>
                  <a:ext cx="596312" cy="837558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06" name="Pentagon 1105"/>
                <p:cNvSpPr/>
                <p:nvPr/>
              </p:nvSpPr>
              <p:spPr>
                <a:xfrm>
                  <a:off x="1923960" y="3116248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07" name="Group 1106"/>
                <p:cNvGrpSpPr/>
                <p:nvPr/>
              </p:nvGrpSpPr>
              <p:grpSpPr>
                <a:xfrm>
                  <a:off x="1562008" y="3137047"/>
                  <a:ext cx="214997" cy="469834"/>
                  <a:chOff x="701340" y="1838150"/>
                  <a:chExt cx="906851" cy="1275558"/>
                </a:xfrm>
              </p:grpSpPr>
              <p:sp>
                <p:nvSpPr>
                  <p:cNvPr id="1110" name="Rounded Rectangle 1109"/>
                  <p:cNvSpPr/>
                  <p:nvPr/>
                </p:nvSpPr>
                <p:spPr>
                  <a:xfrm>
                    <a:off x="701340" y="1838150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111" name="Rounded Rectangle 1110"/>
                  <p:cNvSpPr/>
                  <p:nvPr/>
                </p:nvSpPr>
                <p:spPr>
                  <a:xfrm>
                    <a:off x="701340" y="2314136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112" name="Rounded Rectangle 1111"/>
                  <p:cNvSpPr/>
                  <p:nvPr/>
                </p:nvSpPr>
                <p:spPr>
                  <a:xfrm>
                    <a:off x="701340" y="2790122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</p:grpSp>
            <p:sp>
              <p:nvSpPr>
                <p:cNvPr id="1108" name="Pentagon 1107"/>
                <p:cNvSpPr/>
                <p:nvPr/>
              </p:nvSpPr>
              <p:spPr>
                <a:xfrm>
                  <a:off x="1923959" y="3303785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9" name="Pentagon 1108"/>
                <p:cNvSpPr/>
                <p:nvPr/>
              </p:nvSpPr>
              <p:spPr>
                <a:xfrm>
                  <a:off x="1923960" y="3491323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1" name="Group 1070"/>
              <p:cNvGrpSpPr/>
              <p:nvPr/>
            </p:nvGrpSpPr>
            <p:grpSpPr>
              <a:xfrm>
                <a:off x="1627786" y="2285153"/>
                <a:ext cx="837556" cy="424793"/>
                <a:chOff x="1495909" y="3709525"/>
                <a:chExt cx="837556" cy="596312"/>
              </a:xfrm>
            </p:grpSpPr>
            <p:sp>
              <p:nvSpPr>
                <p:cNvPr id="1097" name="Rectangle 1096"/>
                <p:cNvSpPr/>
                <p:nvPr/>
              </p:nvSpPr>
              <p:spPr>
                <a:xfrm rot="16200000">
                  <a:off x="1616531" y="3588903"/>
                  <a:ext cx="596312" cy="837556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grpSp>
              <p:nvGrpSpPr>
                <p:cNvPr id="1098" name="Group 1097"/>
                <p:cNvGrpSpPr/>
                <p:nvPr/>
              </p:nvGrpSpPr>
              <p:grpSpPr>
                <a:xfrm>
                  <a:off x="1562009" y="3772763"/>
                  <a:ext cx="214997" cy="469834"/>
                  <a:chOff x="708166" y="3573020"/>
                  <a:chExt cx="906851" cy="1275558"/>
                </a:xfrm>
              </p:grpSpPr>
              <p:sp>
                <p:nvSpPr>
                  <p:cNvPr id="1102" name="Rounded Rectangle 1101"/>
                  <p:cNvSpPr/>
                  <p:nvPr/>
                </p:nvSpPr>
                <p:spPr>
                  <a:xfrm>
                    <a:off x="708166" y="3573020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103" name="Rounded Rectangle 1102"/>
                  <p:cNvSpPr/>
                  <p:nvPr/>
                </p:nvSpPr>
                <p:spPr>
                  <a:xfrm>
                    <a:off x="708166" y="4049006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104" name="Rounded Rectangle 1103"/>
                  <p:cNvSpPr/>
                  <p:nvPr/>
                </p:nvSpPr>
                <p:spPr>
                  <a:xfrm>
                    <a:off x="708166" y="4524992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</p:grpSp>
            <p:sp>
              <p:nvSpPr>
                <p:cNvPr id="1099" name="Pentagon 1098"/>
                <p:cNvSpPr/>
                <p:nvPr/>
              </p:nvSpPr>
              <p:spPr>
                <a:xfrm>
                  <a:off x="1923961" y="3751964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0" name="Pentagon 1099"/>
                <p:cNvSpPr/>
                <p:nvPr/>
              </p:nvSpPr>
              <p:spPr>
                <a:xfrm>
                  <a:off x="1923960" y="3939501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1" name="Pentagon 1100"/>
                <p:cNvSpPr/>
                <p:nvPr/>
              </p:nvSpPr>
              <p:spPr>
                <a:xfrm>
                  <a:off x="1923961" y="4127039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2" name="Group 1071"/>
              <p:cNvGrpSpPr/>
              <p:nvPr/>
            </p:nvGrpSpPr>
            <p:grpSpPr>
              <a:xfrm>
                <a:off x="1627784" y="2738016"/>
                <a:ext cx="837558" cy="424792"/>
                <a:chOff x="1495907" y="4345241"/>
                <a:chExt cx="837558" cy="596311"/>
              </a:xfrm>
            </p:grpSpPr>
            <p:sp>
              <p:nvSpPr>
                <p:cNvPr id="1089" name="Rectangle 1088"/>
                <p:cNvSpPr/>
                <p:nvPr/>
              </p:nvSpPr>
              <p:spPr>
                <a:xfrm rot="16200000">
                  <a:off x="1616530" y="4224618"/>
                  <a:ext cx="596311" cy="837558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grpSp>
              <p:nvGrpSpPr>
                <p:cNvPr id="1090" name="Group 1089"/>
                <p:cNvGrpSpPr/>
                <p:nvPr/>
              </p:nvGrpSpPr>
              <p:grpSpPr>
                <a:xfrm>
                  <a:off x="1562011" y="4408480"/>
                  <a:ext cx="214997" cy="469833"/>
                  <a:chOff x="714992" y="5289983"/>
                  <a:chExt cx="906851" cy="1275558"/>
                </a:xfrm>
              </p:grpSpPr>
              <p:sp>
                <p:nvSpPr>
                  <p:cNvPr id="1094" name="Rounded Rectangle 1093"/>
                  <p:cNvSpPr/>
                  <p:nvPr/>
                </p:nvSpPr>
                <p:spPr>
                  <a:xfrm>
                    <a:off x="714992" y="5289983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095" name="Rounded Rectangle 1094"/>
                  <p:cNvSpPr/>
                  <p:nvPr/>
                </p:nvSpPr>
                <p:spPr>
                  <a:xfrm>
                    <a:off x="714992" y="5765969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096" name="Rounded Rectangle 1095"/>
                  <p:cNvSpPr/>
                  <p:nvPr/>
                </p:nvSpPr>
                <p:spPr>
                  <a:xfrm>
                    <a:off x="714992" y="6241955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</p:grpSp>
            <p:sp>
              <p:nvSpPr>
                <p:cNvPr id="1091" name="Pentagon 1090"/>
                <p:cNvSpPr/>
                <p:nvPr/>
              </p:nvSpPr>
              <p:spPr>
                <a:xfrm>
                  <a:off x="1923800" y="4392031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2" name="Pentagon 1091"/>
                <p:cNvSpPr/>
                <p:nvPr/>
              </p:nvSpPr>
              <p:spPr>
                <a:xfrm>
                  <a:off x="1923799" y="4579568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3" name="Pentagon 1092"/>
                <p:cNvSpPr/>
                <p:nvPr/>
              </p:nvSpPr>
              <p:spPr>
                <a:xfrm>
                  <a:off x="1923800" y="4767106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3" name="Group 1072"/>
              <p:cNvGrpSpPr/>
              <p:nvPr/>
            </p:nvGrpSpPr>
            <p:grpSpPr>
              <a:xfrm>
                <a:off x="4011849" y="1905600"/>
                <a:ext cx="701900" cy="1183899"/>
                <a:chOff x="387467" y="3176719"/>
                <a:chExt cx="701900" cy="1661923"/>
              </a:xfrm>
            </p:grpSpPr>
            <p:sp>
              <p:nvSpPr>
                <p:cNvPr id="1086" name="Can 1085"/>
                <p:cNvSpPr/>
                <p:nvPr/>
              </p:nvSpPr>
              <p:spPr>
                <a:xfrm>
                  <a:off x="387467" y="3176719"/>
                  <a:ext cx="577307" cy="744446"/>
                </a:xfrm>
                <a:prstGeom prst="can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2000" baseline="-25000" dirty="0" smtClean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087" name="Can 1086"/>
                <p:cNvSpPr/>
                <p:nvPr/>
              </p:nvSpPr>
              <p:spPr>
                <a:xfrm>
                  <a:off x="512060" y="3624492"/>
                  <a:ext cx="577307" cy="767539"/>
                </a:xfrm>
                <a:prstGeom prst="can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2000" baseline="-25000" dirty="0" smtClean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088" name="Can 1087"/>
                <p:cNvSpPr/>
                <p:nvPr/>
              </p:nvSpPr>
              <p:spPr>
                <a:xfrm>
                  <a:off x="387467" y="4127039"/>
                  <a:ext cx="577307" cy="711603"/>
                </a:xfrm>
                <a:prstGeom prst="can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2000" baseline="-25000" dirty="0" smtClean="0">
                    <a:latin typeface="Gill Sans Light"/>
                    <a:cs typeface="Gill Sans Light"/>
                  </a:endParaRPr>
                </a:p>
              </p:txBody>
            </p:sp>
          </p:grpSp>
          <p:cxnSp>
            <p:nvCxnSpPr>
              <p:cNvPr id="1074" name="Straight Arrow Connector 1073"/>
              <p:cNvCxnSpPr>
                <a:stCxn id="1084" idx="0"/>
                <a:endCxn id="1087" idx="2"/>
              </p:cNvCxnSpPr>
              <p:nvPr/>
            </p:nvCxnSpPr>
            <p:spPr>
              <a:xfrm>
                <a:off x="3457943" y="2497550"/>
                <a:ext cx="678499" cy="4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5" name="Straight Arrow Connector 1074"/>
              <p:cNvCxnSpPr>
                <a:stCxn id="1084" idx="0"/>
                <a:endCxn id="1086" idx="2"/>
              </p:cNvCxnSpPr>
              <p:nvPr/>
            </p:nvCxnSpPr>
            <p:spPr>
              <a:xfrm flipV="1">
                <a:off x="3457943" y="2170760"/>
                <a:ext cx="553906" cy="32679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Arrow Connector 1075"/>
              <p:cNvCxnSpPr>
                <a:stCxn id="1084" idx="0"/>
                <a:endCxn id="1088" idx="2"/>
              </p:cNvCxnSpPr>
              <p:nvPr/>
            </p:nvCxnSpPr>
            <p:spPr>
              <a:xfrm>
                <a:off x="3457943" y="2497550"/>
                <a:ext cx="553906" cy="3384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Arrow Connector 1076"/>
              <p:cNvCxnSpPr>
                <a:stCxn id="1085" idx="0"/>
              </p:cNvCxnSpPr>
              <p:nvPr/>
            </p:nvCxnSpPr>
            <p:spPr>
              <a:xfrm>
                <a:off x="3457943" y="2950412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Arrow Connector 1077"/>
              <p:cNvCxnSpPr>
                <a:stCxn id="1085" idx="0"/>
              </p:cNvCxnSpPr>
              <p:nvPr/>
            </p:nvCxnSpPr>
            <p:spPr>
              <a:xfrm flipV="1">
                <a:off x="3457943" y="2497549"/>
                <a:ext cx="607057" cy="452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Arrow Connector 1078"/>
              <p:cNvCxnSpPr>
                <a:stCxn id="1085" idx="0"/>
                <a:endCxn id="1086" idx="2"/>
              </p:cNvCxnSpPr>
              <p:nvPr/>
            </p:nvCxnSpPr>
            <p:spPr>
              <a:xfrm flipV="1">
                <a:off x="3457943" y="2170760"/>
                <a:ext cx="553906" cy="7796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Arrow Connector 1079"/>
              <p:cNvCxnSpPr>
                <a:stCxn id="1083" idx="0"/>
              </p:cNvCxnSpPr>
              <p:nvPr/>
            </p:nvCxnSpPr>
            <p:spPr>
              <a:xfrm>
                <a:off x="3457943" y="2044687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Arrow Connector 1080"/>
              <p:cNvCxnSpPr>
                <a:stCxn id="1083" idx="0"/>
              </p:cNvCxnSpPr>
              <p:nvPr/>
            </p:nvCxnSpPr>
            <p:spPr>
              <a:xfrm>
                <a:off x="3457943" y="2044687"/>
                <a:ext cx="607057" cy="4528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Arrow Connector 1081"/>
              <p:cNvCxnSpPr>
                <a:stCxn id="1083" idx="0"/>
                <a:endCxn id="1088" idx="2"/>
              </p:cNvCxnSpPr>
              <p:nvPr/>
            </p:nvCxnSpPr>
            <p:spPr>
              <a:xfrm>
                <a:off x="3457943" y="2044687"/>
                <a:ext cx="553906" cy="7913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3" name="Rectangle 1082"/>
              <p:cNvSpPr/>
              <p:nvPr/>
            </p:nvSpPr>
            <p:spPr>
              <a:xfrm rot="5400000">
                <a:off x="3143107" y="1868937"/>
                <a:ext cx="278173" cy="35149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084" name="Rectangle 1083"/>
              <p:cNvSpPr/>
              <p:nvPr/>
            </p:nvSpPr>
            <p:spPr>
              <a:xfrm rot="5400000">
                <a:off x="3143107" y="2321800"/>
                <a:ext cx="278173" cy="35149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085" name="Rectangle 1084"/>
              <p:cNvSpPr/>
              <p:nvPr/>
            </p:nvSpPr>
            <p:spPr>
              <a:xfrm rot="5400000">
                <a:off x="3143107" y="2774663"/>
                <a:ext cx="278173" cy="35149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</p:grpSp>
      <p:grpSp>
        <p:nvGrpSpPr>
          <p:cNvPr id="1113" name="Group 1112"/>
          <p:cNvGrpSpPr/>
          <p:nvPr/>
        </p:nvGrpSpPr>
        <p:grpSpPr>
          <a:xfrm>
            <a:off x="6050409" y="2262788"/>
            <a:ext cx="1826178" cy="665278"/>
            <a:chOff x="5434705" y="2174284"/>
            <a:chExt cx="1826178" cy="665278"/>
          </a:xfrm>
        </p:grpSpPr>
        <p:sp>
          <p:nvSpPr>
            <p:cNvPr id="1114" name="Rounded Rectangle 1113"/>
            <p:cNvSpPr/>
            <p:nvPr/>
          </p:nvSpPr>
          <p:spPr>
            <a:xfrm>
              <a:off x="6310339" y="2232128"/>
              <a:ext cx="950544" cy="537891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w</a:t>
              </a:r>
              <a:r>
                <a:rPr lang="en-US" sz="2800" baseline="30000" dirty="0" smtClean="0">
                  <a:latin typeface="Gill Sans Light"/>
                  <a:cs typeface="Gill Sans Light"/>
                </a:rPr>
                <a:t>(1)</a:t>
              </a:r>
              <a:endParaRPr lang="en-US" sz="2800" baseline="30000" dirty="0">
                <a:latin typeface="Gill Sans Light"/>
                <a:cs typeface="Gill Sans Light"/>
              </a:endParaRPr>
            </a:p>
          </p:txBody>
        </p:sp>
        <p:cxnSp>
          <p:nvCxnSpPr>
            <p:cNvPr id="1115" name="Straight Arrow Connector 1114"/>
            <p:cNvCxnSpPr>
              <a:stCxn id="1086" idx="4"/>
              <a:endCxn id="1114" idx="1"/>
            </p:cNvCxnSpPr>
            <p:nvPr/>
          </p:nvCxnSpPr>
          <p:spPr>
            <a:xfrm>
              <a:off x="5434705" y="2174284"/>
              <a:ext cx="875634" cy="32679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Straight Arrow Connector 1115"/>
            <p:cNvCxnSpPr>
              <a:stCxn id="1087" idx="4"/>
              <a:endCxn id="1114" idx="1"/>
            </p:cNvCxnSpPr>
            <p:nvPr/>
          </p:nvCxnSpPr>
          <p:spPr>
            <a:xfrm flipV="1">
              <a:off x="5559298" y="2501074"/>
              <a:ext cx="751041" cy="41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Straight Arrow Connector 1116"/>
            <p:cNvCxnSpPr>
              <a:stCxn id="1088" idx="4"/>
              <a:endCxn id="1114" idx="1"/>
            </p:cNvCxnSpPr>
            <p:nvPr/>
          </p:nvCxnSpPr>
          <p:spPr>
            <a:xfrm flipV="1">
              <a:off x="5434705" y="2501074"/>
              <a:ext cx="875634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8" name="Group 1117"/>
          <p:cNvGrpSpPr/>
          <p:nvPr/>
        </p:nvGrpSpPr>
        <p:grpSpPr>
          <a:xfrm>
            <a:off x="3081052" y="3598824"/>
            <a:ext cx="4795538" cy="1330518"/>
            <a:chOff x="2465348" y="3510320"/>
            <a:chExt cx="4795538" cy="1330518"/>
          </a:xfrm>
        </p:grpSpPr>
        <p:grpSp>
          <p:nvGrpSpPr>
            <p:cNvPr id="1119" name="Group 1118"/>
            <p:cNvGrpSpPr/>
            <p:nvPr/>
          </p:nvGrpSpPr>
          <p:grpSpPr>
            <a:xfrm>
              <a:off x="2465348" y="3510320"/>
              <a:ext cx="3085965" cy="1330518"/>
              <a:chOff x="1627784" y="1832290"/>
              <a:chExt cx="3085965" cy="1330518"/>
            </a:xfrm>
          </p:grpSpPr>
          <p:cxnSp>
            <p:nvCxnSpPr>
              <p:cNvPr id="1124" name="Straight Arrow Connector 1123"/>
              <p:cNvCxnSpPr>
                <a:stCxn id="1168" idx="2"/>
              </p:cNvCxnSpPr>
              <p:nvPr/>
            </p:nvCxnSpPr>
            <p:spPr>
              <a:xfrm>
                <a:off x="2465342" y="2044686"/>
                <a:ext cx="641102" cy="3137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5" name="Straight Arrow Connector 1124"/>
              <p:cNvCxnSpPr>
                <a:stCxn id="1160" idx="2"/>
                <a:endCxn id="1147" idx="2"/>
              </p:cNvCxnSpPr>
              <p:nvPr/>
            </p:nvCxnSpPr>
            <p:spPr>
              <a:xfrm>
                <a:off x="2465342" y="2497549"/>
                <a:ext cx="641103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6" name="Straight Arrow Connector 1125"/>
              <p:cNvCxnSpPr>
                <a:stCxn id="1152" idx="2"/>
              </p:cNvCxnSpPr>
              <p:nvPr/>
            </p:nvCxnSpPr>
            <p:spPr>
              <a:xfrm flipV="1">
                <a:off x="2465342" y="2636636"/>
                <a:ext cx="641102" cy="3137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" name="Straight Arrow Connector 1126"/>
              <p:cNvCxnSpPr>
                <a:stCxn id="1168" idx="2"/>
                <a:endCxn id="1146" idx="2"/>
              </p:cNvCxnSpPr>
              <p:nvPr/>
            </p:nvCxnSpPr>
            <p:spPr>
              <a:xfrm>
                <a:off x="2465342" y="2044686"/>
                <a:ext cx="641103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8" name="Straight Arrow Connector 1127"/>
              <p:cNvCxnSpPr>
                <a:stCxn id="1160" idx="2"/>
                <a:endCxn id="1146" idx="2"/>
              </p:cNvCxnSpPr>
              <p:nvPr/>
            </p:nvCxnSpPr>
            <p:spPr>
              <a:xfrm flipV="1">
                <a:off x="2465342" y="2044687"/>
                <a:ext cx="641103" cy="4528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9" name="Straight Arrow Connector 1128"/>
              <p:cNvCxnSpPr>
                <a:stCxn id="1160" idx="2"/>
                <a:endCxn id="1148" idx="2"/>
              </p:cNvCxnSpPr>
              <p:nvPr/>
            </p:nvCxnSpPr>
            <p:spPr>
              <a:xfrm>
                <a:off x="2465342" y="2497549"/>
                <a:ext cx="641103" cy="452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0" name="Straight Arrow Connector 1129"/>
              <p:cNvCxnSpPr>
                <a:stCxn id="1152" idx="2"/>
              </p:cNvCxnSpPr>
              <p:nvPr/>
            </p:nvCxnSpPr>
            <p:spPr>
              <a:xfrm flipV="1">
                <a:off x="2465342" y="2188057"/>
                <a:ext cx="641102" cy="7623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1" name="Straight Arrow Connector 1130"/>
              <p:cNvCxnSpPr>
                <a:stCxn id="1152" idx="2"/>
                <a:endCxn id="1148" idx="2"/>
              </p:cNvCxnSpPr>
              <p:nvPr/>
            </p:nvCxnSpPr>
            <p:spPr>
              <a:xfrm>
                <a:off x="2465342" y="2950412"/>
                <a:ext cx="64110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2" name="Straight Arrow Connector 1131"/>
              <p:cNvCxnSpPr>
                <a:stCxn id="1168" idx="2"/>
              </p:cNvCxnSpPr>
              <p:nvPr/>
            </p:nvCxnSpPr>
            <p:spPr>
              <a:xfrm>
                <a:off x="2465342" y="2044686"/>
                <a:ext cx="641103" cy="7765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3" name="Group 1132"/>
              <p:cNvGrpSpPr/>
              <p:nvPr/>
            </p:nvGrpSpPr>
            <p:grpSpPr>
              <a:xfrm>
                <a:off x="1627784" y="1832290"/>
                <a:ext cx="837558" cy="424793"/>
                <a:chOff x="1495907" y="3073809"/>
                <a:chExt cx="837558" cy="596312"/>
              </a:xfrm>
            </p:grpSpPr>
            <p:sp>
              <p:nvSpPr>
                <p:cNvPr id="1168" name="Rectangle 1167"/>
                <p:cNvSpPr/>
                <p:nvPr/>
              </p:nvSpPr>
              <p:spPr>
                <a:xfrm rot="16200000">
                  <a:off x="1616530" y="2953186"/>
                  <a:ext cx="596312" cy="837558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69" name="Pentagon 1168"/>
                <p:cNvSpPr/>
                <p:nvPr/>
              </p:nvSpPr>
              <p:spPr>
                <a:xfrm>
                  <a:off x="1923960" y="3116248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70" name="Group 1169"/>
                <p:cNvGrpSpPr/>
                <p:nvPr/>
              </p:nvGrpSpPr>
              <p:grpSpPr>
                <a:xfrm>
                  <a:off x="1562008" y="3137047"/>
                  <a:ext cx="214997" cy="469834"/>
                  <a:chOff x="701340" y="1838150"/>
                  <a:chExt cx="906851" cy="1275558"/>
                </a:xfrm>
              </p:grpSpPr>
              <p:sp>
                <p:nvSpPr>
                  <p:cNvPr id="1173" name="Rounded Rectangle 1172"/>
                  <p:cNvSpPr/>
                  <p:nvPr/>
                </p:nvSpPr>
                <p:spPr>
                  <a:xfrm>
                    <a:off x="701340" y="1838150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174" name="Rounded Rectangle 1173"/>
                  <p:cNvSpPr/>
                  <p:nvPr/>
                </p:nvSpPr>
                <p:spPr>
                  <a:xfrm>
                    <a:off x="701340" y="2314136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175" name="Rounded Rectangle 1174"/>
                  <p:cNvSpPr/>
                  <p:nvPr/>
                </p:nvSpPr>
                <p:spPr>
                  <a:xfrm>
                    <a:off x="701340" y="2790122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</p:grpSp>
            <p:sp>
              <p:nvSpPr>
                <p:cNvPr id="1171" name="Pentagon 1170"/>
                <p:cNvSpPr/>
                <p:nvPr/>
              </p:nvSpPr>
              <p:spPr>
                <a:xfrm>
                  <a:off x="1923959" y="3303785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2" name="Pentagon 1171"/>
                <p:cNvSpPr/>
                <p:nvPr/>
              </p:nvSpPr>
              <p:spPr>
                <a:xfrm>
                  <a:off x="1923960" y="3491323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4" name="Group 1133"/>
              <p:cNvGrpSpPr/>
              <p:nvPr/>
            </p:nvGrpSpPr>
            <p:grpSpPr>
              <a:xfrm>
                <a:off x="1627786" y="2285153"/>
                <a:ext cx="837556" cy="424793"/>
                <a:chOff x="1495909" y="3709525"/>
                <a:chExt cx="837556" cy="596312"/>
              </a:xfrm>
            </p:grpSpPr>
            <p:sp>
              <p:nvSpPr>
                <p:cNvPr id="1160" name="Rectangle 1159"/>
                <p:cNvSpPr/>
                <p:nvPr/>
              </p:nvSpPr>
              <p:spPr>
                <a:xfrm rot="16200000">
                  <a:off x="1616531" y="3588903"/>
                  <a:ext cx="596312" cy="837556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grpSp>
              <p:nvGrpSpPr>
                <p:cNvPr id="1161" name="Group 1160"/>
                <p:cNvGrpSpPr/>
                <p:nvPr/>
              </p:nvGrpSpPr>
              <p:grpSpPr>
                <a:xfrm>
                  <a:off x="1562009" y="3772763"/>
                  <a:ext cx="214997" cy="469834"/>
                  <a:chOff x="708166" y="3573020"/>
                  <a:chExt cx="906851" cy="1275558"/>
                </a:xfrm>
              </p:grpSpPr>
              <p:sp>
                <p:nvSpPr>
                  <p:cNvPr id="1165" name="Rounded Rectangle 1164"/>
                  <p:cNvSpPr/>
                  <p:nvPr/>
                </p:nvSpPr>
                <p:spPr>
                  <a:xfrm>
                    <a:off x="708166" y="3573020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166" name="Rounded Rectangle 1165"/>
                  <p:cNvSpPr/>
                  <p:nvPr/>
                </p:nvSpPr>
                <p:spPr>
                  <a:xfrm>
                    <a:off x="708166" y="4049006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167" name="Rounded Rectangle 1166"/>
                  <p:cNvSpPr/>
                  <p:nvPr/>
                </p:nvSpPr>
                <p:spPr>
                  <a:xfrm>
                    <a:off x="708166" y="4524992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</p:grpSp>
            <p:sp>
              <p:nvSpPr>
                <p:cNvPr id="1162" name="Pentagon 1161"/>
                <p:cNvSpPr/>
                <p:nvPr/>
              </p:nvSpPr>
              <p:spPr>
                <a:xfrm>
                  <a:off x="1923961" y="3751964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3" name="Pentagon 1162"/>
                <p:cNvSpPr/>
                <p:nvPr/>
              </p:nvSpPr>
              <p:spPr>
                <a:xfrm>
                  <a:off x="1923960" y="3939501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4" name="Pentagon 1163"/>
                <p:cNvSpPr/>
                <p:nvPr/>
              </p:nvSpPr>
              <p:spPr>
                <a:xfrm>
                  <a:off x="1923961" y="4127039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5" name="Group 1134"/>
              <p:cNvGrpSpPr/>
              <p:nvPr/>
            </p:nvGrpSpPr>
            <p:grpSpPr>
              <a:xfrm>
                <a:off x="1627784" y="2738016"/>
                <a:ext cx="837558" cy="424792"/>
                <a:chOff x="1495907" y="4345241"/>
                <a:chExt cx="837558" cy="596311"/>
              </a:xfrm>
            </p:grpSpPr>
            <p:sp>
              <p:nvSpPr>
                <p:cNvPr id="1152" name="Rectangle 1151"/>
                <p:cNvSpPr/>
                <p:nvPr/>
              </p:nvSpPr>
              <p:spPr>
                <a:xfrm rot="16200000">
                  <a:off x="1616530" y="4224618"/>
                  <a:ext cx="596311" cy="837558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grpSp>
              <p:nvGrpSpPr>
                <p:cNvPr id="1153" name="Group 1152"/>
                <p:cNvGrpSpPr/>
                <p:nvPr/>
              </p:nvGrpSpPr>
              <p:grpSpPr>
                <a:xfrm>
                  <a:off x="1562011" y="4408480"/>
                  <a:ext cx="214997" cy="469833"/>
                  <a:chOff x="714992" y="5289983"/>
                  <a:chExt cx="906851" cy="1275558"/>
                </a:xfrm>
              </p:grpSpPr>
              <p:sp>
                <p:nvSpPr>
                  <p:cNvPr id="1157" name="Rounded Rectangle 1156"/>
                  <p:cNvSpPr/>
                  <p:nvPr/>
                </p:nvSpPr>
                <p:spPr>
                  <a:xfrm>
                    <a:off x="714992" y="5289983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158" name="Rounded Rectangle 1157"/>
                  <p:cNvSpPr/>
                  <p:nvPr/>
                </p:nvSpPr>
                <p:spPr>
                  <a:xfrm>
                    <a:off x="714992" y="5765969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159" name="Rounded Rectangle 1158"/>
                  <p:cNvSpPr/>
                  <p:nvPr/>
                </p:nvSpPr>
                <p:spPr>
                  <a:xfrm>
                    <a:off x="714992" y="6241955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</p:grpSp>
            <p:sp>
              <p:nvSpPr>
                <p:cNvPr id="1154" name="Pentagon 1153"/>
                <p:cNvSpPr/>
                <p:nvPr/>
              </p:nvSpPr>
              <p:spPr>
                <a:xfrm>
                  <a:off x="1923800" y="4392031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5" name="Pentagon 1154"/>
                <p:cNvSpPr/>
                <p:nvPr/>
              </p:nvSpPr>
              <p:spPr>
                <a:xfrm>
                  <a:off x="1923799" y="4579568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6" name="Pentagon 1155"/>
                <p:cNvSpPr/>
                <p:nvPr/>
              </p:nvSpPr>
              <p:spPr>
                <a:xfrm>
                  <a:off x="1923800" y="4767106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6" name="Group 1135"/>
              <p:cNvGrpSpPr/>
              <p:nvPr/>
            </p:nvGrpSpPr>
            <p:grpSpPr>
              <a:xfrm>
                <a:off x="4011849" y="1905600"/>
                <a:ext cx="701900" cy="1183899"/>
                <a:chOff x="387467" y="3176719"/>
                <a:chExt cx="701900" cy="1661923"/>
              </a:xfrm>
            </p:grpSpPr>
            <p:sp>
              <p:nvSpPr>
                <p:cNvPr id="1149" name="Can 1148"/>
                <p:cNvSpPr/>
                <p:nvPr/>
              </p:nvSpPr>
              <p:spPr>
                <a:xfrm>
                  <a:off x="387467" y="3176719"/>
                  <a:ext cx="577307" cy="744446"/>
                </a:xfrm>
                <a:prstGeom prst="can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2000" baseline="-25000" dirty="0" smtClean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50" name="Can 1149"/>
                <p:cNvSpPr/>
                <p:nvPr/>
              </p:nvSpPr>
              <p:spPr>
                <a:xfrm>
                  <a:off x="512060" y="3624492"/>
                  <a:ext cx="577307" cy="767539"/>
                </a:xfrm>
                <a:prstGeom prst="can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2000" baseline="-25000" dirty="0" smtClean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51" name="Can 1150"/>
                <p:cNvSpPr/>
                <p:nvPr/>
              </p:nvSpPr>
              <p:spPr>
                <a:xfrm>
                  <a:off x="387467" y="4127039"/>
                  <a:ext cx="577307" cy="711603"/>
                </a:xfrm>
                <a:prstGeom prst="can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2000" baseline="-25000" dirty="0" smtClean="0">
                    <a:latin typeface="Gill Sans Light"/>
                    <a:cs typeface="Gill Sans Light"/>
                  </a:endParaRPr>
                </a:p>
              </p:txBody>
            </p:sp>
          </p:grpSp>
          <p:cxnSp>
            <p:nvCxnSpPr>
              <p:cNvPr id="1137" name="Straight Arrow Connector 1136"/>
              <p:cNvCxnSpPr>
                <a:stCxn id="1147" idx="0"/>
                <a:endCxn id="1150" idx="2"/>
              </p:cNvCxnSpPr>
              <p:nvPr/>
            </p:nvCxnSpPr>
            <p:spPr>
              <a:xfrm>
                <a:off x="3457943" y="2497550"/>
                <a:ext cx="678499" cy="4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8" name="Straight Arrow Connector 1137"/>
              <p:cNvCxnSpPr>
                <a:stCxn id="1147" idx="0"/>
                <a:endCxn id="1149" idx="2"/>
              </p:cNvCxnSpPr>
              <p:nvPr/>
            </p:nvCxnSpPr>
            <p:spPr>
              <a:xfrm flipV="1">
                <a:off x="3457943" y="2170760"/>
                <a:ext cx="553906" cy="32679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9" name="Straight Arrow Connector 1138"/>
              <p:cNvCxnSpPr>
                <a:stCxn id="1147" idx="0"/>
                <a:endCxn id="1151" idx="2"/>
              </p:cNvCxnSpPr>
              <p:nvPr/>
            </p:nvCxnSpPr>
            <p:spPr>
              <a:xfrm>
                <a:off x="3457943" y="2497550"/>
                <a:ext cx="553906" cy="3384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0" name="Straight Arrow Connector 1139"/>
              <p:cNvCxnSpPr>
                <a:stCxn id="1148" idx="0"/>
              </p:cNvCxnSpPr>
              <p:nvPr/>
            </p:nvCxnSpPr>
            <p:spPr>
              <a:xfrm>
                <a:off x="3457943" y="2950412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1" name="Straight Arrow Connector 1140"/>
              <p:cNvCxnSpPr>
                <a:stCxn id="1148" idx="0"/>
              </p:cNvCxnSpPr>
              <p:nvPr/>
            </p:nvCxnSpPr>
            <p:spPr>
              <a:xfrm flipV="1">
                <a:off x="3457943" y="2497549"/>
                <a:ext cx="607057" cy="452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2" name="Straight Arrow Connector 1141"/>
              <p:cNvCxnSpPr>
                <a:stCxn id="1148" idx="0"/>
                <a:endCxn id="1149" idx="2"/>
              </p:cNvCxnSpPr>
              <p:nvPr/>
            </p:nvCxnSpPr>
            <p:spPr>
              <a:xfrm flipV="1">
                <a:off x="3457943" y="2170760"/>
                <a:ext cx="553906" cy="7796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3" name="Straight Arrow Connector 1142"/>
              <p:cNvCxnSpPr>
                <a:stCxn id="1146" idx="0"/>
              </p:cNvCxnSpPr>
              <p:nvPr/>
            </p:nvCxnSpPr>
            <p:spPr>
              <a:xfrm>
                <a:off x="3457943" y="2044687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4" name="Straight Arrow Connector 1143"/>
              <p:cNvCxnSpPr>
                <a:stCxn id="1146" idx="0"/>
              </p:cNvCxnSpPr>
              <p:nvPr/>
            </p:nvCxnSpPr>
            <p:spPr>
              <a:xfrm>
                <a:off x="3457943" y="2044687"/>
                <a:ext cx="607057" cy="4528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5" name="Straight Arrow Connector 1144"/>
              <p:cNvCxnSpPr>
                <a:stCxn id="1146" idx="0"/>
                <a:endCxn id="1151" idx="2"/>
              </p:cNvCxnSpPr>
              <p:nvPr/>
            </p:nvCxnSpPr>
            <p:spPr>
              <a:xfrm>
                <a:off x="3457943" y="2044687"/>
                <a:ext cx="553906" cy="7913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6" name="Rectangle 1145"/>
              <p:cNvSpPr/>
              <p:nvPr/>
            </p:nvSpPr>
            <p:spPr>
              <a:xfrm rot="5400000">
                <a:off x="3143107" y="1868937"/>
                <a:ext cx="278173" cy="35149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147" name="Rectangle 1146"/>
              <p:cNvSpPr/>
              <p:nvPr/>
            </p:nvSpPr>
            <p:spPr>
              <a:xfrm rot="5400000">
                <a:off x="3143107" y="2321800"/>
                <a:ext cx="278173" cy="35149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148" name="Rectangle 1147"/>
              <p:cNvSpPr/>
              <p:nvPr/>
            </p:nvSpPr>
            <p:spPr>
              <a:xfrm rot="5400000">
                <a:off x="3143107" y="2774663"/>
                <a:ext cx="278173" cy="35149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120" name="Rounded Rectangle 1119"/>
            <p:cNvSpPr/>
            <p:nvPr/>
          </p:nvSpPr>
          <p:spPr>
            <a:xfrm>
              <a:off x="6310342" y="3906634"/>
              <a:ext cx="950544" cy="537891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w</a:t>
              </a:r>
              <a:r>
                <a:rPr lang="en-US" sz="2800" baseline="30000" dirty="0" smtClean="0">
                  <a:latin typeface="Gill Sans Light"/>
                  <a:cs typeface="Gill Sans Light"/>
                </a:rPr>
                <a:t>(2)</a:t>
              </a:r>
              <a:endParaRPr lang="en-US" sz="2800" baseline="30000" dirty="0">
                <a:latin typeface="Gill Sans Light"/>
                <a:cs typeface="Gill Sans Light"/>
              </a:endParaRPr>
            </a:p>
          </p:txBody>
        </p:sp>
        <p:cxnSp>
          <p:nvCxnSpPr>
            <p:cNvPr id="1121" name="Straight Arrow Connector 1120"/>
            <p:cNvCxnSpPr>
              <a:stCxn id="1149" idx="4"/>
              <a:endCxn id="1120" idx="1"/>
            </p:cNvCxnSpPr>
            <p:nvPr/>
          </p:nvCxnSpPr>
          <p:spPr>
            <a:xfrm>
              <a:off x="5426720" y="3848790"/>
              <a:ext cx="883622" cy="32679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2" name="Straight Arrow Connector 1121"/>
            <p:cNvCxnSpPr>
              <a:stCxn id="1150" idx="4"/>
              <a:endCxn id="1120" idx="1"/>
            </p:cNvCxnSpPr>
            <p:nvPr/>
          </p:nvCxnSpPr>
          <p:spPr>
            <a:xfrm flipV="1">
              <a:off x="5551313" y="4175580"/>
              <a:ext cx="759029" cy="41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3" name="Straight Arrow Connector 1122"/>
            <p:cNvCxnSpPr>
              <a:stCxn id="1151" idx="4"/>
              <a:endCxn id="1120" idx="1"/>
            </p:cNvCxnSpPr>
            <p:nvPr/>
          </p:nvCxnSpPr>
          <p:spPr>
            <a:xfrm flipV="1">
              <a:off x="5426720" y="4175580"/>
              <a:ext cx="883622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6" name="Group 1175"/>
          <p:cNvGrpSpPr/>
          <p:nvPr/>
        </p:nvGrpSpPr>
        <p:grpSpPr>
          <a:xfrm>
            <a:off x="3081049" y="5287568"/>
            <a:ext cx="4795538" cy="1330518"/>
            <a:chOff x="2465345" y="5199064"/>
            <a:chExt cx="4795538" cy="1330518"/>
          </a:xfrm>
        </p:grpSpPr>
        <p:grpSp>
          <p:nvGrpSpPr>
            <p:cNvPr id="1177" name="Group 1176"/>
            <p:cNvGrpSpPr/>
            <p:nvPr/>
          </p:nvGrpSpPr>
          <p:grpSpPr>
            <a:xfrm>
              <a:off x="2465345" y="5199064"/>
              <a:ext cx="3085965" cy="1330518"/>
              <a:chOff x="1627784" y="1832290"/>
              <a:chExt cx="3085965" cy="1330518"/>
            </a:xfrm>
          </p:grpSpPr>
          <p:cxnSp>
            <p:nvCxnSpPr>
              <p:cNvPr id="1182" name="Straight Arrow Connector 1181"/>
              <p:cNvCxnSpPr>
                <a:stCxn id="1226" idx="2"/>
              </p:cNvCxnSpPr>
              <p:nvPr/>
            </p:nvCxnSpPr>
            <p:spPr>
              <a:xfrm>
                <a:off x="2465342" y="2044686"/>
                <a:ext cx="641102" cy="3137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3" name="Straight Arrow Connector 1182"/>
              <p:cNvCxnSpPr>
                <a:stCxn id="1218" idx="2"/>
                <a:endCxn id="1205" idx="2"/>
              </p:cNvCxnSpPr>
              <p:nvPr/>
            </p:nvCxnSpPr>
            <p:spPr>
              <a:xfrm>
                <a:off x="2465342" y="2497549"/>
                <a:ext cx="641103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4" name="Straight Arrow Connector 1183"/>
              <p:cNvCxnSpPr>
                <a:stCxn id="1210" idx="2"/>
              </p:cNvCxnSpPr>
              <p:nvPr/>
            </p:nvCxnSpPr>
            <p:spPr>
              <a:xfrm flipV="1">
                <a:off x="2465342" y="2636636"/>
                <a:ext cx="641102" cy="3137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5" name="Straight Arrow Connector 1184"/>
              <p:cNvCxnSpPr>
                <a:stCxn id="1226" idx="2"/>
                <a:endCxn id="1204" idx="2"/>
              </p:cNvCxnSpPr>
              <p:nvPr/>
            </p:nvCxnSpPr>
            <p:spPr>
              <a:xfrm>
                <a:off x="2465342" y="2044686"/>
                <a:ext cx="641103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6" name="Straight Arrow Connector 1185"/>
              <p:cNvCxnSpPr>
                <a:stCxn id="1218" idx="2"/>
                <a:endCxn id="1204" idx="2"/>
              </p:cNvCxnSpPr>
              <p:nvPr/>
            </p:nvCxnSpPr>
            <p:spPr>
              <a:xfrm flipV="1">
                <a:off x="2465342" y="2044687"/>
                <a:ext cx="641103" cy="4528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7" name="Straight Arrow Connector 1186"/>
              <p:cNvCxnSpPr>
                <a:stCxn id="1218" idx="2"/>
                <a:endCxn id="1206" idx="2"/>
              </p:cNvCxnSpPr>
              <p:nvPr/>
            </p:nvCxnSpPr>
            <p:spPr>
              <a:xfrm>
                <a:off x="2465342" y="2497549"/>
                <a:ext cx="641103" cy="452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8" name="Straight Arrow Connector 1187"/>
              <p:cNvCxnSpPr>
                <a:stCxn id="1210" idx="2"/>
              </p:cNvCxnSpPr>
              <p:nvPr/>
            </p:nvCxnSpPr>
            <p:spPr>
              <a:xfrm flipV="1">
                <a:off x="2465342" y="2188057"/>
                <a:ext cx="641102" cy="7623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9" name="Straight Arrow Connector 1188"/>
              <p:cNvCxnSpPr>
                <a:stCxn id="1210" idx="2"/>
                <a:endCxn id="1206" idx="2"/>
              </p:cNvCxnSpPr>
              <p:nvPr/>
            </p:nvCxnSpPr>
            <p:spPr>
              <a:xfrm>
                <a:off x="2465342" y="2950412"/>
                <a:ext cx="64110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0" name="Straight Arrow Connector 1189"/>
              <p:cNvCxnSpPr>
                <a:stCxn id="1226" idx="2"/>
              </p:cNvCxnSpPr>
              <p:nvPr/>
            </p:nvCxnSpPr>
            <p:spPr>
              <a:xfrm>
                <a:off x="2465342" y="2044686"/>
                <a:ext cx="641103" cy="7765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1" name="Group 1190"/>
              <p:cNvGrpSpPr/>
              <p:nvPr/>
            </p:nvGrpSpPr>
            <p:grpSpPr>
              <a:xfrm>
                <a:off x="1627784" y="1832290"/>
                <a:ext cx="837558" cy="424793"/>
                <a:chOff x="1495907" y="3073809"/>
                <a:chExt cx="837558" cy="596312"/>
              </a:xfrm>
            </p:grpSpPr>
            <p:sp>
              <p:nvSpPr>
                <p:cNvPr id="1226" name="Rectangle 1225"/>
                <p:cNvSpPr/>
                <p:nvPr/>
              </p:nvSpPr>
              <p:spPr>
                <a:xfrm rot="16200000">
                  <a:off x="1616530" y="2953186"/>
                  <a:ext cx="596312" cy="837558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27" name="Pentagon 1226"/>
                <p:cNvSpPr/>
                <p:nvPr/>
              </p:nvSpPr>
              <p:spPr>
                <a:xfrm>
                  <a:off x="1923960" y="3116248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28" name="Group 1227"/>
                <p:cNvGrpSpPr/>
                <p:nvPr/>
              </p:nvGrpSpPr>
              <p:grpSpPr>
                <a:xfrm>
                  <a:off x="1562008" y="3137047"/>
                  <a:ext cx="214997" cy="469834"/>
                  <a:chOff x="701340" y="1838150"/>
                  <a:chExt cx="906851" cy="1275558"/>
                </a:xfrm>
              </p:grpSpPr>
              <p:sp>
                <p:nvSpPr>
                  <p:cNvPr id="1231" name="Rounded Rectangle 1230"/>
                  <p:cNvSpPr/>
                  <p:nvPr/>
                </p:nvSpPr>
                <p:spPr>
                  <a:xfrm>
                    <a:off x="701340" y="1838150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232" name="Rounded Rectangle 1231"/>
                  <p:cNvSpPr/>
                  <p:nvPr/>
                </p:nvSpPr>
                <p:spPr>
                  <a:xfrm>
                    <a:off x="701340" y="2314136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233" name="Rounded Rectangle 1232"/>
                  <p:cNvSpPr/>
                  <p:nvPr/>
                </p:nvSpPr>
                <p:spPr>
                  <a:xfrm>
                    <a:off x="701340" y="2790122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</p:grpSp>
            <p:sp>
              <p:nvSpPr>
                <p:cNvPr id="1229" name="Pentagon 1228"/>
                <p:cNvSpPr/>
                <p:nvPr/>
              </p:nvSpPr>
              <p:spPr>
                <a:xfrm>
                  <a:off x="1923959" y="3303785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0" name="Pentagon 1229"/>
                <p:cNvSpPr/>
                <p:nvPr/>
              </p:nvSpPr>
              <p:spPr>
                <a:xfrm>
                  <a:off x="1923960" y="3491323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92" name="Group 1191"/>
              <p:cNvGrpSpPr/>
              <p:nvPr/>
            </p:nvGrpSpPr>
            <p:grpSpPr>
              <a:xfrm>
                <a:off x="1627786" y="2285153"/>
                <a:ext cx="837556" cy="424793"/>
                <a:chOff x="1495909" y="3709525"/>
                <a:chExt cx="837556" cy="596312"/>
              </a:xfrm>
            </p:grpSpPr>
            <p:sp>
              <p:nvSpPr>
                <p:cNvPr id="1218" name="Rectangle 1217"/>
                <p:cNvSpPr/>
                <p:nvPr/>
              </p:nvSpPr>
              <p:spPr>
                <a:xfrm rot="16200000">
                  <a:off x="1616531" y="3588903"/>
                  <a:ext cx="596312" cy="837556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grpSp>
              <p:nvGrpSpPr>
                <p:cNvPr id="1219" name="Group 1218"/>
                <p:cNvGrpSpPr/>
                <p:nvPr/>
              </p:nvGrpSpPr>
              <p:grpSpPr>
                <a:xfrm>
                  <a:off x="1562009" y="3772763"/>
                  <a:ext cx="214997" cy="469834"/>
                  <a:chOff x="708166" y="3573020"/>
                  <a:chExt cx="906851" cy="1275558"/>
                </a:xfrm>
              </p:grpSpPr>
              <p:sp>
                <p:nvSpPr>
                  <p:cNvPr id="1223" name="Rounded Rectangle 1222"/>
                  <p:cNvSpPr/>
                  <p:nvPr/>
                </p:nvSpPr>
                <p:spPr>
                  <a:xfrm>
                    <a:off x="708166" y="3573020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224" name="Rounded Rectangle 1223"/>
                  <p:cNvSpPr/>
                  <p:nvPr/>
                </p:nvSpPr>
                <p:spPr>
                  <a:xfrm>
                    <a:off x="708166" y="4049006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225" name="Rounded Rectangle 1224"/>
                  <p:cNvSpPr/>
                  <p:nvPr/>
                </p:nvSpPr>
                <p:spPr>
                  <a:xfrm>
                    <a:off x="708166" y="4524992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</p:grpSp>
            <p:sp>
              <p:nvSpPr>
                <p:cNvPr id="1220" name="Pentagon 1219"/>
                <p:cNvSpPr/>
                <p:nvPr/>
              </p:nvSpPr>
              <p:spPr>
                <a:xfrm>
                  <a:off x="1923961" y="3751964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1" name="Pentagon 1220"/>
                <p:cNvSpPr/>
                <p:nvPr/>
              </p:nvSpPr>
              <p:spPr>
                <a:xfrm>
                  <a:off x="1923960" y="3939501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2" name="Pentagon 1221"/>
                <p:cNvSpPr/>
                <p:nvPr/>
              </p:nvSpPr>
              <p:spPr>
                <a:xfrm>
                  <a:off x="1923961" y="4127039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93" name="Group 1192"/>
              <p:cNvGrpSpPr/>
              <p:nvPr/>
            </p:nvGrpSpPr>
            <p:grpSpPr>
              <a:xfrm>
                <a:off x="1627784" y="2738016"/>
                <a:ext cx="837558" cy="424792"/>
                <a:chOff x="1495907" y="4345241"/>
                <a:chExt cx="837558" cy="596311"/>
              </a:xfrm>
            </p:grpSpPr>
            <p:sp>
              <p:nvSpPr>
                <p:cNvPr id="1210" name="Rectangle 1209"/>
                <p:cNvSpPr/>
                <p:nvPr/>
              </p:nvSpPr>
              <p:spPr>
                <a:xfrm rot="16200000">
                  <a:off x="1616530" y="4224618"/>
                  <a:ext cx="596311" cy="837558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grpSp>
              <p:nvGrpSpPr>
                <p:cNvPr id="1211" name="Group 1210"/>
                <p:cNvGrpSpPr/>
                <p:nvPr/>
              </p:nvGrpSpPr>
              <p:grpSpPr>
                <a:xfrm>
                  <a:off x="1562011" y="4408480"/>
                  <a:ext cx="214997" cy="469833"/>
                  <a:chOff x="714992" y="5289983"/>
                  <a:chExt cx="906851" cy="1275558"/>
                </a:xfrm>
              </p:grpSpPr>
              <p:sp>
                <p:nvSpPr>
                  <p:cNvPr id="1215" name="Rounded Rectangle 1214"/>
                  <p:cNvSpPr/>
                  <p:nvPr/>
                </p:nvSpPr>
                <p:spPr>
                  <a:xfrm>
                    <a:off x="714992" y="5289983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216" name="Rounded Rectangle 1215"/>
                  <p:cNvSpPr/>
                  <p:nvPr/>
                </p:nvSpPr>
                <p:spPr>
                  <a:xfrm>
                    <a:off x="714992" y="5765969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1217" name="Rounded Rectangle 1216"/>
                  <p:cNvSpPr/>
                  <p:nvPr/>
                </p:nvSpPr>
                <p:spPr>
                  <a:xfrm>
                    <a:off x="714992" y="6241955"/>
                    <a:ext cx="906851" cy="323586"/>
                  </a:xfrm>
                  <a:prstGeom prst="roundRect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Gill Sans Light"/>
                      <a:cs typeface="Gill Sans Light"/>
                    </a:endParaRPr>
                  </a:p>
                </p:txBody>
              </p:sp>
            </p:grpSp>
            <p:sp>
              <p:nvSpPr>
                <p:cNvPr id="1212" name="Pentagon 1211"/>
                <p:cNvSpPr/>
                <p:nvPr/>
              </p:nvSpPr>
              <p:spPr>
                <a:xfrm>
                  <a:off x="1923800" y="4392031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3" name="Pentagon 1212"/>
                <p:cNvSpPr/>
                <p:nvPr/>
              </p:nvSpPr>
              <p:spPr>
                <a:xfrm>
                  <a:off x="1923799" y="4579568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4" name="Pentagon 1213"/>
                <p:cNvSpPr/>
                <p:nvPr/>
              </p:nvSpPr>
              <p:spPr>
                <a:xfrm>
                  <a:off x="1923800" y="4767106"/>
                  <a:ext cx="372819" cy="139987"/>
                </a:xfrm>
                <a:prstGeom prst="homePlat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94" name="Group 1193"/>
              <p:cNvGrpSpPr/>
              <p:nvPr/>
            </p:nvGrpSpPr>
            <p:grpSpPr>
              <a:xfrm>
                <a:off x="4011849" y="1905600"/>
                <a:ext cx="701900" cy="1183899"/>
                <a:chOff x="387467" y="3176719"/>
                <a:chExt cx="701900" cy="1661923"/>
              </a:xfrm>
            </p:grpSpPr>
            <p:sp>
              <p:nvSpPr>
                <p:cNvPr id="1207" name="Can 1206"/>
                <p:cNvSpPr/>
                <p:nvPr/>
              </p:nvSpPr>
              <p:spPr>
                <a:xfrm>
                  <a:off x="387467" y="3176719"/>
                  <a:ext cx="577307" cy="744446"/>
                </a:xfrm>
                <a:prstGeom prst="can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2000" baseline="-25000" dirty="0" smtClean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08" name="Can 1207"/>
                <p:cNvSpPr/>
                <p:nvPr/>
              </p:nvSpPr>
              <p:spPr>
                <a:xfrm>
                  <a:off x="512060" y="3624492"/>
                  <a:ext cx="577307" cy="767539"/>
                </a:xfrm>
                <a:prstGeom prst="can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2000" baseline="-25000" dirty="0" smtClean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09" name="Can 1208"/>
                <p:cNvSpPr/>
                <p:nvPr/>
              </p:nvSpPr>
              <p:spPr>
                <a:xfrm>
                  <a:off x="387467" y="4127039"/>
                  <a:ext cx="577307" cy="711603"/>
                </a:xfrm>
                <a:prstGeom prst="can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2000" baseline="-25000" dirty="0" smtClean="0">
                    <a:latin typeface="Gill Sans Light"/>
                    <a:cs typeface="Gill Sans Light"/>
                  </a:endParaRPr>
                </a:p>
              </p:txBody>
            </p:sp>
          </p:grpSp>
          <p:cxnSp>
            <p:nvCxnSpPr>
              <p:cNvPr id="1195" name="Straight Arrow Connector 1194"/>
              <p:cNvCxnSpPr>
                <a:stCxn id="1205" idx="0"/>
                <a:endCxn id="1208" idx="2"/>
              </p:cNvCxnSpPr>
              <p:nvPr/>
            </p:nvCxnSpPr>
            <p:spPr>
              <a:xfrm>
                <a:off x="3457943" y="2497550"/>
                <a:ext cx="678499" cy="4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6" name="Straight Arrow Connector 1195"/>
              <p:cNvCxnSpPr>
                <a:stCxn id="1205" idx="0"/>
                <a:endCxn id="1207" idx="2"/>
              </p:cNvCxnSpPr>
              <p:nvPr/>
            </p:nvCxnSpPr>
            <p:spPr>
              <a:xfrm flipV="1">
                <a:off x="3457943" y="2170760"/>
                <a:ext cx="553906" cy="32679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7" name="Straight Arrow Connector 1196"/>
              <p:cNvCxnSpPr>
                <a:stCxn id="1205" idx="0"/>
                <a:endCxn id="1209" idx="2"/>
              </p:cNvCxnSpPr>
              <p:nvPr/>
            </p:nvCxnSpPr>
            <p:spPr>
              <a:xfrm>
                <a:off x="3457943" y="2497550"/>
                <a:ext cx="553906" cy="3384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8" name="Straight Arrow Connector 1197"/>
              <p:cNvCxnSpPr>
                <a:stCxn id="1206" idx="0"/>
              </p:cNvCxnSpPr>
              <p:nvPr/>
            </p:nvCxnSpPr>
            <p:spPr>
              <a:xfrm>
                <a:off x="3457943" y="2950412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9" name="Straight Arrow Connector 1198"/>
              <p:cNvCxnSpPr>
                <a:stCxn id="1206" idx="0"/>
              </p:cNvCxnSpPr>
              <p:nvPr/>
            </p:nvCxnSpPr>
            <p:spPr>
              <a:xfrm flipV="1">
                <a:off x="3457943" y="2497549"/>
                <a:ext cx="607057" cy="452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0" name="Straight Arrow Connector 1199"/>
              <p:cNvCxnSpPr>
                <a:stCxn id="1206" idx="0"/>
                <a:endCxn id="1207" idx="2"/>
              </p:cNvCxnSpPr>
              <p:nvPr/>
            </p:nvCxnSpPr>
            <p:spPr>
              <a:xfrm flipV="1">
                <a:off x="3457943" y="2170760"/>
                <a:ext cx="553906" cy="7796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1" name="Straight Arrow Connector 1200"/>
              <p:cNvCxnSpPr>
                <a:stCxn id="1204" idx="0"/>
              </p:cNvCxnSpPr>
              <p:nvPr/>
            </p:nvCxnSpPr>
            <p:spPr>
              <a:xfrm>
                <a:off x="3457943" y="2044687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2" name="Straight Arrow Connector 1201"/>
              <p:cNvCxnSpPr>
                <a:stCxn id="1204" idx="0"/>
              </p:cNvCxnSpPr>
              <p:nvPr/>
            </p:nvCxnSpPr>
            <p:spPr>
              <a:xfrm>
                <a:off x="3457943" y="2044687"/>
                <a:ext cx="607057" cy="4528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3" name="Straight Arrow Connector 1202"/>
              <p:cNvCxnSpPr>
                <a:stCxn id="1204" idx="0"/>
                <a:endCxn id="1209" idx="2"/>
              </p:cNvCxnSpPr>
              <p:nvPr/>
            </p:nvCxnSpPr>
            <p:spPr>
              <a:xfrm>
                <a:off x="3457943" y="2044687"/>
                <a:ext cx="553906" cy="7913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4" name="Rectangle 1203"/>
              <p:cNvSpPr/>
              <p:nvPr/>
            </p:nvSpPr>
            <p:spPr>
              <a:xfrm rot="5400000">
                <a:off x="3143107" y="1868937"/>
                <a:ext cx="278173" cy="35149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205" name="Rectangle 1204"/>
              <p:cNvSpPr/>
              <p:nvPr/>
            </p:nvSpPr>
            <p:spPr>
              <a:xfrm rot="5400000">
                <a:off x="3143107" y="2321800"/>
                <a:ext cx="278173" cy="35149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206" name="Rectangle 1205"/>
              <p:cNvSpPr/>
              <p:nvPr/>
            </p:nvSpPr>
            <p:spPr>
              <a:xfrm rot="5400000">
                <a:off x="3143107" y="2774663"/>
                <a:ext cx="278173" cy="35149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178" name="Rounded Rectangle 1177"/>
            <p:cNvSpPr/>
            <p:nvPr/>
          </p:nvSpPr>
          <p:spPr>
            <a:xfrm>
              <a:off x="6310339" y="5595378"/>
              <a:ext cx="950544" cy="537891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w</a:t>
              </a:r>
              <a:r>
                <a:rPr lang="en-US" sz="2800" baseline="30000" dirty="0" smtClean="0">
                  <a:latin typeface="Gill Sans Light"/>
                  <a:cs typeface="Gill Sans Light"/>
                </a:rPr>
                <a:t>(3)</a:t>
              </a:r>
              <a:endParaRPr lang="en-US" sz="2800" baseline="30000" dirty="0">
                <a:latin typeface="Gill Sans Light"/>
                <a:cs typeface="Gill Sans Light"/>
              </a:endParaRPr>
            </a:p>
          </p:txBody>
        </p:sp>
        <p:cxnSp>
          <p:nvCxnSpPr>
            <p:cNvPr id="1179" name="Straight Arrow Connector 1178"/>
            <p:cNvCxnSpPr>
              <a:stCxn id="1207" idx="4"/>
              <a:endCxn id="1178" idx="1"/>
            </p:cNvCxnSpPr>
            <p:nvPr/>
          </p:nvCxnSpPr>
          <p:spPr>
            <a:xfrm>
              <a:off x="5426717" y="5537534"/>
              <a:ext cx="883622" cy="32679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0" name="Straight Arrow Connector 1179"/>
            <p:cNvCxnSpPr>
              <a:stCxn id="1208" idx="4"/>
              <a:endCxn id="1178" idx="1"/>
            </p:cNvCxnSpPr>
            <p:nvPr/>
          </p:nvCxnSpPr>
          <p:spPr>
            <a:xfrm flipV="1">
              <a:off x="5551310" y="5864324"/>
              <a:ext cx="759029" cy="41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1" name="Straight Arrow Connector 1180"/>
            <p:cNvCxnSpPr>
              <a:stCxn id="1209" idx="4"/>
              <a:endCxn id="1178" idx="1"/>
            </p:cNvCxnSpPr>
            <p:nvPr/>
          </p:nvCxnSpPr>
          <p:spPr>
            <a:xfrm flipV="1">
              <a:off x="5426717" y="5864324"/>
              <a:ext cx="883622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4" name="Group 1233"/>
          <p:cNvGrpSpPr/>
          <p:nvPr/>
        </p:nvGrpSpPr>
        <p:grpSpPr>
          <a:xfrm>
            <a:off x="1460800" y="2136715"/>
            <a:ext cx="1628240" cy="2465857"/>
            <a:chOff x="845096" y="2048211"/>
            <a:chExt cx="1628240" cy="2465857"/>
          </a:xfrm>
        </p:grpSpPr>
        <p:cxnSp>
          <p:nvCxnSpPr>
            <p:cNvPr id="1235" name="Straight Arrow Connector 1234"/>
            <p:cNvCxnSpPr>
              <a:stCxn id="1053" idx="4"/>
              <a:endCxn id="1105" idx="0"/>
            </p:cNvCxnSpPr>
            <p:nvPr/>
          </p:nvCxnSpPr>
          <p:spPr>
            <a:xfrm flipV="1">
              <a:off x="845096" y="2048211"/>
              <a:ext cx="1628238" cy="180057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Straight Arrow Connector 1235"/>
            <p:cNvCxnSpPr>
              <a:stCxn id="1054" idx="4"/>
              <a:endCxn id="1097" idx="0"/>
            </p:cNvCxnSpPr>
            <p:nvPr/>
          </p:nvCxnSpPr>
          <p:spPr>
            <a:xfrm flipV="1">
              <a:off x="969689" y="2501074"/>
              <a:ext cx="1503647" cy="167492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Straight Arrow Connector 1236"/>
            <p:cNvCxnSpPr>
              <a:stCxn id="1055" idx="4"/>
              <a:endCxn id="1089" idx="0"/>
            </p:cNvCxnSpPr>
            <p:nvPr/>
          </p:nvCxnSpPr>
          <p:spPr>
            <a:xfrm flipV="1">
              <a:off x="845096" y="2953936"/>
              <a:ext cx="1628237" cy="156013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Straight Arrow Connector 1237"/>
            <p:cNvCxnSpPr>
              <a:stCxn id="1258" idx="3"/>
              <a:endCxn id="1105" idx="0"/>
            </p:cNvCxnSpPr>
            <p:nvPr/>
          </p:nvCxnSpPr>
          <p:spPr>
            <a:xfrm flipV="1">
              <a:off x="1526876" y="2048211"/>
              <a:ext cx="938470" cy="10445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Straight Arrow Connector 1238"/>
            <p:cNvCxnSpPr>
              <a:stCxn id="1258" idx="3"/>
              <a:endCxn id="1097" idx="0"/>
            </p:cNvCxnSpPr>
            <p:nvPr/>
          </p:nvCxnSpPr>
          <p:spPr>
            <a:xfrm>
              <a:off x="1526876" y="2152661"/>
              <a:ext cx="938472" cy="34841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Straight Arrow Connector 1239"/>
            <p:cNvCxnSpPr>
              <a:stCxn id="1258" idx="3"/>
              <a:endCxn id="1089" idx="0"/>
            </p:cNvCxnSpPr>
            <p:nvPr/>
          </p:nvCxnSpPr>
          <p:spPr>
            <a:xfrm>
              <a:off x="1526876" y="2152661"/>
              <a:ext cx="938469" cy="80127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1" name="Group 1240"/>
          <p:cNvGrpSpPr/>
          <p:nvPr/>
        </p:nvGrpSpPr>
        <p:grpSpPr>
          <a:xfrm>
            <a:off x="3089040" y="2589578"/>
            <a:ext cx="4795535" cy="2127368"/>
            <a:chOff x="2473336" y="2501074"/>
            <a:chExt cx="4795535" cy="2127368"/>
          </a:xfrm>
        </p:grpSpPr>
        <p:cxnSp>
          <p:nvCxnSpPr>
            <p:cNvPr id="1242" name="Elbow Connector 1241"/>
            <p:cNvCxnSpPr>
              <a:stCxn id="1114" idx="3"/>
              <a:endCxn id="1168" idx="0"/>
            </p:cNvCxnSpPr>
            <p:nvPr/>
          </p:nvCxnSpPr>
          <p:spPr>
            <a:xfrm flipH="1">
              <a:off x="2473337" y="2501074"/>
              <a:ext cx="4795534" cy="1221643"/>
            </a:xfrm>
            <a:prstGeom prst="bentConnector5">
              <a:avLst>
                <a:gd name="adj1" fmla="val -4767"/>
                <a:gd name="adj2" fmla="val 62828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3" name="Elbow Connector 1242"/>
            <p:cNvCxnSpPr>
              <a:stCxn id="1114" idx="3"/>
              <a:endCxn id="1160" idx="0"/>
            </p:cNvCxnSpPr>
            <p:nvPr/>
          </p:nvCxnSpPr>
          <p:spPr>
            <a:xfrm flipH="1">
              <a:off x="2473339" y="2501074"/>
              <a:ext cx="4795532" cy="1674506"/>
            </a:xfrm>
            <a:prstGeom prst="bentConnector5">
              <a:avLst>
                <a:gd name="adj1" fmla="val -4767"/>
                <a:gd name="adj2" fmla="val 50296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4" name="Elbow Connector 1243"/>
            <p:cNvCxnSpPr>
              <a:stCxn id="1114" idx="3"/>
              <a:endCxn id="1152" idx="0"/>
            </p:cNvCxnSpPr>
            <p:nvPr/>
          </p:nvCxnSpPr>
          <p:spPr>
            <a:xfrm flipH="1">
              <a:off x="2473336" y="2501074"/>
              <a:ext cx="4795535" cy="2127368"/>
            </a:xfrm>
            <a:prstGeom prst="bentConnector5">
              <a:avLst>
                <a:gd name="adj1" fmla="val -4767"/>
                <a:gd name="adj2" fmla="val 42724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5" name="Group 1244"/>
          <p:cNvGrpSpPr/>
          <p:nvPr/>
        </p:nvGrpSpPr>
        <p:grpSpPr>
          <a:xfrm>
            <a:off x="1460800" y="3811221"/>
            <a:ext cx="1628243" cy="905725"/>
            <a:chOff x="845096" y="3722717"/>
            <a:chExt cx="1628243" cy="905725"/>
          </a:xfrm>
        </p:grpSpPr>
        <p:cxnSp>
          <p:nvCxnSpPr>
            <p:cNvPr id="1246" name="Straight Arrow Connector 1245"/>
            <p:cNvCxnSpPr>
              <a:stCxn id="1055" idx="4"/>
              <a:endCxn id="1160" idx="0"/>
            </p:cNvCxnSpPr>
            <p:nvPr/>
          </p:nvCxnSpPr>
          <p:spPr>
            <a:xfrm flipV="1">
              <a:off x="845096" y="4175580"/>
              <a:ext cx="1628243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7" name="Straight Arrow Connector 1246"/>
            <p:cNvCxnSpPr>
              <a:stCxn id="1054" idx="4"/>
              <a:endCxn id="1168" idx="0"/>
            </p:cNvCxnSpPr>
            <p:nvPr/>
          </p:nvCxnSpPr>
          <p:spPr>
            <a:xfrm flipV="1">
              <a:off x="969689" y="3722717"/>
              <a:ext cx="1503648" cy="45327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8" name="Straight Arrow Connector 1247"/>
            <p:cNvCxnSpPr>
              <a:stCxn id="1053" idx="4"/>
              <a:endCxn id="1152" idx="0"/>
            </p:cNvCxnSpPr>
            <p:nvPr/>
          </p:nvCxnSpPr>
          <p:spPr>
            <a:xfrm>
              <a:off x="845096" y="3848790"/>
              <a:ext cx="1628240" cy="7796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9" name="Group 1248"/>
          <p:cNvGrpSpPr/>
          <p:nvPr/>
        </p:nvGrpSpPr>
        <p:grpSpPr>
          <a:xfrm>
            <a:off x="3089037" y="4264084"/>
            <a:ext cx="4795541" cy="2141606"/>
            <a:chOff x="2473333" y="4175580"/>
            <a:chExt cx="4795541" cy="2141606"/>
          </a:xfrm>
        </p:grpSpPr>
        <p:cxnSp>
          <p:nvCxnSpPr>
            <p:cNvPr id="1250" name="Elbow Connector 1249"/>
            <p:cNvCxnSpPr>
              <a:stCxn id="1120" idx="3"/>
              <a:endCxn id="1226" idx="0"/>
            </p:cNvCxnSpPr>
            <p:nvPr/>
          </p:nvCxnSpPr>
          <p:spPr>
            <a:xfrm flipH="1">
              <a:off x="2473334" y="4175580"/>
              <a:ext cx="4795540" cy="1235881"/>
            </a:xfrm>
            <a:prstGeom prst="bentConnector5">
              <a:avLst>
                <a:gd name="adj1" fmla="val -4767"/>
                <a:gd name="adj2" fmla="val 65265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1" name="Elbow Connector 1250"/>
            <p:cNvCxnSpPr>
              <a:stCxn id="1120" idx="3"/>
              <a:endCxn id="1218" idx="0"/>
            </p:cNvCxnSpPr>
            <p:nvPr/>
          </p:nvCxnSpPr>
          <p:spPr>
            <a:xfrm flipH="1">
              <a:off x="2473336" y="4175580"/>
              <a:ext cx="4795538" cy="1688744"/>
            </a:xfrm>
            <a:prstGeom prst="bentConnector5">
              <a:avLst>
                <a:gd name="adj1" fmla="val -4767"/>
                <a:gd name="adj2" fmla="val 52186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2" name="Elbow Connector 1251"/>
            <p:cNvCxnSpPr>
              <a:stCxn id="1120" idx="3"/>
              <a:endCxn id="1210" idx="0"/>
            </p:cNvCxnSpPr>
            <p:nvPr/>
          </p:nvCxnSpPr>
          <p:spPr>
            <a:xfrm flipH="1">
              <a:off x="2473333" y="4175580"/>
              <a:ext cx="4795541" cy="2141606"/>
            </a:xfrm>
            <a:prstGeom prst="bentConnector5">
              <a:avLst>
                <a:gd name="adj1" fmla="val -4767"/>
                <a:gd name="adj2" fmla="val 44637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3" name="Group 1252"/>
          <p:cNvGrpSpPr/>
          <p:nvPr/>
        </p:nvGrpSpPr>
        <p:grpSpPr>
          <a:xfrm>
            <a:off x="1460800" y="3937294"/>
            <a:ext cx="1628240" cy="2468396"/>
            <a:chOff x="845096" y="3848790"/>
            <a:chExt cx="1628240" cy="2468396"/>
          </a:xfrm>
        </p:grpSpPr>
        <p:cxnSp>
          <p:nvCxnSpPr>
            <p:cNvPr id="1254" name="Straight Arrow Connector 1253"/>
            <p:cNvCxnSpPr>
              <a:stCxn id="1055" idx="4"/>
              <a:endCxn id="1226" idx="0"/>
            </p:cNvCxnSpPr>
            <p:nvPr/>
          </p:nvCxnSpPr>
          <p:spPr>
            <a:xfrm>
              <a:off x="845096" y="4514068"/>
              <a:ext cx="1628238" cy="89739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5" name="Straight Arrow Connector 1254"/>
            <p:cNvCxnSpPr>
              <a:stCxn id="1053" idx="4"/>
              <a:endCxn id="1218" idx="0"/>
            </p:cNvCxnSpPr>
            <p:nvPr/>
          </p:nvCxnSpPr>
          <p:spPr>
            <a:xfrm>
              <a:off x="845096" y="3848790"/>
              <a:ext cx="1628240" cy="201553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Straight Arrow Connector 1255"/>
            <p:cNvCxnSpPr>
              <a:stCxn id="1054" idx="4"/>
              <a:endCxn id="1210" idx="0"/>
            </p:cNvCxnSpPr>
            <p:nvPr/>
          </p:nvCxnSpPr>
          <p:spPr>
            <a:xfrm>
              <a:off x="969689" y="4175994"/>
              <a:ext cx="1503644" cy="214119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7" name="Group 1256"/>
          <p:cNvGrpSpPr/>
          <p:nvPr/>
        </p:nvGrpSpPr>
        <p:grpSpPr>
          <a:xfrm>
            <a:off x="1192036" y="1277987"/>
            <a:ext cx="950544" cy="1232123"/>
            <a:chOff x="576332" y="1189483"/>
            <a:chExt cx="950544" cy="1232123"/>
          </a:xfrm>
        </p:grpSpPr>
        <p:sp>
          <p:nvSpPr>
            <p:cNvPr id="1258" name="Rounded Rectangle 1257"/>
            <p:cNvSpPr/>
            <p:nvPr/>
          </p:nvSpPr>
          <p:spPr>
            <a:xfrm>
              <a:off x="576332" y="1883715"/>
              <a:ext cx="950544" cy="537891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w</a:t>
              </a:r>
              <a:r>
                <a:rPr lang="en-US" sz="2800" baseline="30000" dirty="0" smtClean="0">
                  <a:latin typeface="Gill Sans Light"/>
                  <a:cs typeface="Gill Sans Light"/>
                </a:rPr>
                <a:t>(0)</a:t>
              </a:r>
              <a:endParaRPr lang="en-US" sz="2800" baseline="30000" dirty="0">
                <a:latin typeface="Gill Sans Light"/>
                <a:cs typeface="Gill Sans Light"/>
              </a:endParaRPr>
            </a:p>
          </p:txBody>
        </p:sp>
        <p:sp>
          <p:nvSpPr>
            <p:cNvPr id="1259" name="TextBox 1258"/>
            <p:cNvSpPr txBox="1"/>
            <p:nvPr/>
          </p:nvSpPr>
          <p:spPr>
            <a:xfrm>
              <a:off x="670787" y="1189483"/>
              <a:ext cx="761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>
                  <a:latin typeface="Gill Sans Light"/>
                  <a:cs typeface="Gill Sans Light"/>
                </a:rPr>
                <a:t>Initial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Model</a:t>
              </a:r>
              <a:endParaRPr lang="en-US" sz="1800" dirty="0" smtClean="0">
                <a:latin typeface="Gill Sans Light"/>
                <a:cs typeface="Gill Sans Light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64161-BD14-6B44-8A5D-DA5F390B3FB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80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8" name="Straight Arrow Connector 1237"/>
          <p:cNvCxnSpPr>
            <a:stCxn id="1258" idx="3"/>
            <a:endCxn id="1105" idx="0"/>
          </p:cNvCxnSpPr>
          <p:nvPr/>
        </p:nvCxnSpPr>
        <p:spPr>
          <a:xfrm flipV="1">
            <a:off x="2142580" y="2136715"/>
            <a:ext cx="938470" cy="10445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9" name="Straight Arrow Connector 1238"/>
          <p:cNvCxnSpPr>
            <a:stCxn id="1258" idx="3"/>
            <a:endCxn id="1097" idx="0"/>
          </p:cNvCxnSpPr>
          <p:nvPr/>
        </p:nvCxnSpPr>
        <p:spPr>
          <a:xfrm>
            <a:off x="2142580" y="2241165"/>
            <a:ext cx="938472" cy="34841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0" name="Straight Arrow Connector 1239"/>
          <p:cNvCxnSpPr>
            <a:stCxn id="1258" idx="3"/>
            <a:endCxn id="1089" idx="0"/>
          </p:cNvCxnSpPr>
          <p:nvPr/>
        </p:nvCxnSpPr>
        <p:spPr>
          <a:xfrm>
            <a:off x="2142580" y="2241165"/>
            <a:ext cx="938469" cy="80127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41" name="Group 1240"/>
          <p:cNvGrpSpPr/>
          <p:nvPr/>
        </p:nvGrpSpPr>
        <p:grpSpPr>
          <a:xfrm>
            <a:off x="3089040" y="2589578"/>
            <a:ext cx="4795535" cy="2127368"/>
            <a:chOff x="2473336" y="2501074"/>
            <a:chExt cx="4795535" cy="2127368"/>
          </a:xfrm>
        </p:grpSpPr>
        <p:cxnSp>
          <p:nvCxnSpPr>
            <p:cNvPr id="1242" name="Elbow Connector 1241"/>
            <p:cNvCxnSpPr>
              <a:stCxn id="1114" idx="3"/>
              <a:endCxn id="1168" idx="0"/>
            </p:cNvCxnSpPr>
            <p:nvPr/>
          </p:nvCxnSpPr>
          <p:spPr>
            <a:xfrm flipH="1">
              <a:off x="2473337" y="2501074"/>
              <a:ext cx="4795534" cy="1221643"/>
            </a:xfrm>
            <a:prstGeom prst="bentConnector5">
              <a:avLst>
                <a:gd name="adj1" fmla="val -4767"/>
                <a:gd name="adj2" fmla="val 62828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3" name="Elbow Connector 1242"/>
            <p:cNvCxnSpPr>
              <a:stCxn id="1114" idx="3"/>
              <a:endCxn id="1160" idx="0"/>
            </p:cNvCxnSpPr>
            <p:nvPr/>
          </p:nvCxnSpPr>
          <p:spPr>
            <a:xfrm flipH="1">
              <a:off x="2473339" y="2501074"/>
              <a:ext cx="4795532" cy="1674506"/>
            </a:xfrm>
            <a:prstGeom prst="bentConnector5">
              <a:avLst>
                <a:gd name="adj1" fmla="val -4767"/>
                <a:gd name="adj2" fmla="val 50296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4" name="Elbow Connector 1243"/>
            <p:cNvCxnSpPr>
              <a:stCxn id="1114" idx="3"/>
              <a:endCxn id="1152" idx="0"/>
            </p:cNvCxnSpPr>
            <p:nvPr/>
          </p:nvCxnSpPr>
          <p:spPr>
            <a:xfrm flipH="1">
              <a:off x="2473336" y="2501074"/>
              <a:ext cx="4795535" cy="2127368"/>
            </a:xfrm>
            <a:prstGeom prst="bentConnector5">
              <a:avLst>
                <a:gd name="adj1" fmla="val -4767"/>
                <a:gd name="adj2" fmla="val 42724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9" name="Group 1248"/>
          <p:cNvGrpSpPr/>
          <p:nvPr/>
        </p:nvGrpSpPr>
        <p:grpSpPr>
          <a:xfrm>
            <a:off x="3089037" y="4264084"/>
            <a:ext cx="4795541" cy="2141606"/>
            <a:chOff x="2473333" y="4175580"/>
            <a:chExt cx="4795541" cy="2141606"/>
          </a:xfrm>
        </p:grpSpPr>
        <p:cxnSp>
          <p:nvCxnSpPr>
            <p:cNvPr id="1250" name="Elbow Connector 1249"/>
            <p:cNvCxnSpPr>
              <a:stCxn id="1120" idx="3"/>
              <a:endCxn id="1226" idx="0"/>
            </p:cNvCxnSpPr>
            <p:nvPr/>
          </p:nvCxnSpPr>
          <p:spPr>
            <a:xfrm flipH="1">
              <a:off x="2473334" y="4175580"/>
              <a:ext cx="4795540" cy="1235881"/>
            </a:xfrm>
            <a:prstGeom prst="bentConnector5">
              <a:avLst>
                <a:gd name="adj1" fmla="val -4767"/>
                <a:gd name="adj2" fmla="val 65265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1" name="Elbow Connector 1250"/>
            <p:cNvCxnSpPr>
              <a:stCxn id="1120" idx="3"/>
              <a:endCxn id="1218" idx="0"/>
            </p:cNvCxnSpPr>
            <p:nvPr/>
          </p:nvCxnSpPr>
          <p:spPr>
            <a:xfrm flipH="1">
              <a:off x="2473336" y="4175580"/>
              <a:ext cx="4795538" cy="1688744"/>
            </a:xfrm>
            <a:prstGeom prst="bentConnector5">
              <a:avLst>
                <a:gd name="adj1" fmla="val -4767"/>
                <a:gd name="adj2" fmla="val 52186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2" name="Elbow Connector 1251"/>
            <p:cNvCxnSpPr>
              <a:stCxn id="1120" idx="3"/>
              <a:endCxn id="1210" idx="0"/>
            </p:cNvCxnSpPr>
            <p:nvPr/>
          </p:nvCxnSpPr>
          <p:spPr>
            <a:xfrm flipH="1">
              <a:off x="2473333" y="4175580"/>
              <a:ext cx="4795541" cy="2141606"/>
            </a:xfrm>
            <a:prstGeom prst="bentConnector5">
              <a:avLst>
                <a:gd name="adj1" fmla="val -4767"/>
                <a:gd name="adj2" fmla="val 44637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12464"/>
            <a:ext cx="9144000" cy="1141525"/>
          </a:xfrm>
        </p:spPr>
        <p:txBody>
          <a:bodyPr/>
          <a:lstStyle/>
          <a:p>
            <a:r>
              <a:rPr lang="en-US" sz="5400" dirty="0" smtClean="0"/>
              <a:t>Cost of Iteration in Map-Reduce</a:t>
            </a:r>
            <a:endParaRPr lang="en-US" sz="5400" dirty="0"/>
          </a:p>
        </p:txBody>
      </p:sp>
      <p:sp>
        <p:nvSpPr>
          <p:cNvPr id="1057" name="TextBox 1056"/>
          <p:cNvSpPr txBox="1"/>
          <p:nvPr/>
        </p:nvSpPr>
        <p:spPr>
          <a:xfrm>
            <a:off x="3147150" y="1420860"/>
            <a:ext cx="581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Map</a:t>
            </a:r>
          </a:p>
        </p:txBody>
      </p:sp>
      <p:sp>
        <p:nvSpPr>
          <p:cNvPr id="1058" name="TextBox 1057"/>
          <p:cNvSpPr txBox="1"/>
          <p:nvPr/>
        </p:nvSpPr>
        <p:spPr>
          <a:xfrm>
            <a:off x="4261430" y="1420860"/>
            <a:ext cx="86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Reduce</a:t>
            </a:r>
          </a:p>
        </p:txBody>
      </p:sp>
      <p:sp>
        <p:nvSpPr>
          <p:cNvPr id="1059" name="TextBox 1058"/>
          <p:cNvSpPr txBox="1"/>
          <p:nvPr/>
        </p:nvSpPr>
        <p:spPr>
          <a:xfrm>
            <a:off x="5304582" y="1277987"/>
            <a:ext cx="92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Learned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Model</a:t>
            </a:r>
          </a:p>
        </p:txBody>
      </p:sp>
      <p:cxnSp>
        <p:nvCxnSpPr>
          <p:cNvPr id="1061" name="Straight Arrow Connector 1060"/>
          <p:cNvCxnSpPr>
            <a:stCxn id="1105" idx="2"/>
          </p:cNvCxnSpPr>
          <p:nvPr/>
        </p:nvCxnSpPr>
        <p:spPr>
          <a:xfrm>
            <a:off x="3918607" y="2136714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Arrow Connector 1061"/>
          <p:cNvCxnSpPr>
            <a:stCxn id="1097" idx="2"/>
            <a:endCxn id="1084" idx="2"/>
          </p:cNvCxnSpPr>
          <p:nvPr/>
        </p:nvCxnSpPr>
        <p:spPr>
          <a:xfrm>
            <a:off x="3918607" y="2589577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Arrow Connector 1062"/>
          <p:cNvCxnSpPr>
            <a:stCxn id="1089" idx="2"/>
          </p:cNvCxnSpPr>
          <p:nvPr/>
        </p:nvCxnSpPr>
        <p:spPr>
          <a:xfrm flipV="1">
            <a:off x="3918607" y="2728664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/>
          <p:cNvCxnSpPr>
            <a:stCxn id="1105" idx="2"/>
            <a:endCxn id="1083" idx="2"/>
          </p:cNvCxnSpPr>
          <p:nvPr/>
        </p:nvCxnSpPr>
        <p:spPr>
          <a:xfrm>
            <a:off x="3918607" y="2136714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Arrow Connector 1064"/>
          <p:cNvCxnSpPr>
            <a:stCxn id="1097" idx="2"/>
            <a:endCxn id="1083" idx="2"/>
          </p:cNvCxnSpPr>
          <p:nvPr/>
        </p:nvCxnSpPr>
        <p:spPr>
          <a:xfrm flipV="1">
            <a:off x="3918607" y="2136715"/>
            <a:ext cx="641103" cy="4528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Arrow Connector 1065"/>
          <p:cNvCxnSpPr>
            <a:stCxn id="1097" idx="2"/>
            <a:endCxn id="1085" idx="2"/>
          </p:cNvCxnSpPr>
          <p:nvPr/>
        </p:nvCxnSpPr>
        <p:spPr>
          <a:xfrm>
            <a:off x="3918607" y="2589577"/>
            <a:ext cx="641103" cy="45286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Arrow Connector 1066"/>
          <p:cNvCxnSpPr>
            <a:stCxn id="1089" idx="2"/>
          </p:cNvCxnSpPr>
          <p:nvPr/>
        </p:nvCxnSpPr>
        <p:spPr>
          <a:xfrm flipV="1">
            <a:off x="3918607" y="2280085"/>
            <a:ext cx="641102" cy="7623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Arrow Connector 1067"/>
          <p:cNvCxnSpPr>
            <a:stCxn id="1089" idx="2"/>
            <a:endCxn id="1085" idx="2"/>
          </p:cNvCxnSpPr>
          <p:nvPr/>
        </p:nvCxnSpPr>
        <p:spPr>
          <a:xfrm>
            <a:off x="3918607" y="3042440"/>
            <a:ext cx="64110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Arrow Connector 1068"/>
          <p:cNvCxnSpPr>
            <a:stCxn id="1105" idx="2"/>
          </p:cNvCxnSpPr>
          <p:nvPr/>
        </p:nvCxnSpPr>
        <p:spPr>
          <a:xfrm>
            <a:off x="3918607" y="2136714"/>
            <a:ext cx="641103" cy="776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Arrow Connector 1073"/>
          <p:cNvCxnSpPr>
            <a:stCxn id="1084" idx="0"/>
            <a:endCxn id="1087" idx="2"/>
          </p:cNvCxnSpPr>
          <p:nvPr/>
        </p:nvCxnSpPr>
        <p:spPr>
          <a:xfrm>
            <a:off x="4911208" y="2589578"/>
            <a:ext cx="678499" cy="41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13" name="Group 1112"/>
          <p:cNvGrpSpPr/>
          <p:nvPr/>
        </p:nvGrpSpPr>
        <p:grpSpPr>
          <a:xfrm>
            <a:off x="6050409" y="2262788"/>
            <a:ext cx="1826178" cy="665278"/>
            <a:chOff x="5434705" y="2174284"/>
            <a:chExt cx="1826178" cy="665278"/>
          </a:xfrm>
        </p:grpSpPr>
        <p:sp>
          <p:nvSpPr>
            <p:cNvPr id="1114" name="Rounded Rectangle 1113"/>
            <p:cNvSpPr/>
            <p:nvPr/>
          </p:nvSpPr>
          <p:spPr>
            <a:xfrm>
              <a:off x="6310339" y="2232128"/>
              <a:ext cx="950544" cy="537891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w</a:t>
              </a:r>
              <a:r>
                <a:rPr lang="en-US" sz="2800" baseline="30000" dirty="0" smtClean="0">
                  <a:latin typeface="Gill Sans Light"/>
                  <a:cs typeface="Gill Sans Light"/>
                </a:rPr>
                <a:t>(1)</a:t>
              </a:r>
              <a:endParaRPr lang="en-US" sz="2800" baseline="30000" dirty="0">
                <a:latin typeface="Gill Sans Light"/>
                <a:cs typeface="Gill Sans Light"/>
              </a:endParaRPr>
            </a:p>
          </p:txBody>
        </p:sp>
        <p:cxnSp>
          <p:nvCxnSpPr>
            <p:cNvPr id="1115" name="Straight Arrow Connector 1114"/>
            <p:cNvCxnSpPr>
              <a:stCxn id="1086" idx="4"/>
              <a:endCxn id="1114" idx="1"/>
            </p:cNvCxnSpPr>
            <p:nvPr/>
          </p:nvCxnSpPr>
          <p:spPr>
            <a:xfrm>
              <a:off x="5434705" y="2174284"/>
              <a:ext cx="875634" cy="32679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Straight Arrow Connector 1115"/>
            <p:cNvCxnSpPr>
              <a:stCxn id="1087" idx="4"/>
              <a:endCxn id="1114" idx="1"/>
            </p:cNvCxnSpPr>
            <p:nvPr/>
          </p:nvCxnSpPr>
          <p:spPr>
            <a:xfrm flipV="1">
              <a:off x="5559298" y="2501074"/>
              <a:ext cx="751041" cy="41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Straight Arrow Connector 1116"/>
            <p:cNvCxnSpPr>
              <a:stCxn id="1088" idx="4"/>
              <a:endCxn id="1114" idx="1"/>
            </p:cNvCxnSpPr>
            <p:nvPr/>
          </p:nvCxnSpPr>
          <p:spPr>
            <a:xfrm flipV="1">
              <a:off x="5434705" y="2501074"/>
              <a:ext cx="875634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4" name="Straight Arrow Connector 1123"/>
          <p:cNvCxnSpPr>
            <a:stCxn id="1168" idx="2"/>
          </p:cNvCxnSpPr>
          <p:nvPr/>
        </p:nvCxnSpPr>
        <p:spPr>
          <a:xfrm>
            <a:off x="3918610" y="3811220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Arrow Connector 1124"/>
          <p:cNvCxnSpPr>
            <a:stCxn id="1160" idx="2"/>
            <a:endCxn id="1147" idx="2"/>
          </p:cNvCxnSpPr>
          <p:nvPr/>
        </p:nvCxnSpPr>
        <p:spPr>
          <a:xfrm>
            <a:off x="3918610" y="4264083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Arrow Connector 1125"/>
          <p:cNvCxnSpPr>
            <a:stCxn id="1152" idx="2"/>
          </p:cNvCxnSpPr>
          <p:nvPr/>
        </p:nvCxnSpPr>
        <p:spPr>
          <a:xfrm flipV="1">
            <a:off x="3918610" y="4403170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Arrow Connector 1126"/>
          <p:cNvCxnSpPr>
            <a:stCxn id="1168" idx="2"/>
            <a:endCxn id="1146" idx="2"/>
          </p:cNvCxnSpPr>
          <p:nvPr/>
        </p:nvCxnSpPr>
        <p:spPr>
          <a:xfrm>
            <a:off x="3918610" y="3811220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Arrow Connector 1127"/>
          <p:cNvCxnSpPr>
            <a:stCxn id="1160" idx="2"/>
            <a:endCxn id="1146" idx="2"/>
          </p:cNvCxnSpPr>
          <p:nvPr/>
        </p:nvCxnSpPr>
        <p:spPr>
          <a:xfrm flipV="1">
            <a:off x="3918610" y="3811221"/>
            <a:ext cx="641103" cy="4528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Arrow Connector 1128"/>
          <p:cNvCxnSpPr>
            <a:stCxn id="1160" idx="2"/>
            <a:endCxn id="1148" idx="2"/>
          </p:cNvCxnSpPr>
          <p:nvPr/>
        </p:nvCxnSpPr>
        <p:spPr>
          <a:xfrm>
            <a:off x="3918610" y="4264083"/>
            <a:ext cx="641103" cy="45286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Arrow Connector 1129"/>
          <p:cNvCxnSpPr>
            <a:stCxn id="1152" idx="2"/>
          </p:cNvCxnSpPr>
          <p:nvPr/>
        </p:nvCxnSpPr>
        <p:spPr>
          <a:xfrm flipV="1">
            <a:off x="3918610" y="3954591"/>
            <a:ext cx="641102" cy="7623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Arrow Connector 1130"/>
          <p:cNvCxnSpPr>
            <a:stCxn id="1152" idx="2"/>
            <a:endCxn id="1148" idx="2"/>
          </p:cNvCxnSpPr>
          <p:nvPr/>
        </p:nvCxnSpPr>
        <p:spPr>
          <a:xfrm>
            <a:off x="3918610" y="4716946"/>
            <a:ext cx="64110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Arrow Connector 1131"/>
          <p:cNvCxnSpPr>
            <a:stCxn id="1168" idx="2"/>
          </p:cNvCxnSpPr>
          <p:nvPr/>
        </p:nvCxnSpPr>
        <p:spPr>
          <a:xfrm>
            <a:off x="3918610" y="3811220"/>
            <a:ext cx="641103" cy="776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Arrow Connector 1136"/>
          <p:cNvCxnSpPr>
            <a:stCxn id="1147" idx="0"/>
            <a:endCxn id="1150" idx="2"/>
          </p:cNvCxnSpPr>
          <p:nvPr/>
        </p:nvCxnSpPr>
        <p:spPr>
          <a:xfrm>
            <a:off x="4911211" y="4264084"/>
            <a:ext cx="678499" cy="41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0" name="Rounded Rectangle 1119"/>
          <p:cNvSpPr/>
          <p:nvPr/>
        </p:nvSpPr>
        <p:spPr>
          <a:xfrm>
            <a:off x="6926046" y="3995138"/>
            <a:ext cx="950544" cy="537891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w</a:t>
            </a:r>
            <a:r>
              <a:rPr lang="en-US" sz="2800" baseline="30000" dirty="0" smtClean="0">
                <a:latin typeface="Gill Sans Light"/>
                <a:cs typeface="Gill Sans Light"/>
              </a:rPr>
              <a:t>(2)</a:t>
            </a:r>
            <a:endParaRPr lang="en-US" sz="2800" baseline="30000" dirty="0">
              <a:latin typeface="Gill Sans Light"/>
              <a:cs typeface="Gill Sans Light"/>
            </a:endParaRPr>
          </a:p>
        </p:txBody>
      </p:sp>
      <p:cxnSp>
        <p:nvCxnSpPr>
          <p:cNvPr id="1121" name="Straight Arrow Connector 1120"/>
          <p:cNvCxnSpPr>
            <a:stCxn id="1149" idx="4"/>
            <a:endCxn id="1120" idx="1"/>
          </p:cNvCxnSpPr>
          <p:nvPr/>
        </p:nvCxnSpPr>
        <p:spPr>
          <a:xfrm>
            <a:off x="6042424" y="3937294"/>
            <a:ext cx="883622" cy="32679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Arrow Connector 1121"/>
          <p:cNvCxnSpPr>
            <a:stCxn id="1150" idx="4"/>
            <a:endCxn id="1120" idx="1"/>
          </p:cNvCxnSpPr>
          <p:nvPr/>
        </p:nvCxnSpPr>
        <p:spPr>
          <a:xfrm flipV="1">
            <a:off x="6167017" y="4264084"/>
            <a:ext cx="759029" cy="41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Arrow Connector 1122"/>
          <p:cNvCxnSpPr>
            <a:stCxn id="1151" idx="4"/>
            <a:endCxn id="1120" idx="1"/>
          </p:cNvCxnSpPr>
          <p:nvPr/>
        </p:nvCxnSpPr>
        <p:spPr>
          <a:xfrm flipV="1">
            <a:off x="6042424" y="4264084"/>
            <a:ext cx="883622" cy="338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2" name="Straight Arrow Connector 1181"/>
          <p:cNvCxnSpPr>
            <a:stCxn id="1226" idx="2"/>
          </p:cNvCxnSpPr>
          <p:nvPr/>
        </p:nvCxnSpPr>
        <p:spPr>
          <a:xfrm>
            <a:off x="3918607" y="5499964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3" name="Straight Arrow Connector 1182"/>
          <p:cNvCxnSpPr>
            <a:stCxn id="1218" idx="2"/>
            <a:endCxn id="1205" idx="2"/>
          </p:cNvCxnSpPr>
          <p:nvPr/>
        </p:nvCxnSpPr>
        <p:spPr>
          <a:xfrm>
            <a:off x="3918607" y="5952827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4" name="Straight Arrow Connector 1183"/>
          <p:cNvCxnSpPr>
            <a:stCxn id="1210" idx="2"/>
          </p:cNvCxnSpPr>
          <p:nvPr/>
        </p:nvCxnSpPr>
        <p:spPr>
          <a:xfrm flipV="1">
            <a:off x="3918607" y="6091914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5" name="Straight Arrow Connector 1184"/>
          <p:cNvCxnSpPr>
            <a:stCxn id="1226" idx="2"/>
            <a:endCxn id="1204" idx="2"/>
          </p:cNvCxnSpPr>
          <p:nvPr/>
        </p:nvCxnSpPr>
        <p:spPr>
          <a:xfrm>
            <a:off x="3918607" y="5499964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6" name="Straight Arrow Connector 1185"/>
          <p:cNvCxnSpPr>
            <a:stCxn id="1218" idx="2"/>
            <a:endCxn id="1204" idx="2"/>
          </p:cNvCxnSpPr>
          <p:nvPr/>
        </p:nvCxnSpPr>
        <p:spPr>
          <a:xfrm flipV="1">
            <a:off x="3918607" y="5499965"/>
            <a:ext cx="641103" cy="4528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7" name="Straight Arrow Connector 1186"/>
          <p:cNvCxnSpPr>
            <a:stCxn id="1218" idx="2"/>
            <a:endCxn id="1206" idx="2"/>
          </p:cNvCxnSpPr>
          <p:nvPr/>
        </p:nvCxnSpPr>
        <p:spPr>
          <a:xfrm>
            <a:off x="3918607" y="5952827"/>
            <a:ext cx="641103" cy="45286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8" name="Straight Arrow Connector 1187"/>
          <p:cNvCxnSpPr>
            <a:stCxn id="1210" idx="2"/>
          </p:cNvCxnSpPr>
          <p:nvPr/>
        </p:nvCxnSpPr>
        <p:spPr>
          <a:xfrm flipV="1">
            <a:off x="3918607" y="5643335"/>
            <a:ext cx="641102" cy="7623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9" name="Straight Arrow Connector 1188"/>
          <p:cNvCxnSpPr>
            <a:stCxn id="1210" idx="2"/>
            <a:endCxn id="1206" idx="2"/>
          </p:cNvCxnSpPr>
          <p:nvPr/>
        </p:nvCxnSpPr>
        <p:spPr>
          <a:xfrm>
            <a:off x="3918607" y="6405690"/>
            <a:ext cx="64110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0" name="Straight Arrow Connector 1189"/>
          <p:cNvCxnSpPr>
            <a:stCxn id="1226" idx="2"/>
          </p:cNvCxnSpPr>
          <p:nvPr/>
        </p:nvCxnSpPr>
        <p:spPr>
          <a:xfrm>
            <a:off x="3918607" y="5499964"/>
            <a:ext cx="641103" cy="776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5" name="Straight Arrow Connector 1194"/>
          <p:cNvCxnSpPr>
            <a:stCxn id="1205" idx="0"/>
            <a:endCxn id="1208" idx="2"/>
          </p:cNvCxnSpPr>
          <p:nvPr/>
        </p:nvCxnSpPr>
        <p:spPr>
          <a:xfrm>
            <a:off x="4911208" y="5952828"/>
            <a:ext cx="678499" cy="41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8" name="Rounded Rectangle 1177"/>
          <p:cNvSpPr/>
          <p:nvPr/>
        </p:nvSpPr>
        <p:spPr>
          <a:xfrm>
            <a:off x="6926043" y="5683882"/>
            <a:ext cx="950544" cy="537891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w</a:t>
            </a:r>
            <a:r>
              <a:rPr lang="en-US" sz="2800" baseline="30000" dirty="0" smtClean="0">
                <a:latin typeface="Gill Sans Light"/>
                <a:cs typeface="Gill Sans Light"/>
              </a:rPr>
              <a:t>(3)</a:t>
            </a:r>
            <a:endParaRPr lang="en-US" sz="2800" baseline="30000" dirty="0">
              <a:latin typeface="Gill Sans Light"/>
              <a:cs typeface="Gill Sans Light"/>
            </a:endParaRPr>
          </a:p>
        </p:txBody>
      </p:sp>
      <p:cxnSp>
        <p:nvCxnSpPr>
          <p:cNvPr id="1179" name="Straight Arrow Connector 1178"/>
          <p:cNvCxnSpPr>
            <a:stCxn id="1207" idx="4"/>
            <a:endCxn id="1178" idx="1"/>
          </p:cNvCxnSpPr>
          <p:nvPr/>
        </p:nvCxnSpPr>
        <p:spPr>
          <a:xfrm>
            <a:off x="6042421" y="5626038"/>
            <a:ext cx="883622" cy="32679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0" name="Straight Arrow Connector 1179"/>
          <p:cNvCxnSpPr>
            <a:stCxn id="1208" idx="4"/>
            <a:endCxn id="1178" idx="1"/>
          </p:cNvCxnSpPr>
          <p:nvPr/>
        </p:nvCxnSpPr>
        <p:spPr>
          <a:xfrm flipV="1">
            <a:off x="6167014" y="5952828"/>
            <a:ext cx="759029" cy="41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1" name="Straight Arrow Connector 1180"/>
          <p:cNvCxnSpPr>
            <a:stCxn id="1209" idx="4"/>
            <a:endCxn id="1178" idx="1"/>
          </p:cNvCxnSpPr>
          <p:nvPr/>
        </p:nvCxnSpPr>
        <p:spPr>
          <a:xfrm flipV="1">
            <a:off x="6042421" y="5952828"/>
            <a:ext cx="883622" cy="338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57" name="Group 1256"/>
          <p:cNvGrpSpPr/>
          <p:nvPr/>
        </p:nvGrpSpPr>
        <p:grpSpPr>
          <a:xfrm>
            <a:off x="1192036" y="1277987"/>
            <a:ext cx="950544" cy="1232123"/>
            <a:chOff x="576332" y="1189483"/>
            <a:chExt cx="950544" cy="1232123"/>
          </a:xfrm>
        </p:grpSpPr>
        <p:sp>
          <p:nvSpPr>
            <p:cNvPr id="1258" name="Rounded Rectangle 1257"/>
            <p:cNvSpPr/>
            <p:nvPr/>
          </p:nvSpPr>
          <p:spPr>
            <a:xfrm>
              <a:off x="576332" y="1883715"/>
              <a:ext cx="950544" cy="537891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w</a:t>
              </a:r>
              <a:r>
                <a:rPr lang="en-US" sz="2800" baseline="30000" dirty="0" smtClean="0">
                  <a:latin typeface="Gill Sans Light"/>
                  <a:cs typeface="Gill Sans Light"/>
                </a:rPr>
                <a:t>(0)</a:t>
              </a:r>
              <a:endParaRPr lang="en-US" sz="2800" baseline="30000" dirty="0">
                <a:latin typeface="Gill Sans Light"/>
                <a:cs typeface="Gill Sans Light"/>
              </a:endParaRPr>
            </a:p>
          </p:txBody>
        </p:sp>
        <p:sp>
          <p:nvSpPr>
            <p:cNvPr id="1259" name="TextBox 1258"/>
            <p:cNvSpPr txBox="1"/>
            <p:nvPr/>
          </p:nvSpPr>
          <p:spPr>
            <a:xfrm>
              <a:off x="670787" y="1189483"/>
              <a:ext cx="761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>
                  <a:latin typeface="Gill Sans Light"/>
                  <a:cs typeface="Gill Sans Light"/>
                </a:rPr>
                <a:t>Initial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Model</a:t>
              </a:r>
              <a:endParaRPr lang="en-US" sz="1800" dirty="0" smtClean="0">
                <a:latin typeface="Gill Sans Light"/>
                <a:cs typeface="Gill Sans Ligh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911208" y="2136715"/>
            <a:ext cx="607060" cy="4268976"/>
            <a:chOff x="4911208" y="2136715"/>
            <a:chExt cx="607060" cy="4268976"/>
          </a:xfrm>
        </p:grpSpPr>
        <p:cxnSp>
          <p:nvCxnSpPr>
            <p:cNvPr id="1075" name="Straight Arrow Connector 1074"/>
            <p:cNvCxnSpPr>
              <a:stCxn id="1084" idx="0"/>
              <a:endCxn id="1086" idx="2"/>
            </p:cNvCxnSpPr>
            <p:nvPr/>
          </p:nvCxnSpPr>
          <p:spPr>
            <a:xfrm flipV="1">
              <a:off x="4911208" y="2262788"/>
              <a:ext cx="553906" cy="32679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>
              <a:stCxn id="1084" idx="0"/>
              <a:endCxn id="1088" idx="2"/>
            </p:cNvCxnSpPr>
            <p:nvPr/>
          </p:nvCxnSpPr>
          <p:spPr>
            <a:xfrm>
              <a:off x="4911208" y="2589578"/>
              <a:ext cx="553906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Straight Arrow Connector 1076"/>
            <p:cNvCxnSpPr>
              <a:stCxn id="1085" idx="0"/>
            </p:cNvCxnSpPr>
            <p:nvPr/>
          </p:nvCxnSpPr>
          <p:spPr>
            <a:xfrm>
              <a:off x="4911208" y="3042440"/>
              <a:ext cx="55390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>
              <a:stCxn id="1085" idx="0"/>
            </p:cNvCxnSpPr>
            <p:nvPr/>
          </p:nvCxnSpPr>
          <p:spPr>
            <a:xfrm flipV="1">
              <a:off x="4911208" y="2589577"/>
              <a:ext cx="607057" cy="45286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Straight Arrow Connector 1078"/>
            <p:cNvCxnSpPr>
              <a:stCxn id="1085" idx="0"/>
              <a:endCxn id="1086" idx="2"/>
            </p:cNvCxnSpPr>
            <p:nvPr/>
          </p:nvCxnSpPr>
          <p:spPr>
            <a:xfrm flipV="1">
              <a:off x="4911208" y="2262788"/>
              <a:ext cx="553906" cy="7796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>
              <a:stCxn id="1083" idx="0"/>
            </p:cNvCxnSpPr>
            <p:nvPr/>
          </p:nvCxnSpPr>
          <p:spPr>
            <a:xfrm>
              <a:off x="4911208" y="2136715"/>
              <a:ext cx="55390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Straight Arrow Connector 1080"/>
            <p:cNvCxnSpPr>
              <a:stCxn id="1083" idx="0"/>
            </p:cNvCxnSpPr>
            <p:nvPr/>
          </p:nvCxnSpPr>
          <p:spPr>
            <a:xfrm>
              <a:off x="4911208" y="2136715"/>
              <a:ext cx="607057" cy="45286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>
              <a:stCxn id="1083" idx="0"/>
              <a:endCxn id="1088" idx="2"/>
            </p:cNvCxnSpPr>
            <p:nvPr/>
          </p:nvCxnSpPr>
          <p:spPr>
            <a:xfrm>
              <a:off x="4911208" y="2136715"/>
              <a:ext cx="553906" cy="79135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8" name="Straight Arrow Connector 1137"/>
            <p:cNvCxnSpPr>
              <a:stCxn id="1147" idx="0"/>
              <a:endCxn id="1149" idx="2"/>
            </p:cNvCxnSpPr>
            <p:nvPr/>
          </p:nvCxnSpPr>
          <p:spPr>
            <a:xfrm flipV="1">
              <a:off x="4911211" y="3937294"/>
              <a:ext cx="553906" cy="32679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9" name="Straight Arrow Connector 1138"/>
            <p:cNvCxnSpPr>
              <a:stCxn id="1147" idx="0"/>
              <a:endCxn id="1151" idx="2"/>
            </p:cNvCxnSpPr>
            <p:nvPr/>
          </p:nvCxnSpPr>
          <p:spPr>
            <a:xfrm>
              <a:off x="4911211" y="4264084"/>
              <a:ext cx="553906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0" name="Straight Arrow Connector 1139"/>
            <p:cNvCxnSpPr>
              <a:stCxn id="1148" idx="0"/>
            </p:cNvCxnSpPr>
            <p:nvPr/>
          </p:nvCxnSpPr>
          <p:spPr>
            <a:xfrm>
              <a:off x="4911211" y="4716946"/>
              <a:ext cx="55390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1" name="Straight Arrow Connector 1140"/>
            <p:cNvCxnSpPr>
              <a:stCxn id="1148" idx="0"/>
            </p:cNvCxnSpPr>
            <p:nvPr/>
          </p:nvCxnSpPr>
          <p:spPr>
            <a:xfrm flipV="1">
              <a:off x="4911211" y="4264083"/>
              <a:ext cx="607057" cy="45286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2" name="Straight Arrow Connector 1141"/>
            <p:cNvCxnSpPr>
              <a:stCxn id="1148" idx="0"/>
              <a:endCxn id="1149" idx="2"/>
            </p:cNvCxnSpPr>
            <p:nvPr/>
          </p:nvCxnSpPr>
          <p:spPr>
            <a:xfrm flipV="1">
              <a:off x="4911211" y="3937294"/>
              <a:ext cx="553906" cy="7796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Straight Arrow Connector 1142"/>
            <p:cNvCxnSpPr>
              <a:stCxn id="1146" idx="0"/>
            </p:cNvCxnSpPr>
            <p:nvPr/>
          </p:nvCxnSpPr>
          <p:spPr>
            <a:xfrm>
              <a:off x="4911211" y="3811221"/>
              <a:ext cx="55390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4" name="Straight Arrow Connector 1143"/>
            <p:cNvCxnSpPr>
              <a:stCxn id="1146" idx="0"/>
            </p:cNvCxnSpPr>
            <p:nvPr/>
          </p:nvCxnSpPr>
          <p:spPr>
            <a:xfrm>
              <a:off x="4911211" y="3811221"/>
              <a:ext cx="607057" cy="45286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5" name="Straight Arrow Connector 1144"/>
            <p:cNvCxnSpPr>
              <a:stCxn id="1146" idx="0"/>
              <a:endCxn id="1151" idx="2"/>
            </p:cNvCxnSpPr>
            <p:nvPr/>
          </p:nvCxnSpPr>
          <p:spPr>
            <a:xfrm>
              <a:off x="4911211" y="3811221"/>
              <a:ext cx="553906" cy="79135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Straight Arrow Connector 1195"/>
            <p:cNvCxnSpPr>
              <a:stCxn id="1205" idx="0"/>
              <a:endCxn id="1207" idx="2"/>
            </p:cNvCxnSpPr>
            <p:nvPr/>
          </p:nvCxnSpPr>
          <p:spPr>
            <a:xfrm flipV="1">
              <a:off x="4911208" y="5626038"/>
              <a:ext cx="553906" cy="32679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Straight Arrow Connector 1196"/>
            <p:cNvCxnSpPr>
              <a:stCxn id="1205" idx="0"/>
              <a:endCxn id="1209" idx="2"/>
            </p:cNvCxnSpPr>
            <p:nvPr/>
          </p:nvCxnSpPr>
          <p:spPr>
            <a:xfrm>
              <a:off x="4911208" y="5952828"/>
              <a:ext cx="553906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Straight Arrow Connector 1197"/>
            <p:cNvCxnSpPr>
              <a:stCxn id="1206" idx="0"/>
            </p:cNvCxnSpPr>
            <p:nvPr/>
          </p:nvCxnSpPr>
          <p:spPr>
            <a:xfrm>
              <a:off x="4911208" y="6405690"/>
              <a:ext cx="55390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Straight Arrow Connector 1198"/>
            <p:cNvCxnSpPr>
              <a:stCxn id="1206" idx="0"/>
            </p:cNvCxnSpPr>
            <p:nvPr/>
          </p:nvCxnSpPr>
          <p:spPr>
            <a:xfrm flipV="1">
              <a:off x="4911208" y="5952827"/>
              <a:ext cx="607057" cy="45286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Straight Arrow Connector 1199"/>
            <p:cNvCxnSpPr>
              <a:stCxn id="1206" idx="0"/>
              <a:endCxn id="1207" idx="2"/>
            </p:cNvCxnSpPr>
            <p:nvPr/>
          </p:nvCxnSpPr>
          <p:spPr>
            <a:xfrm flipV="1">
              <a:off x="4911208" y="5626038"/>
              <a:ext cx="553906" cy="7796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1" name="Straight Arrow Connector 1200"/>
            <p:cNvCxnSpPr>
              <a:stCxn id="1204" idx="0"/>
            </p:cNvCxnSpPr>
            <p:nvPr/>
          </p:nvCxnSpPr>
          <p:spPr>
            <a:xfrm>
              <a:off x="4911208" y="5499965"/>
              <a:ext cx="55390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2" name="Straight Arrow Connector 1201"/>
            <p:cNvCxnSpPr>
              <a:stCxn id="1204" idx="0"/>
            </p:cNvCxnSpPr>
            <p:nvPr/>
          </p:nvCxnSpPr>
          <p:spPr>
            <a:xfrm>
              <a:off x="4911208" y="5499965"/>
              <a:ext cx="607057" cy="45286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3" name="Straight Arrow Connector 1202"/>
            <p:cNvCxnSpPr>
              <a:stCxn id="1204" idx="0"/>
              <a:endCxn id="1209" idx="2"/>
            </p:cNvCxnSpPr>
            <p:nvPr/>
          </p:nvCxnSpPr>
          <p:spPr>
            <a:xfrm>
              <a:off x="4911208" y="5499965"/>
              <a:ext cx="553906" cy="79135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3" name="Group 1072"/>
          <p:cNvGrpSpPr/>
          <p:nvPr/>
        </p:nvGrpSpPr>
        <p:grpSpPr>
          <a:xfrm>
            <a:off x="5465114" y="1997628"/>
            <a:ext cx="701900" cy="1183899"/>
            <a:chOff x="387467" y="3176719"/>
            <a:chExt cx="701900" cy="1661923"/>
          </a:xfrm>
        </p:grpSpPr>
        <p:sp>
          <p:nvSpPr>
            <p:cNvPr id="1086" name="Can 1085"/>
            <p:cNvSpPr/>
            <p:nvPr/>
          </p:nvSpPr>
          <p:spPr>
            <a:xfrm>
              <a:off x="387467" y="3176719"/>
              <a:ext cx="577307" cy="744446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1087" name="Can 1086"/>
            <p:cNvSpPr/>
            <p:nvPr/>
          </p:nvSpPr>
          <p:spPr>
            <a:xfrm>
              <a:off x="512060" y="3624492"/>
              <a:ext cx="577307" cy="767539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1088" name="Can 1087"/>
            <p:cNvSpPr/>
            <p:nvPr/>
          </p:nvSpPr>
          <p:spPr>
            <a:xfrm>
              <a:off x="387467" y="4127039"/>
              <a:ext cx="577307" cy="711603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</p:grpSp>
      <p:grpSp>
        <p:nvGrpSpPr>
          <p:cNvPr id="1136" name="Group 1135"/>
          <p:cNvGrpSpPr/>
          <p:nvPr/>
        </p:nvGrpSpPr>
        <p:grpSpPr>
          <a:xfrm>
            <a:off x="5465117" y="3672134"/>
            <a:ext cx="701900" cy="1183899"/>
            <a:chOff x="387467" y="3176719"/>
            <a:chExt cx="701900" cy="1661923"/>
          </a:xfrm>
        </p:grpSpPr>
        <p:sp>
          <p:nvSpPr>
            <p:cNvPr id="1149" name="Can 1148"/>
            <p:cNvSpPr/>
            <p:nvPr/>
          </p:nvSpPr>
          <p:spPr>
            <a:xfrm>
              <a:off x="387467" y="3176719"/>
              <a:ext cx="577307" cy="744446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1150" name="Can 1149"/>
            <p:cNvSpPr/>
            <p:nvPr/>
          </p:nvSpPr>
          <p:spPr>
            <a:xfrm>
              <a:off x="512060" y="3624492"/>
              <a:ext cx="577307" cy="767539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1151" name="Can 1150"/>
            <p:cNvSpPr/>
            <p:nvPr/>
          </p:nvSpPr>
          <p:spPr>
            <a:xfrm>
              <a:off x="387467" y="4127039"/>
              <a:ext cx="577307" cy="711603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</p:grpSp>
      <p:grpSp>
        <p:nvGrpSpPr>
          <p:cNvPr id="1194" name="Group 1193"/>
          <p:cNvGrpSpPr/>
          <p:nvPr/>
        </p:nvGrpSpPr>
        <p:grpSpPr>
          <a:xfrm>
            <a:off x="5465114" y="5360878"/>
            <a:ext cx="701900" cy="1183899"/>
            <a:chOff x="387467" y="3176719"/>
            <a:chExt cx="701900" cy="1661923"/>
          </a:xfrm>
        </p:grpSpPr>
        <p:sp>
          <p:nvSpPr>
            <p:cNvPr id="1207" name="Can 1206"/>
            <p:cNvSpPr/>
            <p:nvPr/>
          </p:nvSpPr>
          <p:spPr>
            <a:xfrm>
              <a:off x="387467" y="3176719"/>
              <a:ext cx="577307" cy="744446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1208" name="Can 1207"/>
            <p:cNvSpPr/>
            <p:nvPr/>
          </p:nvSpPr>
          <p:spPr>
            <a:xfrm>
              <a:off x="512060" y="3624492"/>
              <a:ext cx="577307" cy="767539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1209" name="Can 1208"/>
            <p:cNvSpPr/>
            <p:nvPr/>
          </p:nvSpPr>
          <p:spPr>
            <a:xfrm>
              <a:off x="387467" y="4127039"/>
              <a:ext cx="577307" cy="711603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59710" y="1997627"/>
            <a:ext cx="351501" cy="4547149"/>
            <a:chOff x="4559710" y="1997627"/>
            <a:chExt cx="351501" cy="4547149"/>
          </a:xfrm>
        </p:grpSpPr>
        <p:sp>
          <p:nvSpPr>
            <p:cNvPr id="1083" name="Rectangle 1082"/>
            <p:cNvSpPr/>
            <p:nvPr/>
          </p:nvSpPr>
          <p:spPr>
            <a:xfrm rot="5400000">
              <a:off x="4596372" y="1960965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084" name="Rectangle 1083"/>
            <p:cNvSpPr/>
            <p:nvPr/>
          </p:nvSpPr>
          <p:spPr>
            <a:xfrm rot="5400000">
              <a:off x="4596372" y="2413828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085" name="Rectangle 1084"/>
            <p:cNvSpPr/>
            <p:nvPr/>
          </p:nvSpPr>
          <p:spPr>
            <a:xfrm rot="5400000">
              <a:off x="4596372" y="2866691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146" name="Rectangle 1145"/>
            <p:cNvSpPr/>
            <p:nvPr/>
          </p:nvSpPr>
          <p:spPr>
            <a:xfrm rot="5400000">
              <a:off x="4596375" y="3635471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147" name="Rectangle 1146"/>
            <p:cNvSpPr/>
            <p:nvPr/>
          </p:nvSpPr>
          <p:spPr>
            <a:xfrm rot="5400000">
              <a:off x="4596375" y="4088334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148" name="Rectangle 1147"/>
            <p:cNvSpPr/>
            <p:nvPr/>
          </p:nvSpPr>
          <p:spPr>
            <a:xfrm rot="5400000">
              <a:off x="4596375" y="4541197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204" name="Rectangle 1203"/>
            <p:cNvSpPr/>
            <p:nvPr/>
          </p:nvSpPr>
          <p:spPr>
            <a:xfrm rot="5400000">
              <a:off x="4596372" y="5324215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205" name="Rectangle 1204"/>
            <p:cNvSpPr/>
            <p:nvPr/>
          </p:nvSpPr>
          <p:spPr>
            <a:xfrm rot="5400000">
              <a:off x="4596372" y="5777078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206" name="Rectangle 1205"/>
            <p:cNvSpPr/>
            <p:nvPr/>
          </p:nvSpPr>
          <p:spPr>
            <a:xfrm rot="5400000">
              <a:off x="4596372" y="6229941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-204658" y="1322990"/>
            <a:ext cx="9813073" cy="560401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1142251" y="1765169"/>
            <a:ext cx="2316454" cy="5007967"/>
          </a:xfrm>
          <a:custGeom>
            <a:avLst/>
            <a:gdLst>
              <a:gd name="connsiteX0" fmla="*/ 0 w 2316454"/>
              <a:gd name="connsiteY0" fmla="*/ 2931298 h 5007967"/>
              <a:gd name="connsiteX1" fmla="*/ 7988 w 2316454"/>
              <a:gd name="connsiteY1" fmla="*/ 2084656 h 5007967"/>
              <a:gd name="connsiteX2" fmla="*/ 1957004 w 2316454"/>
              <a:gd name="connsiteY2" fmla="*/ 0 h 5007967"/>
              <a:gd name="connsiteX3" fmla="*/ 2316454 w 2316454"/>
              <a:gd name="connsiteY3" fmla="*/ 383385 h 5007967"/>
              <a:gd name="connsiteX4" fmla="*/ 2268527 w 2316454"/>
              <a:gd name="connsiteY4" fmla="*/ 4680492 h 5007967"/>
              <a:gd name="connsiteX5" fmla="*/ 1805236 w 2316454"/>
              <a:gd name="connsiteY5" fmla="*/ 5007967 h 5007967"/>
              <a:gd name="connsiteX6" fmla="*/ 0 w 2316454"/>
              <a:gd name="connsiteY6" fmla="*/ 2931298 h 5007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6454" h="5007967">
                <a:moveTo>
                  <a:pt x="0" y="2931298"/>
                </a:moveTo>
                <a:cubicBezTo>
                  <a:pt x="2663" y="2649084"/>
                  <a:pt x="5325" y="2366870"/>
                  <a:pt x="7988" y="2084656"/>
                </a:cubicBezTo>
                <a:lnTo>
                  <a:pt x="1957004" y="0"/>
                </a:lnTo>
                <a:lnTo>
                  <a:pt x="2316454" y="383385"/>
                </a:lnTo>
                <a:lnTo>
                  <a:pt x="2268527" y="4680492"/>
                </a:lnTo>
                <a:lnTo>
                  <a:pt x="1805236" y="5007967"/>
                </a:lnTo>
                <a:lnTo>
                  <a:pt x="0" y="2931298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0" name="Group 1049"/>
          <p:cNvGrpSpPr/>
          <p:nvPr/>
        </p:nvGrpSpPr>
        <p:grpSpPr>
          <a:xfrm>
            <a:off x="690774" y="3013938"/>
            <a:ext cx="886631" cy="1842095"/>
            <a:chOff x="75070" y="2925434"/>
            <a:chExt cx="886631" cy="1842095"/>
          </a:xfrm>
        </p:grpSpPr>
        <p:grpSp>
          <p:nvGrpSpPr>
            <p:cNvPr id="1051" name="Group 1050"/>
            <p:cNvGrpSpPr/>
            <p:nvPr/>
          </p:nvGrpSpPr>
          <p:grpSpPr>
            <a:xfrm>
              <a:off x="259801" y="3583630"/>
              <a:ext cx="701900" cy="1183899"/>
              <a:chOff x="387467" y="3176719"/>
              <a:chExt cx="701900" cy="1661923"/>
            </a:xfrm>
          </p:grpSpPr>
          <p:sp>
            <p:nvSpPr>
              <p:cNvPr id="1053" name="Can 1052"/>
              <p:cNvSpPr/>
              <p:nvPr/>
            </p:nvSpPr>
            <p:spPr>
              <a:xfrm>
                <a:off x="387467" y="3176719"/>
                <a:ext cx="577307" cy="744446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2000" baseline="-25000" dirty="0" smtClean="0">
                  <a:latin typeface="Gill Sans Light"/>
                  <a:cs typeface="Gill Sans Light"/>
                </a:endParaRPr>
              </a:p>
            </p:txBody>
          </p:sp>
          <p:sp>
            <p:nvSpPr>
              <p:cNvPr id="1054" name="Can 1053"/>
              <p:cNvSpPr/>
              <p:nvPr/>
            </p:nvSpPr>
            <p:spPr>
              <a:xfrm>
                <a:off x="512060" y="3624492"/>
                <a:ext cx="577307" cy="767539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2000" baseline="-25000" dirty="0" smtClean="0">
                  <a:latin typeface="Gill Sans Light"/>
                  <a:cs typeface="Gill Sans Light"/>
                </a:endParaRPr>
              </a:p>
            </p:txBody>
          </p:sp>
          <p:sp>
            <p:nvSpPr>
              <p:cNvPr id="1055" name="Can 1054"/>
              <p:cNvSpPr/>
              <p:nvPr/>
            </p:nvSpPr>
            <p:spPr>
              <a:xfrm>
                <a:off x="387467" y="4127039"/>
                <a:ext cx="577307" cy="711603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2000" baseline="-25000" dirty="0" smtClean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052" name="TextBox 1051"/>
            <p:cNvSpPr txBox="1"/>
            <p:nvPr/>
          </p:nvSpPr>
          <p:spPr>
            <a:xfrm>
              <a:off x="75070" y="2925434"/>
              <a:ext cx="8866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>
                  <a:latin typeface="Gill Sans Light"/>
                  <a:cs typeface="Gill Sans Light"/>
                </a:rPr>
                <a:t>Training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Data</a:t>
              </a:r>
              <a:endParaRPr lang="en-US" sz="1800" dirty="0" smtClean="0">
                <a:latin typeface="Gill Sans Light"/>
                <a:cs typeface="Gill Sans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081049" y="1924318"/>
            <a:ext cx="837561" cy="4693768"/>
            <a:chOff x="3081049" y="1924318"/>
            <a:chExt cx="837561" cy="4693768"/>
          </a:xfrm>
        </p:grpSpPr>
        <p:grpSp>
          <p:nvGrpSpPr>
            <p:cNvPr id="1070" name="Group 1069"/>
            <p:cNvGrpSpPr/>
            <p:nvPr/>
          </p:nvGrpSpPr>
          <p:grpSpPr>
            <a:xfrm>
              <a:off x="3081049" y="1924318"/>
              <a:ext cx="837558" cy="424793"/>
              <a:chOff x="1495907" y="3073809"/>
              <a:chExt cx="837558" cy="596312"/>
            </a:xfrm>
          </p:grpSpPr>
          <p:sp>
            <p:nvSpPr>
              <p:cNvPr id="1105" name="Rectangle 1104"/>
              <p:cNvSpPr/>
              <p:nvPr/>
            </p:nvSpPr>
            <p:spPr>
              <a:xfrm rot="16200000">
                <a:off x="1616530" y="2953186"/>
                <a:ext cx="596312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106" name="Pentagon 1105"/>
              <p:cNvSpPr/>
              <p:nvPr/>
            </p:nvSpPr>
            <p:spPr>
              <a:xfrm>
                <a:off x="1923960" y="311624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07" name="Group 1106"/>
              <p:cNvGrpSpPr/>
              <p:nvPr/>
            </p:nvGrpSpPr>
            <p:grpSpPr>
              <a:xfrm>
                <a:off x="1562008" y="3137047"/>
                <a:ext cx="214997" cy="469834"/>
                <a:chOff x="701340" y="1838150"/>
                <a:chExt cx="906851" cy="1275558"/>
              </a:xfrm>
            </p:grpSpPr>
            <p:sp>
              <p:nvSpPr>
                <p:cNvPr id="1110" name="Rounded Rectangle 1109"/>
                <p:cNvSpPr/>
                <p:nvPr/>
              </p:nvSpPr>
              <p:spPr>
                <a:xfrm>
                  <a:off x="701340" y="183815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11" name="Rounded Rectangle 1110"/>
                <p:cNvSpPr/>
                <p:nvPr/>
              </p:nvSpPr>
              <p:spPr>
                <a:xfrm>
                  <a:off x="701340" y="231413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12" name="Rounded Rectangle 1111"/>
                <p:cNvSpPr/>
                <p:nvPr/>
              </p:nvSpPr>
              <p:spPr>
                <a:xfrm>
                  <a:off x="701340" y="279012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108" name="Pentagon 1107"/>
              <p:cNvSpPr/>
              <p:nvPr/>
            </p:nvSpPr>
            <p:spPr>
              <a:xfrm>
                <a:off x="1923959" y="3303785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9" name="Pentagon 1108"/>
              <p:cNvSpPr/>
              <p:nvPr/>
            </p:nvSpPr>
            <p:spPr>
              <a:xfrm>
                <a:off x="1923960" y="3491323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1" name="Group 1070"/>
            <p:cNvGrpSpPr/>
            <p:nvPr/>
          </p:nvGrpSpPr>
          <p:grpSpPr>
            <a:xfrm>
              <a:off x="3081051" y="2377181"/>
              <a:ext cx="837556" cy="424793"/>
              <a:chOff x="1495909" y="3709525"/>
              <a:chExt cx="837556" cy="596312"/>
            </a:xfrm>
          </p:grpSpPr>
          <p:sp>
            <p:nvSpPr>
              <p:cNvPr id="1097" name="Rectangle 1096"/>
              <p:cNvSpPr/>
              <p:nvPr/>
            </p:nvSpPr>
            <p:spPr>
              <a:xfrm rot="16200000">
                <a:off x="1616531" y="3588903"/>
                <a:ext cx="596312" cy="837556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098" name="Group 1097"/>
              <p:cNvGrpSpPr/>
              <p:nvPr/>
            </p:nvGrpSpPr>
            <p:grpSpPr>
              <a:xfrm>
                <a:off x="1562009" y="3772763"/>
                <a:ext cx="214997" cy="469834"/>
                <a:chOff x="708166" y="3573020"/>
                <a:chExt cx="906851" cy="1275558"/>
              </a:xfrm>
            </p:grpSpPr>
            <p:sp>
              <p:nvSpPr>
                <p:cNvPr id="1102" name="Rounded Rectangle 1101"/>
                <p:cNvSpPr/>
                <p:nvPr/>
              </p:nvSpPr>
              <p:spPr>
                <a:xfrm>
                  <a:off x="708166" y="357302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03" name="Rounded Rectangle 1102"/>
                <p:cNvSpPr/>
                <p:nvPr/>
              </p:nvSpPr>
              <p:spPr>
                <a:xfrm>
                  <a:off x="708166" y="404900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04" name="Rounded Rectangle 1103"/>
                <p:cNvSpPr/>
                <p:nvPr/>
              </p:nvSpPr>
              <p:spPr>
                <a:xfrm>
                  <a:off x="708166" y="452499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099" name="Pentagon 1098"/>
              <p:cNvSpPr/>
              <p:nvPr/>
            </p:nvSpPr>
            <p:spPr>
              <a:xfrm>
                <a:off x="1923961" y="3751964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0" name="Pentagon 1099"/>
              <p:cNvSpPr/>
              <p:nvPr/>
            </p:nvSpPr>
            <p:spPr>
              <a:xfrm>
                <a:off x="1923960" y="393950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1" name="Pentagon 1100"/>
              <p:cNvSpPr/>
              <p:nvPr/>
            </p:nvSpPr>
            <p:spPr>
              <a:xfrm>
                <a:off x="1923961" y="4127039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2" name="Group 1071"/>
            <p:cNvGrpSpPr/>
            <p:nvPr/>
          </p:nvGrpSpPr>
          <p:grpSpPr>
            <a:xfrm>
              <a:off x="3081049" y="2830044"/>
              <a:ext cx="837558" cy="424792"/>
              <a:chOff x="1495907" y="4345241"/>
              <a:chExt cx="837558" cy="596311"/>
            </a:xfrm>
          </p:grpSpPr>
          <p:sp>
            <p:nvSpPr>
              <p:cNvPr id="1089" name="Rectangle 1088"/>
              <p:cNvSpPr/>
              <p:nvPr/>
            </p:nvSpPr>
            <p:spPr>
              <a:xfrm rot="16200000">
                <a:off x="1616530" y="4224618"/>
                <a:ext cx="596311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090" name="Group 1089"/>
              <p:cNvGrpSpPr/>
              <p:nvPr/>
            </p:nvGrpSpPr>
            <p:grpSpPr>
              <a:xfrm>
                <a:off x="1562011" y="4408480"/>
                <a:ext cx="214997" cy="469833"/>
                <a:chOff x="714992" y="5289983"/>
                <a:chExt cx="906851" cy="1275558"/>
              </a:xfrm>
            </p:grpSpPr>
            <p:sp>
              <p:nvSpPr>
                <p:cNvPr id="1094" name="Rounded Rectangle 1093"/>
                <p:cNvSpPr/>
                <p:nvPr/>
              </p:nvSpPr>
              <p:spPr>
                <a:xfrm>
                  <a:off x="714992" y="5289983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095" name="Rounded Rectangle 1094"/>
                <p:cNvSpPr/>
                <p:nvPr/>
              </p:nvSpPr>
              <p:spPr>
                <a:xfrm>
                  <a:off x="714992" y="5765969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096" name="Rounded Rectangle 1095"/>
                <p:cNvSpPr/>
                <p:nvPr/>
              </p:nvSpPr>
              <p:spPr>
                <a:xfrm>
                  <a:off x="714992" y="6241955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091" name="Pentagon 1090"/>
              <p:cNvSpPr/>
              <p:nvPr/>
            </p:nvSpPr>
            <p:spPr>
              <a:xfrm>
                <a:off x="1923800" y="439203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2" name="Pentagon 1091"/>
              <p:cNvSpPr/>
              <p:nvPr/>
            </p:nvSpPr>
            <p:spPr>
              <a:xfrm>
                <a:off x="1923799" y="457956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3" name="Pentagon 1092"/>
              <p:cNvSpPr/>
              <p:nvPr/>
            </p:nvSpPr>
            <p:spPr>
              <a:xfrm>
                <a:off x="1923800" y="4767106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3" name="Group 1132"/>
            <p:cNvGrpSpPr/>
            <p:nvPr/>
          </p:nvGrpSpPr>
          <p:grpSpPr>
            <a:xfrm>
              <a:off x="3081052" y="3598824"/>
              <a:ext cx="837558" cy="424793"/>
              <a:chOff x="1495907" y="3073809"/>
              <a:chExt cx="837558" cy="596312"/>
            </a:xfrm>
          </p:grpSpPr>
          <p:sp>
            <p:nvSpPr>
              <p:cNvPr id="1168" name="Rectangle 1167"/>
              <p:cNvSpPr/>
              <p:nvPr/>
            </p:nvSpPr>
            <p:spPr>
              <a:xfrm rot="16200000">
                <a:off x="1616530" y="2953186"/>
                <a:ext cx="596312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169" name="Pentagon 1168"/>
              <p:cNvSpPr/>
              <p:nvPr/>
            </p:nvSpPr>
            <p:spPr>
              <a:xfrm>
                <a:off x="1923960" y="311624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70" name="Group 1169"/>
              <p:cNvGrpSpPr/>
              <p:nvPr/>
            </p:nvGrpSpPr>
            <p:grpSpPr>
              <a:xfrm>
                <a:off x="1562008" y="3137047"/>
                <a:ext cx="214997" cy="469834"/>
                <a:chOff x="701340" y="1838150"/>
                <a:chExt cx="906851" cy="1275558"/>
              </a:xfrm>
            </p:grpSpPr>
            <p:sp>
              <p:nvSpPr>
                <p:cNvPr id="1173" name="Rounded Rectangle 1172"/>
                <p:cNvSpPr/>
                <p:nvPr/>
              </p:nvSpPr>
              <p:spPr>
                <a:xfrm>
                  <a:off x="701340" y="183815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74" name="Rounded Rectangle 1173"/>
                <p:cNvSpPr/>
                <p:nvPr/>
              </p:nvSpPr>
              <p:spPr>
                <a:xfrm>
                  <a:off x="701340" y="231413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75" name="Rounded Rectangle 1174"/>
                <p:cNvSpPr/>
                <p:nvPr/>
              </p:nvSpPr>
              <p:spPr>
                <a:xfrm>
                  <a:off x="701340" y="279012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171" name="Pentagon 1170"/>
              <p:cNvSpPr/>
              <p:nvPr/>
            </p:nvSpPr>
            <p:spPr>
              <a:xfrm>
                <a:off x="1923959" y="3303785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2" name="Pentagon 1171"/>
              <p:cNvSpPr/>
              <p:nvPr/>
            </p:nvSpPr>
            <p:spPr>
              <a:xfrm>
                <a:off x="1923960" y="3491323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4" name="Group 1133"/>
            <p:cNvGrpSpPr/>
            <p:nvPr/>
          </p:nvGrpSpPr>
          <p:grpSpPr>
            <a:xfrm>
              <a:off x="3081054" y="4051687"/>
              <a:ext cx="837556" cy="424793"/>
              <a:chOff x="1495909" y="3709525"/>
              <a:chExt cx="837556" cy="596312"/>
            </a:xfrm>
          </p:grpSpPr>
          <p:sp>
            <p:nvSpPr>
              <p:cNvPr id="1160" name="Rectangle 1159"/>
              <p:cNvSpPr/>
              <p:nvPr/>
            </p:nvSpPr>
            <p:spPr>
              <a:xfrm rot="16200000">
                <a:off x="1616531" y="3588903"/>
                <a:ext cx="596312" cy="837556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161" name="Group 1160"/>
              <p:cNvGrpSpPr/>
              <p:nvPr/>
            </p:nvGrpSpPr>
            <p:grpSpPr>
              <a:xfrm>
                <a:off x="1562009" y="3772763"/>
                <a:ext cx="214997" cy="469834"/>
                <a:chOff x="708166" y="3573020"/>
                <a:chExt cx="906851" cy="1275558"/>
              </a:xfrm>
            </p:grpSpPr>
            <p:sp>
              <p:nvSpPr>
                <p:cNvPr id="1165" name="Rounded Rectangle 1164"/>
                <p:cNvSpPr/>
                <p:nvPr/>
              </p:nvSpPr>
              <p:spPr>
                <a:xfrm>
                  <a:off x="708166" y="357302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66" name="Rounded Rectangle 1165"/>
                <p:cNvSpPr/>
                <p:nvPr/>
              </p:nvSpPr>
              <p:spPr>
                <a:xfrm>
                  <a:off x="708166" y="404900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67" name="Rounded Rectangle 1166"/>
                <p:cNvSpPr/>
                <p:nvPr/>
              </p:nvSpPr>
              <p:spPr>
                <a:xfrm>
                  <a:off x="708166" y="452499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162" name="Pentagon 1161"/>
              <p:cNvSpPr/>
              <p:nvPr/>
            </p:nvSpPr>
            <p:spPr>
              <a:xfrm>
                <a:off x="1923961" y="3751964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3" name="Pentagon 1162"/>
              <p:cNvSpPr/>
              <p:nvPr/>
            </p:nvSpPr>
            <p:spPr>
              <a:xfrm>
                <a:off x="1923960" y="393950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4" name="Pentagon 1163"/>
              <p:cNvSpPr/>
              <p:nvPr/>
            </p:nvSpPr>
            <p:spPr>
              <a:xfrm>
                <a:off x="1923961" y="4127039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5" name="Group 1134"/>
            <p:cNvGrpSpPr/>
            <p:nvPr/>
          </p:nvGrpSpPr>
          <p:grpSpPr>
            <a:xfrm>
              <a:off x="3081052" y="4504550"/>
              <a:ext cx="837558" cy="424792"/>
              <a:chOff x="1495907" y="4345241"/>
              <a:chExt cx="837558" cy="596311"/>
            </a:xfrm>
          </p:grpSpPr>
          <p:sp>
            <p:nvSpPr>
              <p:cNvPr id="1152" name="Rectangle 1151"/>
              <p:cNvSpPr/>
              <p:nvPr/>
            </p:nvSpPr>
            <p:spPr>
              <a:xfrm rot="16200000">
                <a:off x="1616530" y="4224618"/>
                <a:ext cx="596311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153" name="Group 1152"/>
              <p:cNvGrpSpPr/>
              <p:nvPr/>
            </p:nvGrpSpPr>
            <p:grpSpPr>
              <a:xfrm>
                <a:off x="1562011" y="4408480"/>
                <a:ext cx="214997" cy="469833"/>
                <a:chOff x="714992" y="5289983"/>
                <a:chExt cx="906851" cy="1275558"/>
              </a:xfrm>
            </p:grpSpPr>
            <p:sp>
              <p:nvSpPr>
                <p:cNvPr id="1157" name="Rounded Rectangle 1156"/>
                <p:cNvSpPr/>
                <p:nvPr/>
              </p:nvSpPr>
              <p:spPr>
                <a:xfrm>
                  <a:off x="714992" y="5289983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58" name="Rounded Rectangle 1157"/>
                <p:cNvSpPr/>
                <p:nvPr/>
              </p:nvSpPr>
              <p:spPr>
                <a:xfrm>
                  <a:off x="714992" y="5765969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59" name="Rounded Rectangle 1158"/>
                <p:cNvSpPr/>
                <p:nvPr/>
              </p:nvSpPr>
              <p:spPr>
                <a:xfrm>
                  <a:off x="714992" y="6241955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154" name="Pentagon 1153"/>
              <p:cNvSpPr/>
              <p:nvPr/>
            </p:nvSpPr>
            <p:spPr>
              <a:xfrm>
                <a:off x="1923800" y="439203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5" name="Pentagon 1154"/>
              <p:cNvSpPr/>
              <p:nvPr/>
            </p:nvSpPr>
            <p:spPr>
              <a:xfrm>
                <a:off x="1923799" y="457956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6" name="Pentagon 1155"/>
              <p:cNvSpPr/>
              <p:nvPr/>
            </p:nvSpPr>
            <p:spPr>
              <a:xfrm>
                <a:off x="1923800" y="4767106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91" name="Group 1190"/>
            <p:cNvGrpSpPr/>
            <p:nvPr/>
          </p:nvGrpSpPr>
          <p:grpSpPr>
            <a:xfrm>
              <a:off x="3081049" y="5287568"/>
              <a:ext cx="837558" cy="424793"/>
              <a:chOff x="1495907" y="3073809"/>
              <a:chExt cx="837558" cy="596312"/>
            </a:xfrm>
          </p:grpSpPr>
          <p:sp>
            <p:nvSpPr>
              <p:cNvPr id="1226" name="Rectangle 1225"/>
              <p:cNvSpPr/>
              <p:nvPr/>
            </p:nvSpPr>
            <p:spPr>
              <a:xfrm rot="16200000">
                <a:off x="1616530" y="2953186"/>
                <a:ext cx="596312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227" name="Pentagon 1226"/>
              <p:cNvSpPr/>
              <p:nvPr/>
            </p:nvSpPr>
            <p:spPr>
              <a:xfrm>
                <a:off x="1923960" y="311624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28" name="Group 1227"/>
              <p:cNvGrpSpPr/>
              <p:nvPr/>
            </p:nvGrpSpPr>
            <p:grpSpPr>
              <a:xfrm>
                <a:off x="1562008" y="3137047"/>
                <a:ext cx="214997" cy="469834"/>
                <a:chOff x="701340" y="1838150"/>
                <a:chExt cx="906851" cy="1275558"/>
              </a:xfrm>
            </p:grpSpPr>
            <p:sp>
              <p:nvSpPr>
                <p:cNvPr id="1231" name="Rounded Rectangle 1230"/>
                <p:cNvSpPr/>
                <p:nvPr/>
              </p:nvSpPr>
              <p:spPr>
                <a:xfrm>
                  <a:off x="701340" y="183815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32" name="Rounded Rectangle 1231"/>
                <p:cNvSpPr/>
                <p:nvPr/>
              </p:nvSpPr>
              <p:spPr>
                <a:xfrm>
                  <a:off x="701340" y="231413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33" name="Rounded Rectangle 1232"/>
                <p:cNvSpPr/>
                <p:nvPr/>
              </p:nvSpPr>
              <p:spPr>
                <a:xfrm>
                  <a:off x="701340" y="279012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229" name="Pentagon 1228"/>
              <p:cNvSpPr/>
              <p:nvPr/>
            </p:nvSpPr>
            <p:spPr>
              <a:xfrm>
                <a:off x="1923959" y="3303785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0" name="Pentagon 1229"/>
              <p:cNvSpPr/>
              <p:nvPr/>
            </p:nvSpPr>
            <p:spPr>
              <a:xfrm>
                <a:off x="1923960" y="3491323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92" name="Group 1191"/>
            <p:cNvGrpSpPr/>
            <p:nvPr/>
          </p:nvGrpSpPr>
          <p:grpSpPr>
            <a:xfrm>
              <a:off x="3081051" y="5740431"/>
              <a:ext cx="837556" cy="424793"/>
              <a:chOff x="1495909" y="3709525"/>
              <a:chExt cx="837556" cy="596312"/>
            </a:xfrm>
          </p:grpSpPr>
          <p:sp>
            <p:nvSpPr>
              <p:cNvPr id="1218" name="Rectangle 1217"/>
              <p:cNvSpPr/>
              <p:nvPr/>
            </p:nvSpPr>
            <p:spPr>
              <a:xfrm rot="16200000">
                <a:off x="1616531" y="3588903"/>
                <a:ext cx="596312" cy="837556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219" name="Group 1218"/>
              <p:cNvGrpSpPr/>
              <p:nvPr/>
            </p:nvGrpSpPr>
            <p:grpSpPr>
              <a:xfrm>
                <a:off x="1562009" y="3772763"/>
                <a:ext cx="214997" cy="469834"/>
                <a:chOff x="708166" y="3573020"/>
                <a:chExt cx="906851" cy="1275558"/>
              </a:xfrm>
            </p:grpSpPr>
            <p:sp>
              <p:nvSpPr>
                <p:cNvPr id="1223" name="Rounded Rectangle 1222"/>
                <p:cNvSpPr/>
                <p:nvPr/>
              </p:nvSpPr>
              <p:spPr>
                <a:xfrm>
                  <a:off x="708166" y="357302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24" name="Rounded Rectangle 1223"/>
                <p:cNvSpPr/>
                <p:nvPr/>
              </p:nvSpPr>
              <p:spPr>
                <a:xfrm>
                  <a:off x="708166" y="404900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25" name="Rounded Rectangle 1224"/>
                <p:cNvSpPr/>
                <p:nvPr/>
              </p:nvSpPr>
              <p:spPr>
                <a:xfrm>
                  <a:off x="708166" y="452499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220" name="Pentagon 1219"/>
              <p:cNvSpPr/>
              <p:nvPr/>
            </p:nvSpPr>
            <p:spPr>
              <a:xfrm>
                <a:off x="1923961" y="3751964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1" name="Pentagon 1220"/>
              <p:cNvSpPr/>
              <p:nvPr/>
            </p:nvSpPr>
            <p:spPr>
              <a:xfrm>
                <a:off x="1923960" y="393950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2" name="Pentagon 1221"/>
              <p:cNvSpPr/>
              <p:nvPr/>
            </p:nvSpPr>
            <p:spPr>
              <a:xfrm>
                <a:off x="1923961" y="4127039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93" name="Group 1192"/>
            <p:cNvGrpSpPr/>
            <p:nvPr/>
          </p:nvGrpSpPr>
          <p:grpSpPr>
            <a:xfrm>
              <a:off x="3081049" y="6193294"/>
              <a:ext cx="837558" cy="424792"/>
              <a:chOff x="1495907" y="4345241"/>
              <a:chExt cx="837558" cy="596311"/>
            </a:xfrm>
          </p:grpSpPr>
          <p:sp>
            <p:nvSpPr>
              <p:cNvPr id="1210" name="Rectangle 1209"/>
              <p:cNvSpPr/>
              <p:nvPr/>
            </p:nvSpPr>
            <p:spPr>
              <a:xfrm rot="16200000">
                <a:off x="1616530" y="4224618"/>
                <a:ext cx="596311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211" name="Group 1210"/>
              <p:cNvGrpSpPr/>
              <p:nvPr/>
            </p:nvGrpSpPr>
            <p:grpSpPr>
              <a:xfrm>
                <a:off x="1562011" y="4408480"/>
                <a:ext cx="214997" cy="469833"/>
                <a:chOff x="714992" y="5289983"/>
                <a:chExt cx="906851" cy="1275558"/>
              </a:xfrm>
            </p:grpSpPr>
            <p:sp>
              <p:nvSpPr>
                <p:cNvPr id="1215" name="Rounded Rectangle 1214"/>
                <p:cNvSpPr/>
                <p:nvPr/>
              </p:nvSpPr>
              <p:spPr>
                <a:xfrm>
                  <a:off x="714992" y="5289983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16" name="Rounded Rectangle 1215"/>
                <p:cNvSpPr/>
                <p:nvPr/>
              </p:nvSpPr>
              <p:spPr>
                <a:xfrm>
                  <a:off x="714992" y="5765969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17" name="Rounded Rectangle 1216"/>
                <p:cNvSpPr/>
                <p:nvPr/>
              </p:nvSpPr>
              <p:spPr>
                <a:xfrm>
                  <a:off x="714992" y="6241955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212" name="Pentagon 1211"/>
              <p:cNvSpPr/>
              <p:nvPr/>
            </p:nvSpPr>
            <p:spPr>
              <a:xfrm>
                <a:off x="1923800" y="439203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3" name="Pentagon 1212"/>
              <p:cNvSpPr/>
              <p:nvPr/>
            </p:nvSpPr>
            <p:spPr>
              <a:xfrm>
                <a:off x="1923799" y="457956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4" name="Pentagon 1213"/>
              <p:cNvSpPr/>
              <p:nvPr/>
            </p:nvSpPr>
            <p:spPr>
              <a:xfrm>
                <a:off x="1923800" y="4767106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1460800" y="2136715"/>
            <a:ext cx="1628240" cy="2465857"/>
            <a:chOff x="1460800" y="2136715"/>
            <a:chExt cx="1628240" cy="2465857"/>
          </a:xfrm>
        </p:grpSpPr>
        <p:cxnSp>
          <p:nvCxnSpPr>
            <p:cNvPr id="1235" name="Straight Arrow Connector 1234"/>
            <p:cNvCxnSpPr>
              <a:stCxn id="1053" idx="4"/>
              <a:endCxn id="1105" idx="0"/>
            </p:cNvCxnSpPr>
            <p:nvPr/>
          </p:nvCxnSpPr>
          <p:spPr>
            <a:xfrm flipV="1">
              <a:off x="1460800" y="2136715"/>
              <a:ext cx="1628238" cy="180057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Straight Arrow Connector 1235"/>
            <p:cNvCxnSpPr>
              <a:stCxn id="1054" idx="4"/>
              <a:endCxn id="1097" idx="0"/>
            </p:cNvCxnSpPr>
            <p:nvPr/>
          </p:nvCxnSpPr>
          <p:spPr>
            <a:xfrm flipV="1">
              <a:off x="1585393" y="2589578"/>
              <a:ext cx="1503647" cy="167492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Straight Arrow Connector 1236"/>
            <p:cNvCxnSpPr>
              <a:stCxn id="1055" idx="4"/>
              <a:endCxn id="1089" idx="0"/>
            </p:cNvCxnSpPr>
            <p:nvPr/>
          </p:nvCxnSpPr>
          <p:spPr>
            <a:xfrm flipV="1">
              <a:off x="1460800" y="3042440"/>
              <a:ext cx="1628237" cy="156013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5" name="Group 1244"/>
          <p:cNvGrpSpPr/>
          <p:nvPr/>
        </p:nvGrpSpPr>
        <p:grpSpPr>
          <a:xfrm>
            <a:off x="1460800" y="3811221"/>
            <a:ext cx="1628243" cy="905725"/>
            <a:chOff x="845096" y="3722717"/>
            <a:chExt cx="1628243" cy="905725"/>
          </a:xfrm>
        </p:grpSpPr>
        <p:cxnSp>
          <p:nvCxnSpPr>
            <p:cNvPr id="1246" name="Straight Arrow Connector 1245"/>
            <p:cNvCxnSpPr>
              <a:stCxn id="1055" idx="4"/>
              <a:endCxn id="1160" idx="0"/>
            </p:cNvCxnSpPr>
            <p:nvPr/>
          </p:nvCxnSpPr>
          <p:spPr>
            <a:xfrm flipV="1">
              <a:off x="845096" y="4175580"/>
              <a:ext cx="1628243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7" name="Straight Arrow Connector 1246"/>
            <p:cNvCxnSpPr>
              <a:stCxn id="1054" idx="4"/>
              <a:endCxn id="1168" idx="0"/>
            </p:cNvCxnSpPr>
            <p:nvPr/>
          </p:nvCxnSpPr>
          <p:spPr>
            <a:xfrm flipV="1">
              <a:off x="969689" y="3722717"/>
              <a:ext cx="1503648" cy="45327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8" name="Straight Arrow Connector 1247"/>
            <p:cNvCxnSpPr>
              <a:stCxn id="1053" idx="4"/>
              <a:endCxn id="1152" idx="0"/>
            </p:cNvCxnSpPr>
            <p:nvPr/>
          </p:nvCxnSpPr>
          <p:spPr>
            <a:xfrm>
              <a:off x="845096" y="3848790"/>
              <a:ext cx="1628240" cy="7796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3" name="Group 1252"/>
          <p:cNvGrpSpPr/>
          <p:nvPr/>
        </p:nvGrpSpPr>
        <p:grpSpPr>
          <a:xfrm>
            <a:off x="1460800" y="3937294"/>
            <a:ext cx="1628240" cy="2468396"/>
            <a:chOff x="845096" y="3848790"/>
            <a:chExt cx="1628240" cy="2468396"/>
          </a:xfrm>
        </p:grpSpPr>
        <p:cxnSp>
          <p:nvCxnSpPr>
            <p:cNvPr id="1254" name="Straight Arrow Connector 1253"/>
            <p:cNvCxnSpPr>
              <a:stCxn id="1055" idx="4"/>
              <a:endCxn id="1226" idx="0"/>
            </p:cNvCxnSpPr>
            <p:nvPr/>
          </p:nvCxnSpPr>
          <p:spPr>
            <a:xfrm>
              <a:off x="845096" y="4514068"/>
              <a:ext cx="1628238" cy="89739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5" name="Straight Arrow Connector 1254"/>
            <p:cNvCxnSpPr>
              <a:stCxn id="1053" idx="4"/>
              <a:endCxn id="1218" idx="0"/>
            </p:cNvCxnSpPr>
            <p:nvPr/>
          </p:nvCxnSpPr>
          <p:spPr>
            <a:xfrm>
              <a:off x="845096" y="3848790"/>
              <a:ext cx="1628240" cy="201553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Straight Arrow Connector 1255"/>
            <p:cNvCxnSpPr>
              <a:stCxn id="1054" idx="4"/>
              <a:endCxn id="1210" idx="0"/>
            </p:cNvCxnSpPr>
            <p:nvPr/>
          </p:nvCxnSpPr>
          <p:spPr>
            <a:xfrm>
              <a:off x="969689" y="4175994"/>
              <a:ext cx="1503644" cy="214119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ight Arrow 1"/>
          <p:cNvSpPr/>
          <p:nvPr/>
        </p:nvSpPr>
        <p:spPr>
          <a:xfrm rot="18842481">
            <a:off x="1476236" y="2632041"/>
            <a:ext cx="1651835" cy="966794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Read 1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217" name="Right Arrow 216"/>
          <p:cNvSpPr/>
          <p:nvPr/>
        </p:nvSpPr>
        <p:spPr>
          <a:xfrm>
            <a:off x="1698074" y="3750153"/>
            <a:ext cx="1343035" cy="966794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Read 2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218" name="Right Arrow 217"/>
          <p:cNvSpPr/>
          <p:nvPr/>
        </p:nvSpPr>
        <p:spPr>
          <a:xfrm rot="2938518">
            <a:off x="1491073" y="4933471"/>
            <a:ext cx="1651835" cy="966794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Read 3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4033511" y="3498355"/>
            <a:ext cx="3549770" cy="144655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44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Repeatedly</a:t>
            </a:r>
            <a:r>
              <a:rPr lang="en-US" sz="4400" dirty="0">
                <a:latin typeface="Gill Sans Light"/>
                <a:cs typeface="Gill Sans Light"/>
              </a:rPr>
              <a:t/>
            </a:r>
            <a:br>
              <a:rPr lang="en-US" sz="4400" dirty="0">
                <a:latin typeface="Gill Sans Light"/>
                <a:cs typeface="Gill Sans Light"/>
              </a:rPr>
            </a:br>
            <a:r>
              <a:rPr lang="en-US" sz="4400" dirty="0" smtClean="0">
                <a:latin typeface="Gill Sans Light"/>
                <a:cs typeface="Gill Sans Light"/>
              </a:rPr>
              <a:t>load same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64161-BD14-6B44-8A5D-DA5F390B3FB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1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7" grpId="0" animBg="1"/>
      <p:bldP spid="2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1" name="Group 1240"/>
          <p:cNvGrpSpPr/>
          <p:nvPr/>
        </p:nvGrpSpPr>
        <p:grpSpPr>
          <a:xfrm>
            <a:off x="3089040" y="2589578"/>
            <a:ext cx="4795535" cy="2127368"/>
            <a:chOff x="2473336" y="2501074"/>
            <a:chExt cx="4795535" cy="2127368"/>
          </a:xfrm>
        </p:grpSpPr>
        <p:cxnSp>
          <p:nvCxnSpPr>
            <p:cNvPr id="1242" name="Elbow Connector 1241"/>
            <p:cNvCxnSpPr>
              <a:stCxn id="1114" idx="3"/>
              <a:endCxn id="1168" idx="0"/>
            </p:cNvCxnSpPr>
            <p:nvPr/>
          </p:nvCxnSpPr>
          <p:spPr>
            <a:xfrm flipH="1">
              <a:off x="2473337" y="2501074"/>
              <a:ext cx="4795534" cy="1221643"/>
            </a:xfrm>
            <a:prstGeom prst="bentConnector5">
              <a:avLst>
                <a:gd name="adj1" fmla="val -4767"/>
                <a:gd name="adj2" fmla="val 62828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3" name="Elbow Connector 1242"/>
            <p:cNvCxnSpPr>
              <a:stCxn id="1114" idx="3"/>
              <a:endCxn id="1160" idx="0"/>
            </p:cNvCxnSpPr>
            <p:nvPr/>
          </p:nvCxnSpPr>
          <p:spPr>
            <a:xfrm flipH="1">
              <a:off x="2473339" y="2501074"/>
              <a:ext cx="4795532" cy="1674506"/>
            </a:xfrm>
            <a:prstGeom prst="bentConnector5">
              <a:avLst>
                <a:gd name="adj1" fmla="val -4767"/>
                <a:gd name="adj2" fmla="val 50296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4" name="Elbow Connector 1243"/>
            <p:cNvCxnSpPr>
              <a:stCxn id="1114" idx="3"/>
              <a:endCxn id="1152" idx="0"/>
            </p:cNvCxnSpPr>
            <p:nvPr/>
          </p:nvCxnSpPr>
          <p:spPr>
            <a:xfrm flipH="1">
              <a:off x="2473336" y="2501074"/>
              <a:ext cx="4795535" cy="2127368"/>
            </a:xfrm>
            <a:prstGeom prst="bentConnector5">
              <a:avLst>
                <a:gd name="adj1" fmla="val -4767"/>
                <a:gd name="adj2" fmla="val 42724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9" name="Group 1248"/>
          <p:cNvGrpSpPr/>
          <p:nvPr/>
        </p:nvGrpSpPr>
        <p:grpSpPr>
          <a:xfrm>
            <a:off x="3089037" y="4264084"/>
            <a:ext cx="4795541" cy="2141606"/>
            <a:chOff x="2473333" y="4175580"/>
            <a:chExt cx="4795541" cy="2141606"/>
          </a:xfrm>
        </p:grpSpPr>
        <p:cxnSp>
          <p:nvCxnSpPr>
            <p:cNvPr id="1250" name="Elbow Connector 1249"/>
            <p:cNvCxnSpPr>
              <a:stCxn id="1120" idx="3"/>
              <a:endCxn id="1226" idx="0"/>
            </p:cNvCxnSpPr>
            <p:nvPr/>
          </p:nvCxnSpPr>
          <p:spPr>
            <a:xfrm flipH="1">
              <a:off x="2473334" y="4175580"/>
              <a:ext cx="4795540" cy="1235881"/>
            </a:xfrm>
            <a:prstGeom prst="bentConnector5">
              <a:avLst>
                <a:gd name="adj1" fmla="val -4767"/>
                <a:gd name="adj2" fmla="val 65265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1" name="Elbow Connector 1250"/>
            <p:cNvCxnSpPr>
              <a:stCxn id="1120" idx="3"/>
              <a:endCxn id="1218" idx="0"/>
            </p:cNvCxnSpPr>
            <p:nvPr/>
          </p:nvCxnSpPr>
          <p:spPr>
            <a:xfrm flipH="1">
              <a:off x="2473336" y="4175580"/>
              <a:ext cx="4795538" cy="1688744"/>
            </a:xfrm>
            <a:prstGeom prst="bentConnector5">
              <a:avLst>
                <a:gd name="adj1" fmla="val -4767"/>
                <a:gd name="adj2" fmla="val 52186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2" name="Elbow Connector 1251"/>
            <p:cNvCxnSpPr>
              <a:stCxn id="1120" idx="3"/>
              <a:endCxn id="1210" idx="0"/>
            </p:cNvCxnSpPr>
            <p:nvPr/>
          </p:nvCxnSpPr>
          <p:spPr>
            <a:xfrm flipH="1">
              <a:off x="2473333" y="4175580"/>
              <a:ext cx="4795541" cy="2141606"/>
            </a:xfrm>
            <a:prstGeom prst="bentConnector5">
              <a:avLst>
                <a:gd name="adj1" fmla="val -4767"/>
                <a:gd name="adj2" fmla="val 44637"/>
                <a:gd name="adj3" fmla="val 104767"/>
              </a:avLst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12464"/>
            <a:ext cx="9144000" cy="1141525"/>
          </a:xfrm>
        </p:spPr>
        <p:txBody>
          <a:bodyPr/>
          <a:lstStyle/>
          <a:p>
            <a:r>
              <a:rPr lang="en-US" sz="5400" dirty="0" smtClean="0"/>
              <a:t>Cost of Iteration in Map-Reduce</a:t>
            </a:r>
            <a:endParaRPr lang="en-US" sz="5400" dirty="0"/>
          </a:p>
        </p:txBody>
      </p:sp>
      <p:sp>
        <p:nvSpPr>
          <p:cNvPr id="1057" name="TextBox 1056"/>
          <p:cNvSpPr txBox="1"/>
          <p:nvPr/>
        </p:nvSpPr>
        <p:spPr>
          <a:xfrm>
            <a:off x="3147150" y="1420860"/>
            <a:ext cx="581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Map</a:t>
            </a:r>
          </a:p>
        </p:txBody>
      </p:sp>
      <p:sp>
        <p:nvSpPr>
          <p:cNvPr id="1058" name="TextBox 1057"/>
          <p:cNvSpPr txBox="1"/>
          <p:nvPr/>
        </p:nvSpPr>
        <p:spPr>
          <a:xfrm>
            <a:off x="4261430" y="1420860"/>
            <a:ext cx="86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Reduce</a:t>
            </a:r>
          </a:p>
        </p:txBody>
      </p:sp>
      <p:sp>
        <p:nvSpPr>
          <p:cNvPr id="1059" name="TextBox 1058"/>
          <p:cNvSpPr txBox="1"/>
          <p:nvPr/>
        </p:nvSpPr>
        <p:spPr>
          <a:xfrm>
            <a:off x="5304582" y="1277987"/>
            <a:ext cx="92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Learned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Model</a:t>
            </a:r>
          </a:p>
        </p:txBody>
      </p:sp>
      <p:cxnSp>
        <p:nvCxnSpPr>
          <p:cNvPr id="1061" name="Straight Arrow Connector 1060"/>
          <p:cNvCxnSpPr>
            <a:stCxn id="1105" idx="2"/>
          </p:cNvCxnSpPr>
          <p:nvPr/>
        </p:nvCxnSpPr>
        <p:spPr>
          <a:xfrm>
            <a:off x="3918607" y="2136714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Arrow Connector 1061"/>
          <p:cNvCxnSpPr>
            <a:stCxn id="1097" idx="2"/>
            <a:endCxn id="1084" idx="2"/>
          </p:cNvCxnSpPr>
          <p:nvPr/>
        </p:nvCxnSpPr>
        <p:spPr>
          <a:xfrm>
            <a:off x="3918607" y="2589577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Arrow Connector 1062"/>
          <p:cNvCxnSpPr>
            <a:stCxn id="1089" idx="2"/>
          </p:cNvCxnSpPr>
          <p:nvPr/>
        </p:nvCxnSpPr>
        <p:spPr>
          <a:xfrm flipV="1">
            <a:off x="3918607" y="2728664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/>
          <p:cNvCxnSpPr>
            <a:stCxn id="1105" idx="2"/>
            <a:endCxn id="1083" idx="2"/>
          </p:cNvCxnSpPr>
          <p:nvPr/>
        </p:nvCxnSpPr>
        <p:spPr>
          <a:xfrm>
            <a:off x="3918607" y="2136714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Arrow Connector 1064"/>
          <p:cNvCxnSpPr>
            <a:stCxn id="1097" idx="2"/>
            <a:endCxn id="1083" idx="2"/>
          </p:cNvCxnSpPr>
          <p:nvPr/>
        </p:nvCxnSpPr>
        <p:spPr>
          <a:xfrm flipV="1">
            <a:off x="3918607" y="2136715"/>
            <a:ext cx="641103" cy="4528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Arrow Connector 1065"/>
          <p:cNvCxnSpPr>
            <a:stCxn id="1097" idx="2"/>
            <a:endCxn id="1085" idx="2"/>
          </p:cNvCxnSpPr>
          <p:nvPr/>
        </p:nvCxnSpPr>
        <p:spPr>
          <a:xfrm>
            <a:off x="3918607" y="2589577"/>
            <a:ext cx="641103" cy="45286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Arrow Connector 1066"/>
          <p:cNvCxnSpPr>
            <a:stCxn id="1089" idx="2"/>
          </p:cNvCxnSpPr>
          <p:nvPr/>
        </p:nvCxnSpPr>
        <p:spPr>
          <a:xfrm flipV="1">
            <a:off x="3918607" y="2280085"/>
            <a:ext cx="641102" cy="7623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Arrow Connector 1067"/>
          <p:cNvCxnSpPr>
            <a:stCxn id="1089" idx="2"/>
            <a:endCxn id="1085" idx="2"/>
          </p:cNvCxnSpPr>
          <p:nvPr/>
        </p:nvCxnSpPr>
        <p:spPr>
          <a:xfrm>
            <a:off x="3918607" y="3042440"/>
            <a:ext cx="64110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Arrow Connector 1068"/>
          <p:cNvCxnSpPr>
            <a:stCxn id="1105" idx="2"/>
          </p:cNvCxnSpPr>
          <p:nvPr/>
        </p:nvCxnSpPr>
        <p:spPr>
          <a:xfrm>
            <a:off x="3918607" y="2136714"/>
            <a:ext cx="641103" cy="776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13" name="Group 1112"/>
          <p:cNvGrpSpPr/>
          <p:nvPr/>
        </p:nvGrpSpPr>
        <p:grpSpPr>
          <a:xfrm>
            <a:off x="6050409" y="2262788"/>
            <a:ext cx="1826178" cy="665278"/>
            <a:chOff x="5434705" y="2174284"/>
            <a:chExt cx="1826178" cy="665278"/>
          </a:xfrm>
        </p:grpSpPr>
        <p:sp>
          <p:nvSpPr>
            <p:cNvPr id="1114" name="Rounded Rectangle 1113"/>
            <p:cNvSpPr/>
            <p:nvPr/>
          </p:nvSpPr>
          <p:spPr>
            <a:xfrm>
              <a:off x="6310339" y="2232128"/>
              <a:ext cx="950544" cy="537891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w</a:t>
              </a:r>
              <a:r>
                <a:rPr lang="en-US" sz="2800" baseline="30000" dirty="0" smtClean="0">
                  <a:latin typeface="Gill Sans Light"/>
                  <a:cs typeface="Gill Sans Light"/>
                </a:rPr>
                <a:t>(1)</a:t>
              </a:r>
              <a:endParaRPr lang="en-US" sz="2800" baseline="30000" dirty="0">
                <a:latin typeface="Gill Sans Light"/>
                <a:cs typeface="Gill Sans Light"/>
              </a:endParaRPr>
            </a:p>
          </p:txBody>
        </p:sp>
        <p:cxnSp>
          <p:nvCxnSpPr>
            <p:cNvPr id="1115" name="Straight Arrow Connector 1114"/>
            <p:cNvCxnSpPr>
              <a:stCxn id="1086" idx="4"/>
              <a:endCxn id="1114" idx="1"/>
            </p:cNvCxnSpPr>
            <p:nvPr/>
          </p:nvCxnSpPr>
          <p:spPr>
            <a:xfrm>
              <a:off x="5434705" y="2174284"/>
              <a:ext cx="875634" cy="32679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Straight Arrow Connector 1115"/>
            <p:cNvCxnSpPr>
              <a:stCxn id="1087" idx="4"/>
              <a:endCxn id="1114" idx="1"/>
            </p:cNvCxnSpPr>
            <p:nvPr/>
          </p:nvCxnSpPr>
          <p:spPr>
            <a:xfrm flipV="1">
              <a:off x="5559298" y="2501074"/>
              <a:ext cx="751041" cy="41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Straight Arrow Connector 1116"/>
            <p:cNvCxnSpPr>
              <a:stCxn id="1088" idx="4"/>
              <a:endCxn id="1114" idx="1"/>
            </p:cNvCxnSpPr>
            <p:nvPr/>
          </p:nvCxnSpPr>
          <p:spPr>
            <a:xfrm flipV="1">
              <a:off x="5434705" y="2501074"/>
              <a:ext cx="875634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4" name="Straight Arrow Connector 1123"/>
          <p:cNvCxnSpPr>
            <a:stCxn id="1168" idx="2"/>
          </p:cNvCxnSpPr>
          <p:nvPr/>
        </p:nvCxnSpPr>
        <p:spPr>
          <a:xfrm>
            <a:off x="3918610" y="3811220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Arrow Connector 1124"/>
          <p:cNvCxnSpPr>
            <a:stCxn id="1160" idx="2"/>
            <a:endCxn id="1147" idx="2"/>
          </p:cNvCxnSpPr>
          <p:nvPr/>
        </p:nvCxnSpPr>
        <p:spPr>
          <a:xfrm>
            <a:off x="3918610" y="4264083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Arrow Connector 1125"/>
          <p:cNvCxnSpPr>
            <a:stCxn id="1152" idx="2"/>
          </p:cNvCxnSpPr>
          <p:nvPr/>
        </p:nvCxnSpPr>
        <p:spPr>
          <a:xfrm flipV="1">
            <a:off x="3918610" y="4403170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Arrow Connector 1126"/>
          <p:cNvCxnSpPr>
            <a:stCxn id="1168" idx="2"/>
            <a:endCxn id="1146" idx="2"/>
          </p:cNvCxnSpPr>
          <p:nvPr/>
        </p:nvCxnSpPr>
        <p:spPr>
          <a:xfrm>
            <a:off x="3918610" y="3811220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Arrow Connector 1127"/>
          <p:cNvCxnSpPr>
            <a:stCxn id="1160" idx="2"/>
            <a:endCxn id="1146" idx="2"/>
          </p:cNvCxnSpPr>
          <p:nvPr/>
        </p:nvCxnSpPr>
        <p:spPr>
          <a:xfrm flipV="1">
            <a:off x="3918610" y="3811221"/>
            <a:ext cx="641103" cy="4528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Arrow Connector 1128"/>
          <p:cNvCxnSpPr>
            <a:stCxn id="1160" idx="2"/>
            <a:endCxn id="1148" idx="2"/>
          </p:cNvCxnSpPr>
          <p:nvPr/>
        </p:nvCxnSpPr>
        <p:spPr>
          <a:xfrm>
            <a:off x="3918610" y="4264083"/>
            <a:ext cx="641103" cy="45286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Arrow Connector 1129"/>
          <p:cNvCxnSpPr>
            <a:stCxn id="1152" idx="2"/>
          </p:cNvCxnSpPr>
          <p:nvPr/>
        </p:nvCxnSpPr>
        <p:spPr>
          <a:xfrm flipV="1">
            <a:off x="3918610" y="3954591"/>
            <a:ext cx="641102" cy="7623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Arrow Connector 1130"/>
          <p:cNvCxnSpPr>
            <a:stCxn id="1152" idx="2"/>
            <a:endCxn id="1148" idx="2"/>
          </p:cNvCxnSpPr>
          <p:nvPr/>
        </p:nvCxnSpPr>
        <p:spPr>
          <a:xfrm>
            <a:off x="3918610" y="4716946"/>
            <a:ext cx="64110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Arrow Connector 1131"/>
          <p:cNvCxnSpPr>
            <a:stCxn id="1168" idx="2"/>
          </p:cNvCxnSpPr>
          <p:nvPr/>
        </p:nvCxnSpPr>
        <p:spPr>
          <a:xfrm>
            <a:off x="3918610" y="3811220"/>
            <a:ext cx="641103" cy="776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0" name="Rounded Rectangle 1119"/>
          <p:cNvSpPr/>
          <p:nvPr/>
        </p:nvSpPr>
        <p:spPr>
          <a:xfrm>
            <a:off x="6926046" y="3995138"/>
            <a:ext cx="950544" cy="537891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w</a:t>
            </a:r>
            <a:r>
              <a:rPr lang="en-US" sz="2800" baseline="30000" dirty="0" smtClean="0">
                <a:latin typeface="Gill Sans Light"/>
                <a:cs typeface="Gill Sans Light"/>
              </a:rPr>
              <a:t>(2)</a:t>
            </a:r>
            <a:endParaRPr lang="en-US" sz="2800" baseline="30000" dirty="0">
              <a:latin typeface="Gill Sans Light"/>
              <a:cs typeface="Gill Sans Light"/>
            </a:endParaRPr>
          </a:p>
        </p:txBody>
      </p:sp>
      <p:cxnSp>
        <p:nvCxnSpPr>
          <p:cNvPr id="1121" name="Straight Arrow Connector 1120"/>
          <p:cNvCxnSpPr>
            <a:stCxn id="1149" idx="4"/>
            <a:endCxn id="1120" idx="1"/>
          </p:cNvCxnSpPr>
          <p:nvPr/>
        </p:nvCxnSpPr>
        <p:spPr>
          <a:xfrm>
            <a:off x="6042424" y="3937294"/>
            <a:ext cx="883622" cy="32679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Arrow Connector 1121"/>
          <p:cNvCxnSpPr>
            <a:stCxn id="1150" idx="4"/>
            <a:endCxn id="1120" idx="1"/>
          </p:cNvCxnSpPr>
          <p:nvPr/>
        </p:nvCxnSpPr>
        <p:spPr>
          <a:xfrm flipV="1">
            <a:off x="6167017" y="4264084"/>
            <a:ext cx="759029" cy="41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Arrow Connector 1122"/>
          <p:cNvCxnSpPr>
            <a:stCxn id="1151" idx="4"/>
            <a:endCxn id="1120" idx="1"/>
          </p:cNvCxnSpPr>
          <p:nvPr/>
        </p:nvCxnSpPr>
        <p:spPr>
          <a:xfrm flipV="1">
            <a:off x="6042424" y="4264084"/>
            <a:ext cx="883622" cy="338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2" name="Straight Arrow Connector 1181"/>
          <p:cNvCxnSpPr>
            <a:stCxn id="1226" idx="2"/>
          </p:cNvCxnSpPr>
          <p:nvPr/>
        </p:nvCxnSpPr>
        <p:spPr>
          <a:xfrm>
            <a:off x="3918607" y="5499964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3" name="Straight Arrow Connector 1182"/>
          <p:cNvCxnSpPr>
            <a:stCxn id="1218" idx="2"/>
            <a:endCxn id="1205" idx="2"/>
          </p:cNvCxnSpPr>
          <p:nvPr/>
        </p:nvCxnSpPr>
        <p:spPr>
          <a:xfrm>
            <a:off x="3918607" y="5952827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4" name="Straight Arrow Connector 1183"/>
          <p:cNvCxnSpPr>
            <a:stCxn id="1210" idx="2"/>
          </p:cNvCxnSpPr>
          <p:nvPr/>
        </p:nvCxnSpPr>
        <p:spPr>
          <a:xfrm flipV="1">
            <a:off x="3918607" y="6091914"/>
            <a:ext cx="641102" cy="3137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5" name="Straight Arrow Connector 1184"/>
          <p:cNvCxnSpPr>
            <a:stCxn id="1226" idx="2"/>
            <a:endCxn id="1204" idx="2"/>
          </p:cNvCxnSpPr>
          <p:nvPr/>
        </p:nvCxnSpPr>
        <p:spPr>
          <a:xfrm>
            <a:off x="3918607" y="5499964"/>
            <a:ext cx="641103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6" name="Straight Arrow Connector 1185"/>
          <p:cNvCxnSpPr>
            <a:stCxn id="1218" idx="2"/>
            <a:endCxn id="1204" idx="2"/>
          </p:cNvCxnSpPr>
          <p:nvPr/>
        </p:nvCxnSpPr>
        <p:spPr>
          <a:xfrm flipV="1">
            <a:off x="3918607" y="5499965"/>
            <a:ext cx="641103" cy="4528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7" name="Straight Arrow Connector 1186"/>
          <p:cNvCxnSpPr>
            <a:stCxn id="1218" idx="2"/>
            <a:endCxn id="1206" idx="2"/>
          </p:cNvCxnSpPr>
          <p:nvPr/>
        </p:nvCxnSpPr>
        <p:spPr>
          <a:xfrm>
            <a:off x="3918607" y="5952827"/>
            <a:ext cx="641103" cy="45286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8" name="Straight Arrow Connector 1187"/>
          <p:cNvCxnSpPr>
            <a:stCxn id="1210" idx="2"/>
          </p:cNvCxnSpPr>
          <p:nvPr/>
        </p:nvCxnSpPr>
        <p:spPr>
          <a:xfrm flipV="1">
            <a:off x="3918607" y="5643335"/>
            <a:ext cx="641102" cy="7623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9" name="Straight Arrow Connector 1188"/>
          <p:cNvCxnSpPr>
            <a:stCxn id="1210" idx="2"/>
            <a:endCxn id="1206" idx="2"/>
          </p:cNvCxnSpPr>
          <p:nvPr/>
        </p:nvCxnSpPr>
        <p:spPr>
          <a:xfrm>
            <a:off x="3918607" y="6405690"/>
            <a:ext cx="64110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0" name="Straight Arrow Connector 1189"/>
          <p:cNvCxnSpPr>
            <a:stCxn id="1226" idx="2"/>
          </p:cNvCxnSpPr>
          <p:nvPr/>
        </p:nvCxnSpPr>
        <p:spPr>
          <a:xfrm>
            <a:off x="3918607" y="5499964"/>
            <a:ext cx="641103" cy="776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8" name="Rounded Rectangle 1177"/>
          <p:cNvSpPr/>
          <p:nvPr/>
        </p:nvSpPr>
        <p:spPr>
          <a:xfrm>
            <a:off x="6926043" y="5683882"/>
            <a:ext cx="950544" cy="537891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w</a:t>
            </a:r>
            <a:r>
              <a:rPr lang="en-US" sz="2800" baseline="30000" dirty="0" smtClean="0">
                <a:latin typeface="Gill Sans Light"/>
                <a:cs typeface="Gill Sans Light"/>
              </a:rPr>
              <a:t>(3)</a:t>
            </a:r>
            <a:endParaRPr lang="en-US" sz="2800" baseline="30000" dirty="0">
              <a:latin typeface="Gill Sans Light"/>
              <a:cs typeface="Gill Sans Light"/>
            </a:endParaRPr>
          </a:p>
        </p:txBody>
      </p:sp>
      <p:cxnSp>
        <p:nvCxnSpPr>
          <p:cNvPr id="1179" name="Straight Arrow Connector 1178"/>
          <p:cNvCxnSpPr>
            <a:stCxn id="1207" idx="4"/>
            <a:endCxn id="1178" idx="1"/>
          </p:cNvCxnSpPr>
          <p:nvPr/>
        </p:nvCxnSpPr>
        <p:spPr>
          <a:xfrm>
            <a:off x="6042421" y="5626038"/>
            <a:ext cx="883622" cy="32679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0" name="Straight Arrow Connector 1179"/>
          <p:cNvCxnSpPr>
            <a:stCxn id="1208" idx="4"/>
            <a:endCxn id="1178" idx="1"/>
          </p:cNvCxnSpPr>
          <p:nvPr/>
        </p:nvCxnSpPr>
        <p:spPr>
          <a:xfrm flipV="1">
            <a:off x="6167014" y="5952828"/>
            <a:ext cx="759029" cy="41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1" name="Straight Arrow Connector 1180"/>
          <p:cNvCxnSpPr>
            <a:stCxn id="1209" idx="4"/>
            <a:endCxn id="1178" idx="1"/>
          </p:cNvCxnSpPr>
          <p:nvPr/>
        </p:nvCxnSpPr>
        <p:spPr>
          <a:xfrm flipV="1">
            <a:off x="6042421" y="5952828"/>
            <a:ext cx="883622" cy="338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57" name="Group 1256"/>
          <p:cNvGrpSpPr/>
          <p:nvPr/>
        </p:nvGrpSpPr>
        <p:grpSpPr>
          <a:xfrm>
            <a:off x="1192036" y="1277987"/>
            <a:ext cx="950544" cy="1232123"/>
            <a:chOff x="576332" y="1189483"/>
            <a:chExt cx="950544" cy="1232123"/>
          </a:xfrm>
        </p:grpSpPr>
        <p:sp>
          <p:nvSpPr>
            <p:cNvPr id="1258" name="Rounded Rectangle 1257"/>
            <p:cNvSpPr/>
            <p:nvPr/>
          </p:nvSpPr>
          <p:spPr>
            <a:xfrm>
              <a:off x="576332" y="1883715"/>
              <a:ext cx="950544" cy="537891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w</a:t>
              </a:r>
              <a:r>
                <a:rPr lang="en-US" sz="2800" baseline="30000" dirty="0" smtClean="0">
                  <a:latin typeface="Gill Sans Light"/>
                  <a:cs typeface="Gill Sans Light"/>
                </a:rPr>
                <a:t>(0)</a:t>
              </a:r>
              <a:endParaRPr lang="en-US" sz="2800" baseline="30000" dirty="0">
                <a:latin typeface="Gill Sans Light"/>
                <a:cs typeface="Gill Sans Light"/>
              </a:endParaRPr>
            </a:p>
          </p:txBody>
        </p:sp>
        <p:sp>
          <p:nvSpPr>
            <p:cNvPr id="1259" name="TextBox 1258"/>
            <p:cNvSpPr txBox="1"/>
            <p:nvPr/>
          </p:nvSpPr>
          <p:spPr>
            <a:xfrm>
              <a:off x="670787" y="1189483"/>
              <a:ext cx="761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>
                  <a:latin typeface="Gill Sans Light"/>
                  <a:cs typeface="Gill Sans Light"/>
                </a:rPr>
                <a:t>Initial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Model</a:t>
              </a:r>
              <a:endParaRPr lang="en-US" sz="1800" dirty="0" smtClean="0">
                <a:latin typeface="Gill Sans Light"/>
                <a:cs typeface="Gill Sans Light"/>
              </a:endParaRPr>
            </a:p>
          </p:txBody>
        </p:sp>
      </p:grpSp>
      <p:grpSp>
        <p:nvGrpSpPr>
          <p:cNvPr id="1050" name="Group 1049"/>
          <p:cNvGrpSpPr/>
          <p:nvPr/>
        </p:nvGrpSpPr>
        <p:grpSpPr>
          <a:xfrm>
            <a:off x="690774" y="3013938"/>
            <a:ext cx="886631" cy="1842095"/>
            <a:chOff x="75070" y="2925434"/>
            <a:chExt cx="886631" cy="1842095"/>
          </a:xfrm>
        </p:grpSpPr>
        <p:grpSp>
          <p:nvGrpSpPr>
            <p:cNvPr id="1051" name="Group 1050"/>
            <p:cNvGrpSpPr/>
            <p:nvPr/>
          </p:nvGrpSpPr>
          <p:grpSpPr>
            <a:xfrm>
              <a:off x="259801" y="3583630"/>
              <a:ext cx="701900" cy="1183899"/>
              <a:chOff x="387467" y="3176719"/>
              <a:chExt cx="701900" cy="1661923"/>
            </a:xfrm>
          </p:grpSpPr>
          <p:sp>
            <p:nvSpPr>
              <p:cNvPr id="1053" name="Can 1052"/>
              <p:cNvSpPr/>
              <p:nvPr/>
            </p:nvSpPr>
            <p:spPr>
              <a:xfrm>
                <a:off x="387467" y="3176719"/>
                <a:ext cx="577307" cy="744446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2000" baseline="-25000" dirty="0" smtClean="0">
                  <a:latin typeface="Gill Sans Light"/>
                  <a:cs typeface="Gill Sans Light"/>
                </a:endParaRPr>
              </a:p>
            </p:txBody>
          </p:sp>
          <p:sp>
            <p:nvSpPr>
              <p:cNvPr id="1054" name="Can 1053"/>
              <p:cNvSpPr/>
              <p:nvPr/>
            </p:nvSpPr>
            <p:spPr>
              <a:xfrm>
                <a:off x="512060" y="3624492"/>
                <a:ext cx="577307" cy="767539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2000" baseline="-25000" dirty="0" smtClean="0">
                  <a:latin typeface="Gill Sans Light"/>
                  <a:cs typeface="Gill Sans Light"/>
                </a:endParaRPr>
              </a:p>
            </p:txBody>
          </p:sp>
          <p:sp>
            <p:nvSpPr>
              <p:cNvPr id="1055" name="Can 1054"/>
              <p:cNvSpPr/>
              <p:nvPr/>
            </p:nvSpPr>
            <p:spPr>
              <a:xfrm>
                <a:off x="387467" y="4127039"/>
                <a:ext cx="577307" cy="711603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2000" baseline="-25000" dirty="0" smtClean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052" name="TextBox 1051"/>
            <p:cNvSpPr txBox="1"/>
            <p:nvPr/>
          </p:nvSpPr>
          <p:spPr>
            <a:xfrm>
              <a:off x="75070" y="2925434"/>
              <a:ext cx="8866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>
                  <a:latin typeface="Gill Sans Light"/>
                  <a:cs typeface="Gill Sans Light"/>
                </a:rPr>
                <a:t>Training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Data</a:t>
              </a:r>
              <a:endParaRPr lang="en-US" sz="1800" dirty="0" smtClean="0">
                <a:latin typeface="Gill Sans Light"/>
                <a:cs typeface="Gill Sans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081049" y="1924318"/>
            <a:ext cx="837561" cy="4693768"/>
            <a:chOff x="3081049" y="1924318"/>
            <a:chExt cx="837561" cy="4693768"/>
          </a:xfrm>
        </p:grpSpPr>
        <p:grpSp>
          <p:nvGrpSpPr>
            <p:cNvPr id="1070" name="Group 1069"/>
            <p:cNvGrpSpPr/>
            <p:nvPr/>
          </p:nvGrpSpPr>
          <p:grpSpPr>
            <a:xfrm>
              <a:off x="3081049" y="1924318"/>
              <a:ext cx="837558" cy="424793"/>
              <a:chOff x="1495907" y="3073809"/>
              <a:chExt cx="837558" cy="596312"/>
            </a:xfrm>
          </p:grpSpPr>
          <p:sp>
            <p:nvSpPr>
              <p:cNvPr id="1105" name="Rectangle 1104"/>
              <p:cNvSpPr/>
              <p:nvPr/>
            </p:nvSpPr>
            <p:spPr>
              <a:xfrm rot="16200000">
                <a:off x="1616530" y="2953186"/>
                <a:ext cx="596312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106" name="Pentagon 1105"/>
              <p:cNvSpPr/>
              <p:nvPr/>
            </p:nvSpPr>
            <p:spPr>
              <a:xfrm>
                <a:off x="1923960" y="311624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07" name="Group 1106"/>
              <p:cNvGrpSpPr/>
              <p:nvPr/>
            </p:nvGrpSpPr>
            <p:grpSpPr>
              <a:xfrm>
                <a:off x="1562008" y="3137047"/>
                <a:ext cx="214997" cy="469834"/>
                <a:chOff x="701340" y="1838150"/>
                <a:chExt cx="906851" cy="1275558"/>
              </a:xfrm>
            </p:grpSpPr>
            <p:sp>
              <p:nvSpPr>
                <p:cNvPr id="1110" name="Rounded Rectangle 1109"/>
                <p:cNvSpPr/>
                <p:nvPr/>
              </p:nvSpPr>
              <p:spPr>
                <a:xfrm>
                  <a:off x="701340" y="183815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11" name="Rounded Rectangle 1110"/>
                <p:cNvSpPr/>
                <p:nvPr/>
              </p:nvSpPr>
              <p:spPr>
                <a:xfrm>
                  <a:off x="701340" y="231413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12" name="Rounded Rectangle 1111"/>
                <p:cNvSpPr/>
                <p:nvPr/>
              </p:nvSpPr>
              <p:spPr>
                <a:xfrm>
                  <a:off x="701340" y="279012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108" name="Pentagon 1107"/>
              <p:cNvSpPr/>
              <p:nvPr/>
            </p:nvSpPr>
            <p:spPr>
              <a:xfrm>
                <a:off x="1923959" y="3303785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9" name="Pentagon 1108"/>
              <p:cNvSpPr/>
              <p:nvPr/>
            </p:nvSpPr>
            <p:spPr>
              <a:xfrm>
                <a:off x="1923960" y="3491323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1" name="Group 1070"/>
            <p:cNvGrpSpPr/>
            <p:nvPr/>
          </p:nvGrpSpPr>
          <p:grpSpPr>
            <a:xfrm>
              <a:off x="3081051" y="2377181"/>
              <a:ext cx="837556" cy="424793"/>
              <a:chOff x="1495909" y="3709525"/>
              <a:chExt cx="837556" cy="596312"/>
            </a:xfrm>
          </p:grpSpPr>
          <p:sp>
            <p:nvSpPr>
              <p:cNvPr id="1097" name="Rectangle 1096"/>
              <p:cNvSpPr/>
              <p:nvPr/>
            </p:nvSpPr>
            <p:spPr>
              <a:xfrm rot="16200000">
                <a:off x="1616531" y="3588903"/>
                <a:ext cx="596312" cy="837556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098" name="Group 1097"/>
              <p:cNvGrpSpPr/>
              <p:nvPr/>
            </p:nvGrpSpPr>
            <p:grpSpPr>
              <a:xfrm>
                <a:off x="1562009" y="3772763"/>
                <a:ext cx="214997" cy="469834"/>
                <a:chOff x="708166" y="3573020"/>
                <a:chExt cx="906851" cy="1275558"/>
              </a:xfrm>
            </p:grpSpPr>
            <p:sp>
              <p:nvSpPr>
                <p:cNvPr id="1102" name="Rounded Rectangle 1101"/>
                <p:cNvSpPr/>
                <p:nvPr/>
              </p:nvSpPr>
              <p:spPr>
                <a:xfrm>
                  <a:off x="708166" y="357302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03" name="Rounded Rectangle 1102"/>
                <p:cNvSpPr/>
                <p:nvPr/>
              </p:nvSpPr>
              <p:spPr>
                <a:xfrm>
                  <a:off x="708166" y="404900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04" name="Rounded Rectangle 1103"/>
                <p:cNvSpPr/>
                <p:nvPr/>
              </p:nvSpPr>
              <p:spPr>
                <a:xfrm>
                  <a:off x="708166" y="452499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099" name="Pentagon 1098"/>
              <p:cNvSpPr/>
              <p:nvPr/>
            </p:nvSpPr>
            <p:spPr>
              <a:xfrm>
                <a:off x="1923961" y="3751964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0" name="Pentagon 1099"/>
              <p:cNvSpPr/>
              <p:nvPr/>
            </p:nvSpPr>
            <p:spPr>
              <a:xfrm>
                <a:off x="1923960" y="393950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1" name="Pentagon 1100"/>
              <p:cNvSpPr/>
              <p:nvPr/>
            </p:nvSpPr>
            <p:spPr>
              <a:xfrm>
                <a:off x="1923961" y="4127039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2" name="Group 1071"/>
            <p:cNvGrpSpPr/>
            <p:nvPr/>
          </p:nvGrpSpPr>
          <p:grpSpPr>
            <a:xfrm>
              <a:off x="3081049" y="2830044"/>
              <a:ext cx="837558" cy="424792"/>
              <a:chOff x="1495907" y="4345241"/>
              <a:chExt cx="837558" cy="596311"/>
            </a:xfrm>
          </p:grpSpPr>
          <p:sp>
            <p:nvSpPr>
              <p:cNvPr id="1089" name="Rectangle 1088"/>
              <p:cNvSpPr/>
              <p:nvPr/>
            </p:nvSpPr>
            <p:spPr>
              <a:xfrm rot="16200000">
                <a:off x="1616530" y="4224618"/>
                <a:ext cx="596311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090" name="Group 1089"/>
              <p:cNvGrpSpPr/>
              <p:nvPr/>
            </p:nvGrpSpPr>
            <p:grpSpPr>
              <a:xfrm>
                <a:off x="1562011" y="4408480"/>
                <a:ext cx="214997" cy="469833"/>
                <a:chOff x="714992" y="5289983"/>
                <a:chExt cx="906851" cy="1275558"/>
              </a:xfrm>
            </p:grpSpPr>
            <p:sp>
              <p:nvSpPr>
                <p:cNvPr id="1094" name="Rounded Rectangle 1093"/>
                <p:cNvSpPr/>
                <p:nvPr/>
              </p:nvSpPr>
              <p:spPr>
                <a:xfrm>
                  <a:off x="714992" y="5289983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095" name="Rounded Rectangle 1094"/>
                <p:cNvSpPr/>
                <p:nvPr/>
              </p:nvSpPr>
              <p:spPr>
                <a:xfrm>
                  <a:off x="714992" y="5765969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096" name="Rounded Rectangle 1095"/>
                <p:cNvSpPr/>
                <p:nvPr/>
              </p:nvSpPr>
              <p:spPr>
                <a:xfrm>
                  <a:off x="714992" y="6241955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091" name="Pentagon 1090"/>
              <p:cNvSpPr/>
              <p:nvPr/>
            </p:nvSpPr>
            <p:spPr>
              <a:xfrm>
                <a:off x="1923800" y="439203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2" name="Pentagon 1091"/>
              <p:cNvSpPr/>
              <p:nvPr/>
            </p:nvSpPr>
            <p:spPr>
              <a:xfrm>
                <a:off x="1923799" y="457956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3" name="Pentagon 1092"/>
              <p:cNvSpPr/>
              <p:nvPr/>
            </p:nvSpPr>
            <p:spPr>
              <a:xfrm>
                <a:off x="1923800" y="4767106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3" name="Group 1132"/>
            <p:cNvGrpSpPr/>
            <p:nvPr/>
          </p:nvGrpSpPr>
          <p:grpSpPr>
            <a:xfrm>
              <a:off x="3081052" y="3598824"/>
              <a:ext cx="837558" cy="424793"/>
              <a:chOff x="1495907" y="3073809"/>
              <a:chExt cx="837558" cy="596312"/>
            </a:xfrm>
          </p:grpSpPr>
          <p:sp>
            <p:nvSpPr>
              <p:cNvPr id="1168" name="Rectangle 1167"/>
              <p:cNvSpPr/>
              <p:nvPr/>
            </p:nvSpPr>
            <p:spPr>
              <a:xfrm rot="16200000">
                <a:off x="1616530" y="2953186"/>
                <a:ext cx="596312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169" name="Pentagon 1168"/>
              <p:cNvSpPr/>
              <p:nvPr/>
            </p:nvSpPr>
            <p:spPr>
              <a:xfrm>
                <a:off x="1923960" y="311624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70" name="Group 1169"/>
              <p:cNvGrpSpPr/>
              <p:nvPr/>
            </p:nvGrpSpPr>
            <p:grpSpPr>
              <a:xfrm>
                <a:off x="1562008" y="3137047"/>
                <a:ext cx="214997" cy="469834"/>
                <a:chOff x="701340" y="1838150"/>
                <a:chExt cx="906851" cy="1275558"/>
              </a:xfrm>
            </p:grpSpPr>
            <p:sp>
              <p:nvSpPr>
                <p:cNvPr id="1173" name="Rounded Rectangle 1172"/>
                <p:cNvSpPr/>
                <p:nvPr/>
              </p:nvSpPr>
              <p:spPr>
                <a:xfrm>
                  <a:off x="701340" y="183815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74" name="Rounded Rectangle 1173"/>
                <p:cNvSpPr/>
                <p:nvPr/>
              </p:nvSpPr>
              <p:spPr>
                <a:xfrm>
                  <a:off x="701340" y="231413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75" name="Rounded Rectangle 1174"/>
                <p:cNvSpPr/>
                <p:nvPr/>
              </p:nvSpPr>
              <p:spPr>
                <a:xfrm>
                  <a:off x="701340" y="279012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171" name="Pentagon 1170"/>
              <p:cNvSpPr/>
              <p:nvPr/>
            </p:nvSpPr>
            <p:spPr>
              <a:xfrm>
                <a:off x="1923959" y="3303785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2" name="Pentagon 1171"/>
              <p:cNvSpPr/>
              <p:nvPr/>
            </p:nvSpPr>
            <p:spPr>
              <a:xfrm>
                <a:off x="1923960" y="3491323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4" name="Group 1133"/>
            <p:cNvGrpSpPr/>
            <p:nvPr/>
          </p:nvGrpSpPr>
          <p:grpSpPr>
            <a:xfrm>
              <a:off x="3081054" y="4051687"/>
              <a:ext cx="837556" cy="424793"/>
              <a:chOff x="1495909" y="3709525"/>
              <a:chExt cx="837556" cy="596312"/>
            </a:xfrm>
          </p:grpSpPr>
          <p:sp>
            <p:nvSpPr>
              <p:cNvPr id="1160" name="Rectangle 1159"/>
              <p:cNvSpPr/>
              <p:nvPr/>
            </p:nvSpPr>
            <p:spPr>
              <a:xfrm rot="16200000">
                <a:off x="1616531" y="3588903"/>
                <a:ext cx="596312" cy="837556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161" name="Group 1160"/>
              <p:cNvGrpSpPr/>
              <p:nvPr/>
            </p:nvGrpSpPr>
            <p:grpSpPr>
              <a:xfrm>
                <a:off x="1562009" y="3772763"/>
                <a:ext cx="214997" cy="469834"/>
                <a:chOff x="708166" y="3573020"/>
                <a:chExt cx="906851" cy="1275558"/>
              </a:xfrm>
            </p:grpSpPr>
            <p:sp>
              <p:nvSpPr>
                <p:cNvPr id="1165" name="Rounded Rectangle 1164"/>
                <p:cNvSpPr/>
                <p:nvPr/>
              </p:nvSpPr>
              <p:spPr>
                <a:xfrm>
                  <a:off x="708166" y="357302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66" name="Rounded Rectangle 1165"/>
                <p:cNvSpPr/>
                <p:nvPr/>
              </p:nvSpPr>
              <p:spPr>
                <a:xfrm>
                  <a:off x="708166" y="404900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67" name="Rounded Rectangle 1166"/>
                <p:cNvSpPr/>
                <p:nvPr/>
              </p:nvSpPr>
              <p:spPr>
                <a:xfrm>
                  <a:off x="708166" y="452499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162" name="Pentagon 1161"/>
              <p:cNvSpPr/>
              <p:nvPr/>
            </p:nvSpPr>
            <p:spPr>
              <a:xfrm>
                <a:off x="1923961" y="3751964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3" name="Pentagon 1162"/>
              <p:cNvSpPr/>
              <p:nvPr/>
            </p:nvSpPr>
            <p:spPr>
              <a:xfrm>
                <a:off x="1923960" y="393950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4" name="Pentagon 1163"/>
              <p:cNvSpPr/>
              <p:nvPr/>
            </p:nvSpPr>
            <p:spPr>
              <a:xfrm>
                <a:off x="1923961" y="4127039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5" name="Group 1134"/>
            <p:cNvGrpSpPr/>
            <p:nvPr/>
          </p:nvGrpSpPr>
          <p:grpSpPr>
            <a:xfrm>
              <a:off x="3081052" y="4504550"/>
              <a:ext cx="837558" cy="424792"/>
              <a:chOff x="1495907" y="4345241"/>
              <a:chExt cx="837558" cy="596311"/>
            </a:xfrm>
          </p:grpSpPr>
          <p:sp>
            <p:nvSpPr>
              <p:cNvPr id="1152" name="Rectangle 1151"/>
              <p:cNvSpPr/>
              <p:nvPr/>
            </p:nvSpPr>
            <p:spPr>
              <a:xfrm rot="16200000">
                <a:off x="1616530" y="4224618"/>
                <a:ext cx="596311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153" name="Group 1152"/>
              <p:cNvGrpSpPr/>
              <p:nvPr/>
            </p:nvGrpSpPr>
            <p:grpSpPr>
              <a:xfrm>
                <a:off x="1562011" y="4408480"/>
                <a:ext cx="214997" cy="469833"/>
                <a:chOff x="714992" y="5289983"/>
                <a:chExt cx="906851" cy="1275558"/>
              </a:xfrm>
            </p:grpSpPr>
            <p:sp>
              <p:nvSpPr>
                <p:cNvPr id="1157" name="Rounded Rectangle 1156"/>
                <p:cNvSpPr/>
                <p:nvPr/>
              </p:nvSpPr>
              <p:spPr>
                <a:xfrm>
                  <a:off x="714992" y="5289983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58" name="Rounded Rectangle 1157"/>
                <p:cNvSpPr/>
                <p:nvPr/>
              </p:nvSpPr>
              <p:spPr>
                <a:xfrm>
                  <a:off x="714992" y="5765969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59" name="Rounded Rectangle 1158"/>
                <p:cNvSpPr/>
                <p:nvPr/>
              </p:nvSpPr>
              <p:spPr>
                <a:xfrm>
                  <a:off x="714992" y="6241955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154" name="Pentagon 1153"/>
              <p:cNvSpPr/>
              <p:nvPr/>
            </p:nvSpPr>
            <p:spPr>
              <a:xfrm>
                <a:off x="1923800" y="439203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5" name="Pentagon 1154"/>
              <p:cNvSpPr/>
              <p:nvPr/>
            </p:nvSpPr>
            <p:spPr>
              <a:xfrm>
                <a:off x="1923799" y="457956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6" name="Pentagon 1155"/>
              <p:cNvSpPr/>
              <p:nvPr/>
            </p:nvSpPr>
            <p:spPr>
              <a:xfrm>
                <a:off x="1923800" y="4767106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91" name="Group 1190"/>
            <p:cNvGrpSpPr/>
            <p:nvPr/>
          </p:nvGrpSpPr>
          <p:grpSpPr>
            <a:xfrm>
              <a:off x="3081049" y="5287568"/>
              <a:ext cx="837558" cy="424793"/>
              <a:chOff x="1495907" y="3073809"/>
              <a:chExt cx="837558" cy="596312"/>
            </a:xfrm>
          </p:grpSpPr>
          <p:sp>
            <p:nvSpPr>
              <p:cNvPr id="1226" name="Rectangle 1225"/>
              <p:cNvSpPr/>
              <p:nvPr/>
            </p:nvSpPr>
            <p:spPr>
              <a:xfrm rot="16200000">
                <a:off x="1616530" y="2953186"/>
                <a:ext cx="596312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227" name="Pentagon 1226"/>
              <p:cNvSpPr/>
              <p:nvPr/>
            </p:nvSpPr>
            <p:spPr>
              <a:xfrm>
                <a:off x="1923960" y="311624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28" name="Group 1227"/>
              <p:cNvGrpSpPr/>
              <p:nvPr/>
            </p:nvGrpSpPr>
            <p:grpSpPr>
              <a:xfrm>
                <a:off x="1562008" y="3137047"/>
                <a:ext cx="214997" cy="469834"/>
                <a:chOff x="701340" y="1838150"/>
                <a:chExt cx="906851" cy="1275558"/>
              </a:xfrm>
            </p:grpSpPr>
            <p:sp>
              <p:nvSpPr>
                <p:cNvPr id="1231" name="Rounded Rectangle 1230"/>
                <p:cNvSpPr/>
                <p:nvPr/>
              </p:nvSpPr>
              <p:spPr>
                <a:xfrm>
                  <a:off x="701340" y="183815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32" name="Rounded Rectangle 1231"/>
                <p:cNvSpPr/>
                <p:nvPr/>
              </p:nvSpPr>
              <p:spPr>
                <a:xfrm>
                  <a:off x="701340" y="231413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33" name="Rounded Rectangle 1232"/>
                <p:cNvSpPr/>
                <p:nvPr/>
              </p:nvSpPr>
              <p:spPr>
                <a:xfrm>
                  <a:off x="701340" y="279012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229" name="Pentagon 1228"/>
              <p:cNvSpPr/>
              <p:nvPr/>
            </p:nvSpPr>
            <p:spPr>
              <a:xfrm>
                <a:off x="1923959" y="3303785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0" name="Pentagon 1229"/>
              <p:cNvSpPr/>
              <p:nvPr/>
            </p:nvSpPr>
            <p:spPr>
              <a:xfrm>
                <a:off x="1923960" y="3491323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92" name="Group 1191"/>
            <p:cNvGrpSpPr/>
            <p:nvPr/>
          </p:nvGrpSpPr>
          <p:grpSpPr>
            <a:xfrm>
              <a:off x="3081051" y="5740431"/>
              <a:ext cx="837556" cy="424793"/>
              <a:chOff x="1495909" y="3709525"/>
              <a:chExt cx="837556" cy="596312"/>
            </a:xfrm>
          </p:grpSpPr>
          <p:sp>
            <p:nvSpPr>
              <p:cNvPr id="1218" name="Rectangle 1217"/>
              <p:cNvSpPr/>
              <p:nvPr/>
            </p:nvSpPr>
            <p:spPr>
              <a:xfrm rot="16200000">
                <a:off x="1616531" y="3588903"/>
                <a:ext cx="596312" cy="837556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219" name="Group 1218"/>
              <p:cNvGrpSpPr/>
              <p:nvPr/>
            </p:nvGrpSpPr>
            <p:grpSpPr>
              <a:xfrm>
                <a:off x="1562009" y="3772763"/>
                <a:ext cx="214997" cy="469834"/>
                <a:chOff x="708166" y="3573020"/>
                <a:chExt cx="906851" cy="1275558"/>
              </a:xfrm>
            </p:grpSpPr>
            <p:sp>
              <p:nvSpPr>
                <p:cNvPr id="1223" name="Rounded Rectangle 1222"/>
                <p:cNvSpPr/>
                <p:nvPr/>
              </p:nvSpPr>
              <p:spPr>
                <a:xfrm>
                  <a:off x="708166" y="3573020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24" name="Rounded Rectangle 1223"/>
                <p:cNvSpPr/>
                <p:nvPr/>
              </p:nvSpPr>
              <p:spPr>
                <a:xfrm>
                  <a:off x="708166" y="4049006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25" name="Rounded Rectangle 1224"/>
                <p:cNvSpPr/>
                <p:nvPr/>
              </p:nvSpPr>
              <p:spPr>
                <a:xfrm>
                  <a:off x="708166" y="4524992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220" name="Pentagon 1219"/>
              <p:cNvSpPr/>
              <p:nvPr/>
            </p:nvSpPr>
            <p:spPr>
              <a:xfrm>
                <a:off x="1923961" y="3751964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1" name="Pentagon 1220"/>
              <p:cNvSpPr/>
              <p:nvPr/>
            </p:nvSpPr>
            <p:spPr>
              <a:xfrm>
                <a:off x="1923960" y="393950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2" name="Pentagon 1221"/>
              <p:cNvSpPr/>
              <p:nvPr/>
            </p:nvSpPr>
            <p:spPr>
              <a:xfrm>
                <a:off x="1923961" y="4127039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93" name="Group 1192"/>
            <p:cNvGrpSpPr/>
            <p:nvPr/>
          </p:nvGrpSpPr>
          <p:grpSpPr>
            <a:xfrm>
              <a:off x="3081049" y="6193294"/>
              <a:ext cx="837558" cy="424792"/>
              <a:chOff x="1495907" y="4345241"/>
              <a:chExt cx="837558" cy="596311"/>
            </a:xfrm>
          </p:grpSpPr>
          <p:sp>
            <p:nvSpPr>
              <p:cNvPr id="1210" name="Rectangle 1209"/>
              <p:cNvSpPr/>
              <p:nvPr/>
            </p:nvSpPr>
            <p:spPr>
              <a:xfrm rot="16200000">
                <a:off x="1616530" y="4224618"/>
                <a:ext cx="596311" cy="837558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211" name="Group 1210"/>
              <p:cNvGrpSpPr/>
              <p:nvPr/>
            </p:nvGrpSpPr>
            <p:grpSpPr>
              <a:xfrm>
                <a:off x="1562011" y="4408480"/>
                <a:ext cx="214997" cy="469833"/>
                <a:chOff x="714992" y="5289983"/>
                <a:chExt cx="906851" cy="1275558"/>
              </a:xfrm>
            </p:grpSpPr>
            <p:sp>
              <p:nvSpPr>
                <p:cNvPr id="1215" name="Rounded Rectangle 1214"/>
                <p:cNvSpPr/>
                <p:nvPr/>
              </p:nvSpPr>
              <p:spPr>
                <a:xfrm>
                  <a:off x="714992" y="5289983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16" name="Rounded Rectangle 1215"/>
                <p:cNvSpPr/>
                <p:nvPr/>
              </p:nvSpPr>
              <p:spPr>
                <a:xfrm>
                  <a:off x="714992" y="5765969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17" name="Rounded Rectangle 1216"/>
                <p:cNvSpPr/>
                <p:nvPr/>
              </p:nvSpPr>
              <p:spPr>
                <a:xfrm>
                  <a:off x="714992" y="6241955"/>
                  <a:ext cx="906851" cy="323586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212" name="Pentagon 1211"/>
              <p:cNvSpPr/>
              <p:nvPr/>
            </p:nvSpPr>
            <p:spPr>
              <a:xfrm>
                <a:off x="1923800" y="4392031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3" name="Pentagon 1212"/>
              <p:cNvSpPr/>
              <p:nvPr/>
            </p:nvSpPr>
            <p:spPr>
              <a:xfrm>
                <a:off x="1923799" y="4579568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4" name="Pentagon 1213"/>
              <p:cNvSpPr/>
              <p:nvPr/>
            </p:nvSpPr>
            <p:spPr>
              <a:xfrm>
                <a:off x="1923800" y="4767106"/>
                <a:ext cx="372819" cy="139987"/>
              </a:xfrm>
              <a:prstGeom prst="homePlat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1460800" y="2136715"/>
            <a:ext cx="1628240" cy="2465857"/>
            <a:chOff x="1460800" y="2136715"/>
            <a:chExt cx="1628240" cy="2465857"/>
          </a:xfrm>
        </p:grpSpPr>
        <p:cxnSp>
          <p:nvCxnSpPr>
            <p:cNvPr id="1235" name="Straight Arrow Connector 1234"/>
            <p:cNvCxnSpPr>
              <a:stCxn id="1053" idx="4"/>
              <a:endCxn id="1105" idx="0"/>
            </p:cNvCxnSpPr>
            <p:nvPr/>
          </p:nvCxnSpPr>
          <p:spPr>
            <a:xfrm flipV="1">
              <a:off x="1460800" y="2136715"/>
              <a:ext cx="1628238" cy="180057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Straight Arrow Connector 1235"/>
            <p:cNvCxnSpPr>
              <a:stCxn id="1054" idx="4"/>
              <a:endCxn id="1097" idx="0"/>
            </p:cNvCxnSpPr>
            <p:nvPr/>
          </p:nvCxnSpPr>
          <p:spPr>
            <a:xfrm flipV="1">
              <a:off x="1585393" y="2589578"/>
              <a:ext cx="1503647" cy="167492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Straight Arrow Connector 1236"/>
            <p:cNvCxnSpPr>
              <a:stCxn id="1055" idx="4"/>
              <a:endCxn id="1089" idx="0"/>
            </p:cNvCxnSpPr>
            <p:nvPr/>
          </p:nvCxnSpPr>
          <p:spPr>
            <a:xfrm flipV="1">
              <a:off x="1460800" y="3042440"/>
              <a:ext cx="1628237" cy="156013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8" name="Straight Arrow Connector 1237"/>
          <p:cNvCxnSpPr>
            <a:stCxn id="1258" idx="3"/>
            <a:endCxn id="1105" idx="0"/>
          </p:cNvCxnSpPr>
          <p:nvPr/>
        </p:nvCxnSpPr>
        <p:spPr>
          <a:xfrm flipV="1">
            <a:off x="2142580" y="2136715"/>
            <a:ext cx="938470" cy="10445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9" name="Straight Arrow Connector 1238"/>
          <p:cNvCxnSpPr>
            <a:stCxn id="1258" idx="3"/>
            <a:endCxn id="1097" idx="0"/>
          </p:cNvCxnSpPr>
          <p:nvPr/>
        </p:nvCxnSpPr>
        <p:spPr>
          <a:xfrm>
            <a:off x="2142580" y="2241165"/>
            <a:ext cx="938472" cy="34841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0" name="Straight Arrow Connector 1239"/>
          <p:cNvCxnSpPr>
            <a:stCxn id="1258" idx="3"/>
            <a:endCxn id="1089" idx="0"/>
          </p:cNvCxnSpPr>
          <p:nvPr/>
        </p:nvCxnSpPr>
        <p:spPr>
          <a:xfrm>
            <a:off x="2142580" y="2241165"/>
            <a:ext cx="938469" cy="80127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45" name="Group 1244"/>
          <p:cNvGrpSpPr/>
          <p:nvPr/>
        </p:nvGrpSpPr>
        <p:grpSpPr>
          <a:xfrm>
            <a:off x="1460800" y="3811221"/>
            <a:ext cx="1628243" cy="905725"/>
            <a:chOff x="845096" y="3722717"/>
            <a:chExt cx="1628243" cy="905725"/>
          </a:xfrm>
        </p:grpSpPr>
        <p:cxnSp>
          <p:nvCxnSpPr>
            <p:cNvPr id="1246" name="Straight Arrow Connector 1245"/>
            <p:cNvCxnSpPr>
              <a:stCxn id="1055" idx="4"/>
              <a:endCxn id="1160" idx="0"/>
            </p:cNvCxnSpPr>
            <p:nvPr/>
          </p:nvCxnSpPr>
          <p:spPr>
            <a:xfrm flipV="1">
              <a:off x="845096" y="4175580"/>
              <a:ext cx="1628243" cy="3384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7" name="Straight Arrow Connector 1246"/>
            <p:cNvCxnSpPr>
              <a:stCxn id="1054" idx="4"/>
              <a:endCxn id="1168" idx="0"/>
            </p:cNvCxnSpPr>
            <p:nvPr/>
          </p:nvCxnSpPr>
          <p:spPr>
            <a:xfrm flipV="1">
              <a:off x="969689" y="3722717"/>
              <a:ext cx="1503648" cy="45327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8" name="Straight Arrow Connector 1247"/>
            <p:cNvCxnSpPr>
              <a:stCxn id="1053" idx="4"/>
              <a:endCxn id="1152" idx="0"/>
            </p:cNvCxnSpPr>
            <p:nvPr/>
          </p:nvCxnSpPr>
          <p:spPr>
            <a:xfrm>
              <a:off x="845096" y="3848790"/>
              <a:ext cx="1628240" cy="7796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3" name="Group 1252"/>
          <p:cNvGrpSpPr/>
          <p:nvPr/>
        </p:nvGrpSpPr>
        <p:grpSpPr>
          <a:xfrm>
            <a:off x="1460800" y="3937294"/>
            <a:ext cx="1628240" cy="2468396"/>
            <a:chOff x="845096" y="3848790"/>
            <a:chExt cx="1628240" cy="2468396"/>
          </a:xfrm>
        </p:grpSpPr>
        <p:cxnSp>
          <p:nvCxnSpPr>
            <p:cNvPr id="1254" name="Straight Arrow Connector 1253"/>
            <p:cNvCxnSpPr>
              <a:stCxn id="1055" idx="4"/>
              <a:endCxn id="1226" idx="0"/>
            </p:cNvCxnSpPr>
            <p:nvPr/>
          </p:nvCxnSpPr>
          <p:spPr>
            <a:xfrm>
              <a:off x="845096" y="4514068"/>
              <a:ext cx="1628238" cy="89739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5" name="Straight Arrow Connector 1254"/>
            <p:cNvCxnSpPr>
              <a:stCxn id="1053" idx="4"/>
              <a:endCxn id="1218" idx="0"/>
            </p:cNvCxnSpPr>
            <p:nvPr/>
          </p:nvCxnSpPr>
          <p:spPr>
            <a:xfrm>
              <a:off x="845096" y="3848790"/>
              <a:ext cx="1628240" cy="201553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Straight Arrow Connector 1255"/>
            <p:cNvCxnSpPr>
              <a:stCxn id="1054" idx="4"/>
              <a:endCxn id="1210" idx="0"/>
            </p:cNvCxnSpPr>
            <p:nvPr/>
          </p:nvCxnSpPr>
          <p:spPr>
            <a:xfrm>
              <a:off x="969689" y="4175994"/>
              <a:ext cx="1503644" cy="214119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-204658" y="1322990"/>
            <a:ext cx="9813073" cy="5604011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TextBox 224"/>
          <p:cNvSpPr txBox="1"/>
          <p:nvPr/>
        </p:nvSpPr>
        <p:spPr>
          <a:xfrm>
            <a:off x="726688" y="3181527"/>
            <a:ext cx="3571461" cy="1938992"/>
          </a:xfrm>
          <a:prstGeom prst="rect">
            <a:avLst/>
          </a:prstGeom>
          <a:solidFill>
            <a:srgbClr val="FFFFFF">
              <a:alpha val="84000"/>
            </a:srgb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40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Redundantly </a:t>
            </a:r>
            <a:r>
              <a:rPr lang="en-US" sz="4000" dirty="0" smtClean="0">
                <a:latin typeface="Gill Sans Light"/>
                <a:cs typeface="Gill Sans Light"/>
              </a:rPr>
              <a:t>save</a:t>
            </a:r>
            <a:r>
              <a:rPr lang="en-US" sz="4000" dirty="0">
                <a:latin typeface="Gill Sans Light"/>
                <a:cs typeface="Gill Sans Light"/>
              </a:rPr>
              <a:t> </a:t>
            </a:r>
            <a:r>
              <a:rPr lang="en-US" sz="4000" dirty="0" smtClean="0">
                <a:latin typeface="Gill Sans Light"/>
                <a:cs typeface="Gill Sans Light"/>
              </a:rPr>
              <a:t/>
            </a:r>
            <a:br>
              <a:rPr lang="en-US" sz="4000" dirty="0" smtClean="0">
                <a:latin typeface="Gill Sans Light"/>
                <a:cs typeface="Gill Sans Light"/>
              </a:rPr>
            </a:br>
            <a:r>
              <a:rPr lang="en-US" sz="4000" dirty="0" smtClean="0">
                <a:latin typeface="Gill Sans Light"/>
                <a:cs typeface="Gill Sans Light"/>
              </a:rPr>
              <a:t>output between </a:t>
            </a:r>
            <a:br>
              <a:rPr lang="en-US" sz="4000" dirty="0" smtClean="0">
                <a:latin typeface="Gill Sans Light"/>
                <a:cs typeface="Gill Sans Light"/>
              </a:rPr>
            </a:br>
            <a:r>
              <a:rPr lang="en-US" sz="4000" dirty="0" smtClean="0">
                <a:latin typeface="Gill Sans Light"/>
                <a:cs typeface="Gill Sans Light"/>
              </a:rPr>
              <a:t>stages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744230" y="1899770"/>
            <a:ext cx="1091508" cy="4693769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911208" y="2136715"/>
            <a:ext cx="678502" cy="4268976"/>
            <a:chOff x="4911208" y="2136715"/>
            <a:chExt cx="678502" cy="4268976"/>
          </a:xfrm>
        </p:grpSpPr>
        <p:cxnSp>
          <p:nvCxnSpPr>
            <p:cNvPr id="1074" name="Straight Arrow Connector 1073"/>
            <p:cNvCxnSpPr>
              <a:stCxn id="1084" idx="0"/>
              <a:endCxn id="1087" idx="2"/>
            </p:cNvCxnSpPr>
            <p:nvPr/>
          </p:nvCxnSpPr>
          <p:spPr>
            <a:xfrm>
              <a:off x="4911208" y="2589578"/>
              <a:ext cx="678499" cy="41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Straight Arrow Connector 1136"/>
            <p:cNvCxnSpPr>
              <a:stCxn id="1147" idx="0"/>
              <a:endCxn id="1150" idx="2"/>
            </p:cNvCxnSpPr>
            <p:nvPr/>
          </p:nvCxnSpPr>
          <p:spPr>
            <a:xfrm>
              <a:off x="4911211" y="4264084"/>
              <a:ext cx="678499" cy="41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Straight Arrow Connector 1194"/>
            <p:cNvCxnSpPr>
              <a:stCxn id="1205" idx="0"/>
              <a:endCxn id="1208" idx="2"/>
            </p:cNvCxnSpPr>
            <p:nvPr/>
          </p:nvCxnSpPr>
          <p:spPr>
            <a:xfrm>
              <a:off x="4911208" y="5952828"/>
              <a:ext cx="678499" cy="41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4911208" y="2136715"/>
              <a:ext cx="607060" cy="4268976"/>
              <a:chOff x="4911208" y="2136715"/>
              <a:chExt cx="607060" cy="4268976"/>
            </a:xfrm>
          </p:grpSpPr>
          <p:cxnSp>
            <p:nvCxnSpPr>
              <p:cNvPr id="1075" name="Straight Arrow Connector 1074"/>
              <p:cNvCxnSpPr>
                <a:stCxn id="1084" idx="0"/>
                <a:endCxn id="1086" idx="2"/>
              </p:cNvCxnSpPr>
              <p:nvPr/>
            </p:nvCxnSpPr>
            <p:spPr>
              <a:xfrm flipV="1">
                <a:off x="4911208" y="2262788"/>
                <a:ext cx="553906" cy="32679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Arrow Connector 1075"/>
              <p:cNvCxnSpPr>
                <a:stCxn id="1084" idx="0"/>
                <a:endCxn id="1088" idx="2"/>
              </p:cNvCxnSpPr>
              <p:nvPr/>
            </p:nvCxnSpPr>
            <p:spPr>
              <a:xfrm>
                <a:off x="4911208" y="2589578"/>
                <a:ext cx="553906" cy="3384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Arrow Connector 1076"/>
              <p:cNvCxnSpPr>
                <a:stCxn id="1085" idx="0"/>
              </p:cNvCxnSpPr>
              <p:nvPr/>
            </p:nvCxnSpPr>
            <p:spPr>
              <a:xfrm>
                <a:off x="4911208" y="3042440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Arrow Connector 1077"/>
              <p:cNvCxnSpPr>
                <a:stCxn id="1085" idx="0"/>
              </p:cNvCxnSpPr>
              <p:nvPr/>
            </p:nvCxnSpPr>
            <p:spPr>
              <a:xfrm flipV="1">
                <a:off x="4911208" y="2589577"/>
                <a:ext cx="607057" cy="452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Arrow Connector 1078"/>
              <p:cNvCxnSpPr>
                <a:stCxn id="1085" idx="0"/>
                <a:endCxn id="1086" idx="2"/>
              </p:cNvCxnSpPr>
              <p:nvPr/>
            </p:nvCxnSpPr>
            <p:spPr>
              <a:xfrm flipV="1">
                <a:off x="4911208" y="2262788"/>
                <a:ext cx="553906" cy="7796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Arrow Connector 1079"/>
              <p:cNvCxnSpPr>
                <a:stCxn id="1083" idx="0"/>
              </p:cNvCxnSpPr>
              <p:nvPr/>
            </p:nvCxnSpPr>
            <p:spPr>
              <a:xfrm>
                <a:off x="4911208" y="2136715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Arrow Connector 1080"/>
              <p:cNvCxnSpPr>
                <a:stCxn id="1083" idx="0"/>
              </p:cNvCxnSpPr>
              <p:nvPr/>
            </p:nvCxnSpPr>
            <p:spPr>
              <a:xfrm>
                <a:off x="4911208" y="2136715"/>
                <a:ext cx="607057" cy="4528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Arrow Connector 1081"/>
              <p:cNvCxnSpPr>
                <a:stCxn id="1083" idx="0"/>
                <a:endCxn id="1088" idx="2"/>
              </p:cNvCxnSpPr>
              <p:nvPr/>
            </p:nvCxnSpPr>
            <p:spPr>
              <a:xfrm>
                <a:off x="4911208" y="2136715"/>
                <a:ext cx="553906" cy="7913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8" name="Straight Arrow Connector 1137"/>
              <p:cNvCxnSpPr>
                <a:stCxn id="1147" idx="0"/>
                <a:endCxn id="1149" idx="2"/>
              </p:cNvCxnSpPr>
              <p:nvPr/>
            </p:nvCxnSpPr>
            <p:spPr>
              <a:xfrm flipV="1">
                <a:off x="4911211" y="3937294"/>
                <a:ext cx="553906" cy="32679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9" name="Straight Arrow Connector 1138"/>
              <p:cNvCxnSpPr>
                <a:stCxn id="1147" idx="0"/>
                <a:endCxn id="1151" idx="2"/>
              </p:cNvCxnSpPr>
              <p:nvPr/>
            </p:nvCxnSpPr>
            <p:spPr>
              <a:xfrm>
                <a:off x="4911211" y="4264084"/>
                <a:ext cx="553906" cy="3384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0" name="Straight Arrow Connector 1139"/>
              <p:cNvCxnSpPr>
                <a:stCxn id="1148" idx="0"/>
              </p:cNvCxnSpPr>
              <p:nvPr/>
            </p:nvCxnSpPr>
            <p:spPr>
              <a:xfrm>
                <a:off x="4911211" y="4716946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1" name="Straight Arrow Connector 1140"/>
              <p:cNvCxnSpPr>
                <a:stCxn id="1148" idx="0"/>
              </p:cNvCxnSpPr>
              <p:nvPr/>
            </p:nvCxnSpPr>
            <p:spPr>
              <a:xfrm flipV="1">
                <a:off x="4911211" y="4264083"/>
                <a:ext cx="607057" cy="452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2" name="Straight Arrow Connector 1141"/>
              <p:cNvCxnSpPr>
                <a:stCxn id="1148" idx="0"/>
                <a:endCxn id="1149" idx="2"/>
              </p:cNvCxnSpPr>
              <p:nvPr/>
            </p:nvCxnSpPr>
            <p:spPr>
              <a:xfrm flipV="1">
                <a:off x="4911211" y="3937294"/>
                <a:ext cx="553906" cy="7796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3" name="Straight Arrow Connector 1142"/>
              <p:cNvCxnSpPr>
                <a:stCxn id="1146" idx="0"/>
              </p:cNvCxnSpPr>
              <p:nvPr/>
            </p:nvCxnSpPr>
            <p:spPr>
              <a:xfrm>
                <a:off x="4911211" y="3811221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4" name="Straight Arrow Connector 1143"/>
              <p:cNvCxnSpPr>
                <a:stCxn id="1146" idx="0"/>
              </p:cNvCxnSpPr>
              <p:nvPr/>
            </p:nvCxnSpPr>
            <p:spPr>
              <a:xfrm>
                <a:off x="4911211" y="3811221"/>
                <a:ext cx="607057" cy="4528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5" name="Straight Arrow Connector 1144"/>
              <p:cNvCxnSpPr>
                <a:stCxn id="1146" idx="0"/>
                <a:endCxn id="1151" idx="2"/>
              </p:cNvCxnSpPr>
              <p:nvPr/>
            </p:nvCxnSpPr>
            <p:spPr>
              <a:xfrm>
                <a:off x="4911211" y="3811221"/>
                <a:ext cx="553906" cy="7913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6" name="Straight Arrow Connector 1195"/>
              <p:cNvCxnSpPr>
                <a:stCxn id="1205" idx="0"/>
                <a:endCxn id="1207" idx="2"/>
              </p:cNvCxnSpPr>
              <p:nvPr/>
            </p:nvCxnSpPr>
            <p:spPr>
              <a:xfrm flipV="1">
                <a:off x="4911208" y="5626038"/>
                <a:ext cx="553906" cy="32679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7" name="Straight Arrow Connector 1196"/>
              <p:cNvCxnSpPr>
                <a:stCxn id="1205" idx="0"/>
                <a:endCxn id="1209" idx="2"/>
              </p:cNvCxnSpPr>
              <p:nvPr/>
            </p:nvCxnSpPr>
            <p:spPr>
              <a:xfrm>
                <a:off x="4911208" y="5952828"/>
                <a:ext cx="553906" cy="3384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8" name="Straight Arrow Connector 1197"/>
              <p:cNvCxnSpPr>
                <a:stCxn id="1206" idx="0"/>
              </p:cNvCxnSpPr>
              <p:nvPr/>
            </p:nvCxnSpPr>
            <p:spPr>
              <a:xfrm>
                <a:off x="4911208" y="6405690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9" name="Straight Arrow Connector 1198"/>
              <p:cNvCxnSpPr>
                <a:stCxn id="1206" idx="0"/>
              </p:cNvCxnSpPr>
              <p:nvPr/>
            </p:nvCxnSpPr>
            <p:spPr>
              <a:xfrm flipV="1">
                <a:off x="4911208" y="5952827"/>
                <a:ext cx="607057" cy="4528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0" name="Straight Arrow Connector 1199"/>
              <p:cNvCxnSpPr>
                <a:stCxn id="1206" idx="0"/>
                <a:endCxn id="1207" idx="2"/>
              </p:cNvCxnSpPr>
              <p:nvPr/>
            </p:nvCxnSpPr>
            <p:spPr>
              <a:xfrm flipV="1">
                <a:off x="4911208" y="5626038"/>
                <a:ext cx="553906" cy="7796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1" name="Straight Arrow Connector 1200"/>
              <p:cNvCxnSpPr>
                <a:stCxn id="1204" idx="0"/>
              </p:cNvCxnSpPr>
              <p:nvPr/>
            </p:nvCxnSpPr>
            <p:spPr>
              <a:xfrm>
                <a:off x="4911208" y="5499965"/>
                <a:ext cx="5539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2" name="Straight Arrow Connector 1201"/>
              <p:cNvCxnSpPr>
                <a:stCxn id="1204" idx="0"/>
              </p:cNvCxnSpPr>
              <p:nvPr/>
            </p:nvCxnSpPr>
            <p:spPr>
              <a:xfrm>
                <a:off x="4911208" y="5499965"/>
                <a:ext cx="607057" cy="4528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3" name="Straight Arrow Connector 1202"/>
              <p:cNvCxnSpPr>
                <a:stCxn id="1204" idx="0"/>
                <a:endCxn id="1209" idx="2"/>
              </p:cNvCxnSpPr>
              <p:nvPr/>
            </p:nvCxnSpPr>
            <p:spPr>
              <a:xfrm>
                <a:off x="4911208" y="5499965"/>
                <a:ext cx="553906" cy="7913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73" name="Group 1072"/>
          <p:cNvGrpSpPr/>
          <p:nvPr/>
        </p:nvGrpSpPr>
        <p:grpSpPr>
          <a:xfrm>
            <a:off x="5465114" y="1997628"/>
            <a:ext cx="701900" cy="1183899"/>
            <a:chOff x="387467" y="3176719"/>
            <a:chExt cx="701900" cy="1661923"/>
          </a:xfrm>
        </p:grpSpPr>
        <p:sp>
          <p:nvSpPr>
            <p:cNvPr id="1086" name="Can 1085"/>
            <p:cNvSpPr/>
            <p:nvPr/>
          </p:nvSpPr>
          <p:spPr>
            <a:xfrm>
              <a:off x="387467" y="3176719"/>
              <a:ext cx="577307" cy="744446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1087" name="Can 1086"/>
            <p:cNvSpPr/>
            <p:nvPr/>
          </p:nvSpPr>
          <p:spPr>
            <a:xfrm>
              <a:off x="512060" y="3624492"/>
              <a:ext cx="577307" cy="767539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1088" name="Can 1087"/>
            <p:cNvSpPr/>
            <p:nvPr/>
          </p:nvSpPr>
          <p:spPr>
            <a:xfrm>
              <a:off x="387467" y="4127039"/>
              <a:ext cx="577307" cy="711603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</p:grpSp>
      <p:grpSp>
        <p:nvGrpSpPr>
          <p:cNvPr id="1136" name="Group 1135"/>
          <p:cNvGrpSpPr/>
          <p:nvPr/>
        </p:nvGrpSpPr>
        <p:grpSpPr>
          <a:xfrm>
            <a:off x="5465117" y="3672134"/>
            <a:ext cx="701900" cy="1183899"/>
            <a:chOff x="387467" y="3176719"/>
            <a:chExt cx="701900" cy="1661923"/>
          </a:xfrm>
        </p:grpSpPr>
        <p:sp>
          <p:nvSpPr>
            <p:cNvPr id="1149" name="Can 1148"/>
            <p:cNvSpPr/>
            <p:nvPr/>
          </p:nvSpPr>
          <p:spPr>
            <a:xfrm>
              <a:off x="387467" y="3176719"/>
              <a:ext cx="577307" cy="744446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1150" name="Can 1149"/>
            <p:cNvSpPr/>
            <p:nvPr/>
          </p:nvSpPr>
          <p:spPr>
            <a:xfrm>
              <a:off x="512060" y="3624492"/>
              <a:ext cx="577307" cy="767539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1151" name="Can 1150"/>
            <p:cNvSpPr/>
            <p:nvPr/>
          </p:nvSpPr>
          <p:spPr>
            <a:xfrm>
              <a:off x="387467" y="4127039"/>
              <a:ext cx="577307" cy="711603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</p:grpSp>
      <p:grpSp>
        <p:nvGrpSpPr>
          <p:cNvPr id="1194" name="Group 1193"/>
          <p:cNvGrpSpPr/>
          <p:nvPr/>
        </p:nvGrpSpPr>
        <p:grpSpPr>
          <a:xfrm>
            <a:off x="5465114" y="5360878"/>
            <a:ext cx="701900" cy="1183899"/>
            <a:chOff x="387467" y="3176719"/>
            <a:chExt cx="701900" cy="1661923"/>
          </a:xfrm>
        </p:grpSpPr>
        <p:sp>
          <p:nvSpPr>
            <p:cNvPr id="1207" name="Can 1206"/>
            <p:cNvSpPr/>
            <p:nvPr/>
          </p:nvSpPr>
          <p:spPr>
            <a:xfrm>
              <a:off x="387467" y="3176719"/>
              <a:ext cx="577307" cy="744446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1208" name="Can 1207"/>
            <p:cNvSpPr/>
            <p:nvPr/>
          </p:nvSpPr>
          <p:spPr>
            <a:xfrm>
              <a:off x="512060" y="3624492"/>
              <a:ext cx="577307" cy="767539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1209" name="Can 1208"/>
            <p:cNvSpPr/>
            <p:nvPr/>
          </p:nvSpPr>
          <p:spPr>
            <a:xfrm>
              <a:off x="387467" y="4127039"/>
              <a:ext cx="577307" cy="711603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baseline="-25000" dirty="0" smtClean="0">
                <a:latin typeface="Gill Sans Light"/>
                <a:cs typeface="Gill Sans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59710" y="1997627"/>
            <a:ext cx="351501" cy="4547149"/>
            <a:chOff x="4559710" y="1997627"/>
            <a:chExt cx="351501" cy="4547149"/>
          </a:xfrm>
        </p:grpSpPr>
        <p:sp>
          <p:nvSpPr>
            <p:cNvPr id="1083" name="Rectangle 1082"/>
            <p:cNvSpPr/>
            <p:nvPr/>
          </p:nvSpPr>
          <p:spPr>
            <a:xfrm rot="5400000">
              <a:off x="4596372" y="1960965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084" name="Rectangle 1083"/>
            <p:cNvSpPr/>
            <p:nvPr/>
          </p:nvSpPr>
          <p:spPr>
            <a:xfrm rot="5400000">
              <a:off x="4596372" y="2413828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085" name="Rectangle 1084"/>
            <p:cNvSpPr/>
            <p:nvPr/>
          </p:nvSpPr>
          <p:spPr>
            <a:xfrm rot="5400000">
              <a:off x="4596372" y="2866691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146" name="Rectangle 1145"/>
            <p:cNvSpPr/>
            <p:nvPr/>
          </p:nvSpPr>
          <p:spPr>
            <a:xfrm rot="5400000">
              <a:off x="4596375" y="3635471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147" name="Rectangle 1146"/>
            <p:cNvSpPr/>
            <p:nvPr/>
          </p:nvSpPr>
          <p:spPr>
            <a:xfrm rot="5400000">
              <a:off x="4596375" y="4088334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148" name="Rectangle 1147"/>
            <p:cNvSpPr/>
            <p:nvPr/>
          </p:nvSpPr>
          <p:spPr>
            <a:xfrm rot="5400000">
              <a:off x="4596375" y="4541197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204" name="Rectangle 1203"/>
            <p:cNvSpPr/>
            <p:nvPr/>
          </p:nvSpPr>
          <p:spPr>
            <a:xfrm rot="5400000">
              <a:off x="4596372" y="5324215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205" name="Rectangle 1204"/>
            <p:cNvSpPr/>
            <p:nvPr/>
          </p:nvSpPr>
          <p:spPr>
            <a:xfrm rot="5400000">
              <a:off x="4596372" y="5777078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206" name="Rectangle 1205"/>
            <p:cNvSpPr/>
            <p:nvPr/>
          </p:nvSpPr>
          <p:spPr>
            <a:xfrm rot="5400000">
              <a:off x="4596372" y="6229941"/>
              <a:ext cx="278173" cy="35149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</p:grpSp>
      <p:sp>
        <p:nvSpPr>
          <p:cNvPr id="222" name="Right Arrow 221"/>
          <p:cNvSpPr/>
          <p:nvPr/>
        </p:nvSpPr>
        <p:spPr>
          <a:xfrm>
            <a:off x="4931668" y="2118099"/>
            <a:ext cx="713601" cy="966794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223" name="Right Arrow 222"/>
          <p:cNvSpPr/>
          <p:nvPr/>
        </p:nvSpPr>
        <p:spPr>
          <a:xfrm>
            <a:off x="4931088" y="3792605"/>
            <a:ext cx="713601" cy="966794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224" name="Right Arrow 223"/>
          <p:cNvSpPr/>
          <p:nvPr/>
        </p:nvSpPr>
        <p:spPr>
          <a:xfrm>
            <a:off x="4931668" y="5481349"/>
            <a:ext cx="713601" cy="966794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64161-BD14-6B44-8A5D-DA5F390B3FB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2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animBg="1"/>
      <p:bldP spid="223" grpId="0" animBg="1"/>
      <p:bldP spid="22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98721" y="306630"/>
            <a:ext cx="4036430" cy="4904683"/>
          </a:xfrm>
        </p:spPr>
        <p:txBody>
          <a:bodyPr anchor="ctr"/>
          <a:lstStyle/>
          <a:p>
            <a:pPr algn="r"/>
            <a:r>
              <a:rPr lang="en-US" sz="4800" dirty="0" smtClean="0">
                <a:solidFill>
                  <a:srgbClr val="0000FF"/>
                </a:solidFill>
              </a:rPr>
              <a:t>Iteration and Multi-stage computation</a:t>
            </a:r>
            <a:endParaRPr lang="en-US" sz="4800" dirty="0">
              <a:solidFill>
                <a:srgbClr val="0000F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339026" y="76200"/>
            <a:ext cx="4700646" cy="5135113"/>
            <a:chOff x="4339026" y="605774"/>
            <a:chExt cx="4700646" cy="5135113"/>
          </a:xfrm>
        </p:grpSpPr>
        <p:sp>
          <p:nvSpPr>
            <p:cNvPr id="5" name="Title 2"/>
            <p:cNvSpPr txBox="1">
              <a:spLocks/>
            </p:cNvSpPr>
            <p:nvPr/>
          </p:nvSpPr>
          <p:spPr bwMode="auto">
            <a:xfrm>
              <a:off x="4339026" y="836204"/>
              <a:ext cx="4700646" cy="49046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8000" b="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1pPr>
              <a:lvl2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6000" b="1">
                  <a:solidFill>
                    <a:schemeClr val="tx1"/>
                  </a:solidFill>
                  <a:latin typeface="Corbel" pitchFamily="-65" charset="0"/>
                  <a:ea typeface="ＭＳ Ｐゴシック" pitchFamily="-65" charset="-128"/>
                  <a:cs typeface="ＭＳ Ｐゴシック" pitchFamily="-65" charset="-128"/>
                </a:defRPr>
              </a:lvl2pPr>
              <a:lvl3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6000" b="1">
                  <a:solidFill>
                    <a:schemeClr val="tx1"/>
                  </a:solidFill>
                  <a:latin typeface="Corbel" pitchFamily="-65" charset="0"/>
                  <a:ea typeface="ＭＳ Ｐゴシック" pitchFamily="-65" charset="-128"/>
                  <a:cs typeface="ＭＳ Ｐゴシック" pitchFamily="-65" charset="-128"/>
                </a:defRPr>
              </a:lvl3pPr>
              <a:lvl4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6000" b="1">
                  <a:solidFill>
                    <a:schemeClr val="tx1"/>
                  </a:solidFill>
                  <a:latin typeface="Corbel" pitchFamily="-65" charset="0"/>
                  <a:ea typeface="ＭＳ Ｐゴシック" pitchFamily="-65" charset="-128"/>
                  <a:cs typeface="ＭＳ Ｐゴシック" pitchFamily="-65" charset="-128"/>
                </a:defRPr>
              </a:lvl4pPr>
              <a:lvl5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6000" b="1">
                  <a:solidFill>
                    <a:schemeClr val="tx1"/>
                  </a:solidFill>
                  <a:latin typeface="Corbel" pitchFamily="-65" charset="0"/>
                  <a:ea typeface="ＭＳ Ｐゴシック" pitchFamily="-65" charset="-128"/>
                  <a:cs typeface="ＭＳ Ｐゴシック" pitchFamily="-65" charset="-128"/>
                </a:defRPr>
              </a:lvl5pPr>
              <a:lvl6pPr marL="4572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-65" charset="0"/>
                  <a:ea typeface="ＭＳ Ｐゴシック" pitchFamily="-65" charset="-128"/>
                  <a:cs typeface="ＭＳ Ｐゴシック" pitchFamily="-65" charset="-128"/>
                </a:defRPr>
              </a:lvl6pPr>
              <a:lvl7pPr marL="9144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-65" charset="0"/>
                  <a:ea typeface="ＭＳ Ｐゴシック" pitchFamily="-65" charset="-128"/>
                  <a:cs typeface="ＭＳ Ｐゴシック" pitchFamily="-65" charset="-128"/>
                </a:defRPr>
              </a:lvl7pPr>
              <a:lvl8pPr marL="13716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-65" charset="0"/>
                  <a:ea typeface="ＭＳ Ｐゴシック" pitchFamily="-65" charset="-128"/>
                  <a:cs typeface="ＭＳ Ｐゴシック" pitchFamily="-65" charset="-128"/>
                </a:defRPr>
              </a:lvl8pPr>
              <a:lvl9pPr marL="18288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-65" charset="0"/>
                  <a:ea typeface="ＭＳ Ｐゴシック" pitchFamily="-65" charset="-128"/>
                  <a:cs typeface="ＭＳ Ｐゴシック" pitchFamily="-65" charset="-128"/>
                </a:defRPr>
              </a:lvl9pPr>
            </a:lstStyle>
            <a:p>
              <a:endParaRPr lang="en-US" sz="7200" dirty="0" smtClean="0"/>
            </a:p>
            <a:p>
              <a:r>
                <a:rPr lang="en-US" sz="7200" dirty="0" smtClean="0"/>
                <a:t>In-Memory</a:t>
              </a:r>
            </a:p>
            <a:p>
              <a:r>
                <a:rPr lang="en-US" sz="7200" dirty="0" smtClean="0"/>
                <a:t>Dataflow</a:t>
              </a:r>
            </a:p>
            <a:p>
              <a:r>
                <a:rPr lang="en-US" sz="7200" dirty="0" smtClean="0"/>
                <a:t>System</a:t>
              </a:r>
              <a:endParaRPr lang="en-US" sz="72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39026" y="605774"/>
              <a:ext cx="3343352" cy="1651217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457200" y="5410200"/>
            <a:ext cx="825947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600" dirty="0" smtClean="0">
                <a:latin typeface="Gill Sans Light"/>
                <a:cs typeface="Gill Sans Light"/>
              </a:rPr>
              <a:t>M. </a:t>
            </a:r>
            <a:r>
              <a:rPr lang="en-US" sz="1600" dirty="0" err="1" smtClean="0">
                <a:latin typeface="Gill Sans Light"/>
                <a:cs typeface="Gill Sans Light"/>
              </a:rPr>
              <a:t>Zaharia</a:t>
            </a:r>
            <a:r>
              <a:rPr lang="en-US" sz="1600" dirty="0">
                <a:latin typeface="Gill Sans Light"/>
                <a:cs typeface="Gill Sans Light"/>
              </a:rPr>
              <a:t>, </a:t>
            </a:r>
            <a:r>
              <a:rPr lang="en-US" sz="1600" dirty="0" smtClean="0">
                <a:latin typeface="Gill Sans Light"/>
                <a:cs typeface="Gill Sans Light"/>
              </a:rPr>
              <a:t>M. </a:t>
            </a:r>
            <a:r>
              <a:rPr lang="en-US" sz="1600" dirty="0" err="1" smtClean="0">
                <a:latin typeface="Gill Sans Light"/>
                <a:cs typeface="Gill Sans Light"/>
              </a:rPr>
              <a:t>Chowdhury</a:t>
            </a:r>
            <a:r>
              <a:rPr lang="en-US" sz="1600" dirty="0">
                <a:latin typeface="Gill Sans Light"/>
                <a:cs typeface="Gill Sans Light"/>
              </a:rPr>
              <a:t>, </a:t>
            </a:r>
            <a:r>
              <a:rPr lang="en-US" sz="1600" dirty="0" smtClean="0">
                <a:latin typeface="Gill Sans Light"/>
                <a:cs typeface="Gill Sans Light"/>
              </a:rPr>
              <a:t>M. J</a:t>
            </a:r>
            <a:r>
              <a:rPr lang="en-US" sz="1600" dirty="0">
                <a:latin typeface="Gill Sans Light"/>
                <a:cs typeface="Gill Sans Light"/>
              </a:rPr>
              <a:t>. Franklin, </a:t>
            </a:r>
            <a:r>
              <a:rPr lang="en-US" sz="1600" dirty="0" smtClean="0">
                <a:latin typeface="Gill Sans Light"/>
                <a:cs typeface="Gill Sans Light"/>
              </a:rPr>
              <a:t>S. </a:t>
            </a:r>
            <a:r>
              <a:rPr lang="en-US" sz="1600" dirty="0" err="1" smtClean="0">
                <a:latin typeface="Gill Sans Light"/>
                <a:cs typeface="Gill Sans Light"/>
              </a:rPr>
              <a:t>Shenker</a:t>
            </a:r>
            <a:r>
              <a:rPr lang="en-US" sz="1600" dirty="0">
                <a:latin typeface="Gill Sans Light"/>
                <a:cs typeface="Gill Sans Light"/>
              </a:rPr>
              <a:t>, and </a:t>
            </a:r>
            <a:r>
              <a:rPr lang="en-US" sz="1600" dirty="0" smtClean="0">
                <a:latin typeface="Gill Sans Light"/>
                <a:cs typeface="Gill Sans Light"/>
              </a:rPr>
              <a:t>I. </a:t>
            </a:r>
            <a:r>
              <a:rPr lang="en-US" sz="1600" dirty="0" err="1" smtClean="0">
                <a:latin typeface="Gill Sans Light"/>
                <a:cs typeface="Gill Sans Light"/>
              </a:rPr>
              <a:t>Stoica</a:t>
            </a:r>
            <a:r>
              <a:rPr lang="en-US" sz="1600" dirty="0" smtClean="0">
                <a:latin typeface="Gill Sans Light"/>
                <a:cs typeface="Gill Sans Light"/>
              </a:rPr>
              <a:t>. </a:t>
            </a:r>
            <a:r>
              <a:rPr lang="en-US" sz="1600" i="1" dirty="0">
                <a:latin typeface="Gill Sans Light"/>
                <a:cs typeface="Gill Sans Light"/>
              </a:rPr>
              <a:t>Spark: cluster computing with working sets</a:t>
            </a:r>
            <a:r>
              <a:rPr lang="en-US" sz="1600" i="1" dirty="0" smtClean="0">
                <a:latin typeface="Gill Sans Light"/>
                <a:cs typeface="Gill Sans Light"/>
              </a:rPr>
              <a:t>. </a:t>
            </a:r>
            <a:r>
              <a:rPr lang="en-US" sz="1600" dirty="0" smtClean="0">
                <a:latin typeface="Gill Sans Light"/>
                <a:cs typeface="Gill Sans Light"/>
              </a:rPr>
              <a:t>HotCloud’10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latin typeface="Gill Sans Light"/>
                <a:cs typeface="Gill Sans Light"/>
              </a:rPr>
              <a:t>M. </a:t>
            </a:r>
            <a:r>
              <a:rPr lang="en-US" sz="1600" dirty="0" err="1">
                <a:latin typeface="Gill Sans Light"/>
                <a:cs typeface="Gill Sans Light"/>
              </a:rPr>
              <a:t>Zaharia</a:t>
            </a:r>
            <a:r>
              <a:rPr lang="en-US" sz="1600" dirty="0">
                <a:latin typeface="Gill Sans Light"/>
                <a:cs typeface="Gill Sans Light"/>
              </a:rPr>
              <a:t>, M. </a:t>
            </a:r>
            <a:r>
              <a:rPr lang="en-US" sz="1600" dirty="0" err="1">
                <a:latin typeface="Gill Sans Light"/>
                <a:cs typeface="Gill Sans Light"/>
              </a:rPr>
              <a:t>Chowdhury</a:t>
            </a:r>
            <a:r>
              <a:rPr lang="en-US" sz="1600" dirty="0">
                <a:latin typeface="Gill Sans Light"/>
                <a:cs typeface="Gill Sans Light"/>
              </a:rPr>
              <a:t>, T. Das, A. Dave, J. Ma, M. McCauley, M.J. Franklin, S. </a:t>
            </a:r>
            <a:r>
              <a:rPr lang="en-US" sz="1600" dirty="0" err="1">
                <a:latin typeface="Gill Sans Light"/>
                <a:cs typeface="Gill Sans Light"/>
              </a:rPr>
              <a:t>Shenker</a:t>
            </a:r>
            <a:r>
              <a:rPr lang="en-US" sz="1600" dirty="0">
                <a:latin typeface="Gill Sans Light"/>
                <a:cs typeface="Gill Sans Light"/>
              </a:rPr>
              <a:t>, I. </a:t>
            </a:r>
            <a:r>
              <a:rPr lang="en-US" sz="1600" dirty="0" err="1">
                <a:latin typeface="Gill Sans Light"/>
                <a:cs typeface="Gill Sans Light"/>
              </a:rPr>
              <a:t>Stoica</a:t>
            </a:r>
            <a:r>
              <a:rPr lang="en-US" sz="1600" i="1" dirty="0">
                <a:latin typeface="Gill Sans Light"/>
                <a:cs typeface="Gill Sans Light"/>
              </a:rPr>
              <a:t>. Resilient Distributed Datasets: A Fault-Tolerant Abstraction for In-Memory Cluster Computing</a:t>
            </a:r>
            <a:r>
              <a:rPr lang="en-US" sz="1600" dirty="0">
                <a:latin typeface="Gill Sans Light"/>
                <a:cs typeface="Gill Sans Light"/>
              </a:rPr>
              <a:t>, NSDI </a:t>
            </a:r>
            <a:r>
              <a:rPr lang="en-US" sz="1600" dirty="0" smtClean="0">
                <a:latin typeface="Gill Sans Light"/>
                <a:cs typeface="Gill Sans Light"/>
              </a:rPr>
              <a:t>2012</a:t>
            </a:r>
            <a:endParaRPr lang="en-US" sz="16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77085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12464"/>
            <a:ext cx="9144000" cy="1141525"/>
          </a:xfrm>
        </p:spPr>
        <p:txBody>
          <a:bodyPr/>
          <a:lstStyle/>
          <a:p>
            <a:r>
              <a:rPr lang="en-US" sz="5400" dirty="0" smtClean="0"/>
              <a:t>Dataflow View</a:t>
            </a:r>
            <a:endParaRPr lang="en-US" sz="5400" dirty="0"/>
          </a:p>
        </p:txBody>
      </p:sp>
      <p:sp>
        <p:nvSpPr>
          <p:cNvPr id="215" name="Can 214"/>
          <p:cNvSpPr/>
          <p:nvPr/>
        </p:nvSpPr>
        <p:spPr>
          <a:xfrm>
            <a:off x="351462" y="2827966"/>
            <a:ext cx="1544896" cy="1776678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Training Data</a:t>
            </a:r>
          </a:p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(HDFS)</a:t>
            </a:r>
          </a:p>
        </p:txBody>
      </p:sp>
      <p:sp>
        <p:nvSpPr>
          <p:cNvPr id="2" name="Rectangle 1"/>
          <p:cNvSpPr/>
          <p:nvPr/>
        </p:nvSpPr>
        <p:spPr>
          <a:xfrm>
            <a:off x="4073243" y="1569037"/>
            <a:ext cx="837562" cy="9661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4" name="Rectangle 213"/>
          <p:cNvSpPr/>
          <p:nvPr/>
        </p:nvSpPr>
        <p:spPr>
          <a:xfrm rot="5400000">
            <a:off x="5731461" y="1725821"/>
            <a:ext cx="929283" cy="6526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Reduce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Can 215"/>
          <p:cNvSpPr/>
          <p:nvPr/>
        </p:nvSpPr>
        <p:spPr>
          <a:xfrm>
            <a:off x="7637367" y="1778737"/>
            <a:ext cx="577307" cy="546769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baseline="-25000" dirty="0" smtClean="0">
              <a:latin typeface="Gill Sans Light"/>
              <a:cs typeface="Gill Sans Light"/>
            </a:endParaRPr>
          </a:p>
        </p:txBody>
      </p:sp>
      <p:cxnSp>
        <p:nvCxnSpPr>
          <p:cNvPr id="210" name="Straight Arrow Connector 209"/>
          <p:cNvCxnSpPr>
            <a:stCxn id="2" idx="3"/>
            <a:endCxn id="214" idx="2"/>
          </p:cNvCxnSpPr>
          <p:nvPr/>
        </p:nvCxnSpPr>
        <p:spPr>
          <a:xfrm>
            <a:off x="4910805" y="2052122"/>
            <a:ext cx="95899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14" idx="0"/>
            <a:endCxn id="216" idx="2"/>
          </p:cNvCxnSpPr>
          <p:nvPr/>
        </p:nvCxnSpPr>
        <p:spPr>
          <a:xfrm>
            <a:off x="6522403" y="2052122"/>
            <a:ext cx="11149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8" name="Rectangle 217"/>
          <p:cNvSpPr/>
          <p:nvPr/>
        </p:nvSpPr>
        <p:spPr>
          <a:xfrm>
            <a:off x="4073243" y="3233220"/>
            <a:ext cx="837562" cy="9661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9" name="Rectangle 218"/>
          <p:cNvSpPr/>
          <p:nvPr/>
        </p:nvSpPr>
        <p:spPr>
          <a:xfrm rot="5400000">
            <a:off x="5731461" y="3390004"/>
            <a:ext cx="929283" cy="6526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Reduce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20" name="Can 219"/>
          <p:cNvSpPr/>
          <p:nvPr/>
        </p:nvSpPr>
        <p:spPr>
          <a:xfrm>
            <a:off x="7637367" y="3442920"/>
            <a:ext cx="577307" cy="546769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baseline="-25000" dirty="0" smtClean="0">
              <a:latin typeface="Gill Sans Light"/>
              <a:cs typeface="Gill Sans Light"/>
            </a:endParaRPr>
          </a:p>
        </p:txBody>
      </p:sp>
      <p:cxnSp>
        <p:nvCxnSpPr>
          <p:cNvPr id="221" name="Straight Arrow Connector 220"/>
          <p:cNvCxnSpPr>
            <a:stCxn id="218" idx="3"/>
            <a:endCxn id="219" idx="2"/>
          </p:cNvCxnSpPr>
          <p:nvPr/>
        </p:nvCxnSpPr>
        <p:spPr>
          <a:xfrm>
            <a:off x="4910805" y="3716305"/>
            <a:ext cx="95899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>
            <a:stCxn id="219" idx="0"/>
            <a:endCxn id="220" idx="2"/>
          </p:cNvCxnSpPr>
          <p:nvPr/>
        </p:nvCxnSpPr>
        <p:spPr>
          <a:xfrm>
            <a:off x="6522403" y="3716305"/>
            <a:ext cx="11149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4" name="Rectangle 223"/>
          <p:cNvSpPr/>
          <p:nvPr/>
        </p:nvSpPr>
        <p:spPr>
          <a:xfrm>
            <a:off x="4073243" y="4931656"/>
            <a:ext cx="837562" cy="9661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25" name="Rectangle 224"/>
          <p:cNvSpPr/>
          <p:nvPr/>
        </p:nvSpPr>
        <p:spPr>
          <a:xfrm rot="5400000">
            <a:off x="5731461" y="5088440"/>
            <a:ext cx="929283" cy="6526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Reduce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26" name="Can 225"/>
          <p:cNvSpPr/>
          <p:nvPr/>
        </p:nvSpPr>
        <p:spPr>
          <a:xfrm>
            <a:off x="7637367" y="5141356"/>
            <a:ext cx="577307" cy="546769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baseline="-25000" dirty="0" smtClean="0">
              <a:latin typeface="Gill Sans Light"/>
              <a:cs typeface="Gill Sans Light"/>
            </a:endParaRPr>
          </a:p>
        </p:txBody>
      </p:sp>
      <p:cxnSp>
        <p:nvCxnSpPr>
          <p:cNvPr id="227" name="Straight Arrow Connector 226"/>
          <p:cNvCxnSpPr>
            <a:stCxn id="224" idx="3"/>
            <a:endCxn id="225" idx="2"/>
          </p:cNvCxnSpPr>
          <p:nvPr/>
        </p:nvCxnSpPr>
        <p:spPr>
          <a:xfrm>
            <a:off x="4910805" y="5414741"/>
            <a:ext cx="95899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>
            <a:stCxn id="225" idx="0"/>
            <a:endCxn id="226" idx="2"/>
          </p:cNvCxnSpPr>
          <p:nvPr/>
        </p:nvCxnSpPr>
        <p:spPr>
          <a:xfrm>
            <a:off x="6522403" y="5414741"/>
            <a:ext cx="11149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stCxn id="215" idx="4"/>
            <a:endCxn id="2" idx="1"/>
          </p:cNvCxnSpPr>
          <p:nvPr/>
        </p:nvCxnSpPr>
        <p:spPr>
          <a:xfrm flipV="1">
            <a:off x="1896358" y="2052122"/>
            <a:ext cx="2176885" cy="16641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15" idx="4"/>
            <a:endCxn id="218" idx="1"/>
          </p:cNvCxnSpPr>
          <p:nvPr/>
        </p:nvCxnSpPr>
        <p:spPr>
          <a:xfrm>
            <a:off x="1896358" y="3716305"/>
            <a:ext cx="217688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>
            <a:stCxn id="215" idx="4"/>
            <a:endCxn id="224" idx="1"/>
          </p:cNvCxnSpPr>
          <p:nvPr/>
        </p:nvCxnSpPr>
        <p:spPr>
          <a:xfrm>
            <a:off x="1896358" y="3716305"/>
            <a:ext cx="2176885" cy="169843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216" idx="3"/>
            <a:endCxn id="218" idx="1"/>
          </p:cNvCxnSpPr>
          <p:nvPr/>
        </p:nvCxnSpPr>
        <p:spPr>
          <a:xfrm rot="5400000">
            <a:off x="5304233" y="1094516"/>
            <a:ext cx="1390799" cy="3852778"/>
          </a:xfrm>
          <a:prstGeom prst="bentConnector4">
            <a:avLst>
              <a:gd name="adj1" fmla="val 32633"/>
              <a:gd name="adj2" fmla="val 105933"/>
            </a:avLst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Elbow Connector 241"/>
          <p:cNvCxnSpPr>
            <a:stCxn id="220" idx="3"/>
            <a:endCxn id="224" idx="1"/>
          </p:cNvCxnSpPr>
          <p:nvPr/>
        </p:nvCxnSpPr>
        <p:spPr>
          <a:xfrm rot="5400000">
            <a:off x="5287106" y="2775826"/>
            <a:ext cx="1425052" cy="3852778"/>
          </a:xfrm>
          <a:prstGeom prst="bentConnector4">
            <a:avLst>
              <a:gd name="adj1" fmla="val 33050"/>
              <a:gd name="adj2" fmla="val 105933"/>
            </a:avLst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64161-BD14-6B44-8A5D-DA5F390B3FB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9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A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200" y="-7655"/>
            <a:ext cx="6643190" cy="6865655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989724" y="-96345"/>
            <a:ext cx="7076966" cy="7050690"/>
          </a:xfrm>
          <a:custGeom>
            <a:avLst/>
            <a:gdLst>
              <a:gd name="connsiteX0" fmla="*/ 2023242 w 7076966"/>
              <a:gd name="connsiteY0" fmla="*/ 78828 h 7050690"/>
              <a:gd name="connsiteX1" fmla="*/ 3424621 w 7076966"/>
              <a:gd name="connsiteY1" fmla="*/ 3205655 h 7050690"/>
              <a:gd name="connsiteX2" fmla="*/ 3573517 w 7076966"/>
              <a:gd name="connsiteY2" fmla="*/ 35035 h 7050690"/>
              <a:gd name="connsiteX3" fmla="*/ 7015655 w 7076966"/>
              <a:gd name="connsiteY3" fmla="*/ 52552 h 7050690"/>
              <a:gd name="connsiteX4" fmla="*/ 7076966 w 7076966"/>
              <a:gd name="connsiteY4" fmla="*/ 7050690 h 7050690"/>
              <a:gd name="connsiteX5" fmla="*/ 0 w 7076966"/>
              <a:gd name="connsiteY5" fmla="*/ 7024414 h 7050690"/>
              <a:gd name="connsiteX6" fmla="*/ 140138 w 7076966"/>
              <a:gd name="connsiteY6" fmla="*/ 0 h 7050690"/>
              <a:gd name="connsiteX7" fmla="*/ 2023242 w 7076966"/>
              <a:gd name="connsiteY7" fmla="*/ 17517 h 7050690"/>
              <a:gd name="connsiteX8" fmla="*/ 2023242 w 7076966"/>
              <a:gd name="connsiteY8" fmla="*/ 78828 h 7050690"/>
              <a:gd name="connsiteX0" fmla="*/ 2023242 w 7076966"/>
              <a:gd name="connsiteY0" fmla="*/ 78828 h 7050690"/>
              <a:gd name="connsiteX1" fmla="*/ 3529725 w 7076966"/>
              <a:gd name="connsiteY1" fmla="*/ 3529724 h 7050690"/>
              <a:gd name="connsiteX2" fmla="*/ 3573517 w 7076966"/>
              <a:gd name="connsiteY2" fmla="*/ 35035 h 7050690"/>
              <a:gd name="connsiteX3" fmla="*/ 7015655 w 7076966"/>
              <a:gd name="connsiteY3" fmla="*/ 52552 h 7050690"/>
              <a:gd name="connsiteX4" fmla="*/ 7076966 w 7076966"/>
              <a:gd name="connsiteY4" fmla="*/ 7050690 h 7050690"/>
              <a:gd name="connsiteX5" fmla="*/ 0 w 7076966"/>
              <a:gd name="connsiteY5" fmla="*/ 7024414 h 7050690"/>
              <a:gd name="connsiteX6" fmla="*/ 140138 w 7076966"/>
              <a:gd name="connsiteY6" fmla="*/ 0 h 7050690"/>
              <a:gd name="connsiteX7" fmla="*/ 2023242 w 7076966"/>
              <a:gd name="connsiteY7" fmla="*/ 17517 h 7050690"/>
              <a:gd name="connsiteX8" fmla="*/ 2023242 w 7076966"/>
              <a:gd name="connsiteY8" fmla="*/ 78828 h 7050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6966" h="7050690">
                <a:moveTo>
                  <a:pt x="2023242" y="78828"/>
                </a:moveTo>
                <a:lnTo>
                  <a:pt x="3529725" y="3529724"/>
                </a:lnTo>
                <a:lnTo>
                  <a:pt x="3573517" y="35035"/>
                </a:lnTo>
                <a:lnTo>
                  <a:pt x="7015655" y="52552"/>
                </a:lnTo>
                <a:lnTo>
                  <a:pt x="7076966" y="7050690"/>
                </a:lnTo>
                <a:lnTo>
                  <a:pt x="0" y="7024414"/>
                </a:lnTo>
                <a:lnTo>
                  <a:pt x="140138" y="0"/>
                </a:lnTo>
                <a:lnTo>
                  <a:pt x="2023242" y="17517"/>
                </a:lnTo>
                <a:lnTo>
                  <a:pt x="2023242" y="78828"/>
                </a:lnTo>
                <a:close/>
              </a:path>
            </a:pathLst>
          </a:custGeom>
          <a:solidFill>
            <a:srgbClr val="63A1CD">
              <a:alpha val="80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2400" y="6553200"/>
            <a:ext cx="3583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Gill Sans Light"/>
                <a:cs typeface="Gill Sans Light"/>
              </a:rPr>
              <a:t>http://</a:t>
            </a:r>
            <a:r>
              <a:rPr lang="en-US" sz="1400" dirty="0" err="1">
                <a:solidFill>
                  <a:srgbClr val="FFFFFF"/>
                </a:solidFill>
                <a:latin typeface="Gill Sans Light"/>
                <a:cs typeface="Gill Sans Light"/>
              </a:rPr>
              <a:t>www.domo.com</a:t>
            </a:r>
            <a:r>
              <a:rPr lang="en-US" sz="1400" dirty="0">
                <a:solidFill>
                  <a:srgbClr val="FFFFFF"/>
                </a:solidFill>
                <a:latin typeface="Gill Sans Light"/>
                <a:cs typeface="Gill Sans Light"/>
              </a:rPr>
              <a:t>/learn/data-never-sleeps-2</a:t>
            </a:r>
            <a:endParaRPr lang="en-US" sz="1400" dirty="0" smtClean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40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12464"/>
            <a:ext cx="9144000" cy="1141525"/>
          </a:xfrm>
        </p:spPr>
        <p:txBody>
          <a:bodyPr/>
          <a:lstStyle/>
          <a:p>
            <a:r>
              <a:rPr lang="en-US" sz="5400" dirty="0"/>
              <a:t>Memory Opt. </a:t>
            </a:r>
            <a:r>
              <a:rPr lang="en-US" sz="5400" dirty="0" smtClean="0"/>
              <a:t>Dataflow</a:t>
            </a:r>
            <a:endParaRPr lang="en-US" sz="5400" dirty="0"/>
          </a:p>
        </p:txBody>
      </p:sp>
      <p:sp>
        <p:nvSpPr>
          <p:cNvPr id="215" name="Can 214"/>
          <p:cNvSpPr/>
          <p:nvPr/>
        </p:nvSpPr>
        <p:spPr>
          <a:xfrm>
            <a:off x="351462" y="2827966"/>
            <a:ext cx="1544896" cy="1776678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Training Data</a:t>
            </a:r>
          </a:p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(HDFS)</a:t>
            </a:r>
          </a:p>
        </p:txBody>
      </p:sp>
      <p:sp>
        <p:nvSpPr>
          <p:cNvPr id="2" name="Rectangle 1"/>
          <p:cNvSpPr/>
          <p:nvPr/>
        </p:nvSpPr>
        <p:spPr>
          <a:xfrm>
            <a:off x="4073243" y="1569037"/>
            <a:ext cx="837562" cy="9661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4" name="Rectangle 213"/>
          <p:cNvSpPr/>
          <p:nvPr/>
        </p:nvSpPr>
        <p:spPr>
          <a:xfrm rot="5400000">
            <a:off x="5731461" y="1725821"/>
            <a:ext cx="929283" cy="6526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Reduce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Can 215"/>
          <p:cNvSpPr/>
          <p:nvPr/>
        </p:nvSpPr>
        <p:spPr>
          <a:xfrm>
            <a:off x="7637367" y="1778737"/>
            <a:ext cx="577307" cy="546769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baseline="-25000" dirty="0" smtClean="0">
              <a:latin typeface="Gill Sans Light"/>
              <a:cs typeface="Gill Sans Light"/>
            </a:endParaRPr>
          </a:p>
        </p:txBody>
      </p:sp>
      <p:cxnSp>
        <p:nvCxnSpPr>
          <p:cNvPr id="210" name="Straight Arrow Connector 209"/>
          <p:cNvCxnSpPr>
            <a:stCxn id="2" idx="3"/>
            <a:endCxn id="214" idx="2"/>
          </p:cNvCxnSpPr>
          <p:nvPr/>
        </p:nvCxnSpPr>
        <p:spPr>
          <a:xfrm>
            <a:off x="4910805" y="2052122"/>
            <a:ext cx="95899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14" idx="0"/>
            <a:endCxn id="216" idx="2"/>
          </p:cNvCxnSpPr>
          <p:nvPr/>
        </p:nvCxnSpPr>
        <p:spPr>
          <a:xfrm>
            <a:off x="6522403" y="2052122"/>
            <a:ext cx="11149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8" name="Rectangle 217"/>
          <p:cNvSpPr/>
          <p:nvPr/>
        </p:nvSpPr>
        <p:spPr>
          <a:xfrm>
            <a:off x="4073243" y="3233220"/>
            <a:ext cx="837562" cy="9661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9" name="Rectangle 218"/>
          <p:cNvSpPr/>
          <p:nvPr/>
        </p:nvSpPr>
        <p:spPr>
          <a:xfrm rot="5400000">
            <a:off x="5731461" y="3390004"/>
            <a:ext cx="929283" cy="6526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Reduce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20" name="Can 219"/>
          <p:cNvSpPr/>
          <p:nvPr/>
        </p:nvSpPr>
        <p:spPr>
          <a:xfrm>
            <a:off x="7637367" y="3442920"/>
            <a:ext cx="577307" cy="546769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baseline="-25000" dirty="0" smtClean="0">
              <a:latin typeface="Gill Sans Light"/>
              <a:cs typeface="Gill Sans Light"/>
            </a:endParaRPr>
          </a:p>
        </p:txBody>
      </p:sp>
      <p:cxnSp>
        <p:nvCxnSpPr>
          <p:cNvPr id="221" name="Straight Arrow Connector 220"/>
          <p:cNvCxnSpPr>
            <a:stCxn id="218" idx="3"/>
            <a:endCxn id="219" idx="2"/>
          </p:cNvCxnSpPr>
          <p:nvPr/>
        </p:nvCxnSpPr>
        <p:spPr>
          <a:xfrm>
            <a:off x="4910805" y="3716305"/>
            <a:ext cx="95899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>
            <a:stCxn id="219" idx="0"/>
            <a:endCxn id="220" idx="2"/>
          </p:cNvCxnSpPr>
          <p:nvPr/>
        </p:nvCxnSpPr>
        <p:spPr>
          <a:xfrm>
            <a:off x="6522403" y="3716305"/>
            <a:ext cx="11149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4" name="Rectangle 223"/>
          <p:cNvSpPr/>
          <p:nvPr/>
        </p:nvSpPr>
        <p:spPr>
          <a:xfrm>
            <a:off x="4073243" y="4931656"/>
            <a:ext cx="837562" cy="9661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25" name="Rectangle 224"/>
          <p:cNvSpPr/>
          <p:nvPr/>
        </p:nvSpPr>
        <p:spPr>
          <a:xfrm rot="5400000">
            <a:off x="5731461" y="5088440"/>
            <a:ext cx="929283" cy="6526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Reduce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26" name="Can 225"/>
          <p:cNvSpPr/>
          <p:nvPr/>
        </p:nvSpPr>
        <p:spPr>
          <a:xfrm>
            <a:off x="7637367" y="5141356"/>
            <a:ext cx="577307" cy="546769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baseline="-25000" dirty="0" smtClean="0">
              <a:latin typeface="Gill Sans Light"/>
              <a:cs typeface="Gill Sans Light"/>
            </a:endParaRPr>
          </a:p>
        </p:txBody>
      </p:sp>
      <p:cxnSp>
        <p:nvCxnSpPr>
          <p:cNvPr id="227" name="Straight Arrow Connector 226"/>
          <p:cNvCxnSpPr>
            <a:stCxn id="224" idx="3"/>
            <a:endCxn id="225" idx="2"/>
          </p:cNvCxnSpPr>
          <p:nvPr/>
        </p:nvCxnSpPr>
        <p:spPr>
          <a:xfrm>
            <a:off x="4910805" y="5414741"/>
            <a:ext cx="95899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>
            <a:stCxn id="225" idx="0"/>
            <a:endCxn id="226" idx="2"/>
          </p:cNvCxnSpPr>
          <p:nvPr/>
        </p:nvCxnSpPr>
        <p:spPr>
          <a:xfrm>
            <a:off x="6522403" y="5414741"/>
            <a:ext cx="11149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stCxn id="6" idx="0"/>
            <a:endCxn id="2" idx="1"/>
          </p:cNvCxnSpPr>
          <p:nvPr/>
        </p:nvCxnSpPr>
        <p:spPr>
          <a:xfrm flipV="1">
            <a:off x="2930183" y="2052122"/>
            <a:ext cx="1143060" cy="132439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6" idx="3"/>
            <a:endCxn id="218" idx="1"/>
          </p:cNvCxnSpPr>
          <p:nvPr/>
        </p:nvCxnSpPr>
        <p:spPr>
          <a:xfrm>
            <a:off x="3452494" y="3716305"/>
            <a:ext cx="62074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>
            <a:stCxn id="6" idx="2"/>
            <a:endCxn id="224" idx="1"/>
          </p:cNvCxnSpPr>
          <p:nvPr/>
        </p:nvCxnSpPr>
        <p:spPr>
          <a:xfrm>
            <a:off x="2930183" y="4056095"/>
            <a:ext cx="1143060" cy="135864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216" idx="3"/>
            <a:endCxn id="218" idx="1"/>
          </p:cNvCxnSpPr>
          <p:nvPr/>
        </p:nvCxnSpPr>
        <p:spPr>
          <a:xfrm rot="5400000">
            <a:off x="5304233" y="1094516"/>
            <a:ext cx="1390799" cy="3852778"/>
          </a:xfrm>
          <a:prstGeom prst="bentConnector4">
            <a:avLst>
              <a:gd name="adj1" fmla="val 32633"/>
              <a:gd name="adj2" fmla="val 105933"/>
            </a:avLst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Elbow Connector 241"/>
          <p:cNvCxnSpPr>
            <a:stCxn id="220" idx="3"/>
            <a:endCxn id="224" idx="1"/>
          </p:cNvCxnSpPr>
          <p:nvPr/>
        </p:nvCxnSpPr>
        <p:spPr>
          <a:xfrm rot="5400000">
            <a:off x="5287106" y="2775826"/>
            <a:ext cx="1425052" cy="3852778"/>
          </a:xfrm>
          <a:prstGeom prst="bentConnector4">
            <a:avLst>
              <a:gd name="adj1" fmla="val 33050"/>
              <a:gd name="adj2" fmla="val 105933"/>
            </a:avLst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7871" y="3376515"/>
            <a:ext cx="1044623" cy="679580"/>
          </a:xfrm>
          <a:prstGeom prst="rect">
            <a:avLst/>
          </a:prstGeom>
        </p:spPr>
      </p:pic>
      <p:cxnSp>
        <p:nvCxnSpPr>
          <p:cNvPr id="35" name="Straight Arrow Connector 34"/>
          <p:cNvCxnSpPr>
            <a:stCxn id="215" idx="4"/>
            <a:endCxn id="6" idx="1"/>
          </p:cNvCxnSpPr>
          <p:nvPr/>
        </p:nvCxnSpPr>
        <p:spPr>
          <a:xfrm>
            <a:off x="1896358" y="3716305"/>
            <a:ext cx="51151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49679" y="2096638"/>
            <a:ext cx="14155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FF"/>
                </a:solidFill>
                <a:latin typeface="Gill Sans Light"/>
                <a:cs typeface="Gill Sans Light"/>
              </a:rPr>
              <a:t>Cached</a:t>
            </a:r>
          </a:p>
          <a:p>
            <a:pPr algn="ctr"/>
            <a:r>
              <a:rPr lang="en-US" sz="3200" dirty="0" smtClean="0">
                <a:solidFill>
                  <a:srgbClr val="0000FF"/>
                </a:solidFill>
                <a:latin typeface="Gill Sans Light"/>
                <a:cs typeface="Gill Sans Light"/>
              </a:rPr>
              <a:t>Load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523208" y="6091714"/>
            <a:ext cx="8097584" cy="631285"/>
          </a:xfrm>
          <a:prstGeom prst="roundRect">
            <a:avLst>
              <a:gd name="adj" fmla="val 16408"/>
            </a:avLst>
          </a:prstGeom>
          <a:solidFill>
            <a:srgbClr val="D9E4F2"/>
          </a:solidFill>
          <a:ln w="19050" cmpd="sng">
            <a:solidFill>
              <a:srgbClr val="4F81BD"/>
            </a:solidFill>
            <a:headEnd type="none" w="med" len="med"/>
            <a:tailEnd type="non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0" bIns="45720" rtlCol="0" anchor="ctr"/>
          <a:lstStyle/>
          <a:p>
            <a:pPr algn="ctr"/>
            <a:r>
              <a:rPr lang="en-US" sz="3000" b="1" dirty="0" smtClean="0">
                <a:latin typeface="Helvetica Neue Light"/>
              </a:rPr>
              <a:t>10-100</a:t>
            </a:r>
            <a:r>
              <a:rPr lang="en-US" sz="3200" b="1" dirty="0" smtClean="0">
                <a:latin typeface="Helvetica Neue Light"/>
              </a:rPr>
              <a:t>×</a:t>
            </a:r>
            <a:r>
              <a:rPr lang="en-US" sz="3000" b="1" dirty="0" smtClean="0">
                <a:latin typeface="Helvetica Neue Light"/>
              </a:rPr>
              <a:t> </a:t>
            </a:r>
            <a:r>
              <a:rPr lang="en-US" sz="3000" dirty="0" smtClean="0">
                <a:latin typeface="Helvetica Neue Light"/>
              </a:rPr>
              <a:t>faster than network and disk</a:t>
            </a:r>
            <a:endParaRPr lang="en-US" sz="3000" dirty="0">
              <a:latin typeface="Helvetica Neue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64161-BD14-6B44-8A5D-DA5F390B3FB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2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12464"/>
            <a:ext cx="9144000" cy="1141525"/>
          </a:xfrm>
        </p:spPr>
        <p:txBody>
          <a:bodyPr/>
          <a:lstStyle/>
          <a:p>
            <a:r>
              <a:rPr lang="en-US" sz="5400" dirty="0"/>
              <a:t>Memory Opt. Dataflow View</a:t>
            </a:r>
          </a:p>
        </p:txBody>
      </p:sp>
      <p:sp>
        <p:nvSpPr>
          <p:cNvPr id="215" name="Can 214"/>
          <p:cNvSpPr/>
          <p:nvPr/>
        </p:nvSpPr>
        <p:spPr>
          <a:xfrm>
            <a:off x="351462" y="2827966"/>
            <a:ext cx="1544896" cy="1776678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Training Data</a:t>
            </a:r>
          </a:p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(HDFS)</a:t>
            </a:r>
          </a:p>
        </p:txBody>
      </p:sp>
      <p:sp>
        <p:nvSpPr>
          <p:cNvPr id="2" name="Rectangle 1"/>
          <p:cNvSpPr/>
          <p:nvPr/>
        </p:nvSpPr>
        <p:spPr>
          <a:xfrm>
            <a:off x="4073243" y="1569037"/>
            <a:ext cx="837562" cy="9661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4" name="Rectangle 213"/>
          <p:cNvSpPr/>
          <p:nvPr/>
        </p:nvSpPr>
        <p:spPr>
          <a:xfrm rot="5400000">
            <a:off x="5731461" y="1725821"/>
            <a:ext cx="929283" cy="6526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Reduce</a:t>
            </a:r>
            <a:endParaRPr lang="en-US" dirty="0">
              <a:latin typeface="Gill Sans Light"/>
              <a:cs typeface="Gill Sans Light"/>
            </a:endParaRPr>
          </a:p>
        </p:txBody>
      </p:sp>
      <p:cxnSp>
        <p:nvCxnSpPr>
          <p:cNvPr id="210" name="Straight Arrow Connector 209"/>
          <p:cNvCxnSpPr>
            <a:stCxn id="2" idx="3"/>
            <a:endCxn id="214" idx="2"/>
          </p:cNvCxnSpPr>
          <p:nvPr/>
        </p:nvCxnSpPr>
        <p:spPr>
          <a:xfrm>
            <a:off x="4910805" y="2052122"/>
            <a:ext cx="95899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8" name="Rectangle 217"/>
          <p:cNvSpPr/>
          <p:nvPr/>
        </p:nvSpPr>
        <p:spPr>
          <a:xfrm>
            <a:off x="4073243" y="3233220"/>
            <a:ext cx="837562" cy="9661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9" name="Rectangle 218"/>
          <p:cNvSpPr/>
          <p:nvPr/>
        </p:nvSpPr>
        <p:spPr>
          <a:xfrm rot="5400000">
            <a:off x="5731461" y="3390004"/>
            <a:ext cx="929283" cy="6526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Reduce</a:t>
            </a:r>
            <a:endParaRPr lang="en-US" dirty="0">
              <a:latin typeface="Gill Sans Light"/>
              <a:cs typeface="Gill Sans Light"/>
            </a:endParaRPr>
          </a:p>
        </p:txBody>
      </p:sp>
      <p:cxnSp>
        <p:nvCxnSpPr>
          <p:cNvPr id="221" name="Straight Arrow Connector 220"/>
          <p:cNvCxnSpPr>
            <a:stCxn id="218" idx="3"/>
            <a:endCxn id="219" idx="2"/>
          </p:cNvCxnSpPr>
          <p:nvPr/>
        </p:nvCxnSpPr>
        <p:spPr>
          <a:xfrm>
            <a:off x="4910805" y="3716305"/>
            <a:ext cx="95899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4" name="Rectangle 223"/>
          <p:cNvSpPr/>
          <p:nvPr/>
        </p:nvSpPr>
        <p:spPr>
          <a:xfrm>
            <a:off x="4073243" y="4931656"/>
            <a:ext cx="837562" cy="96616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25" name="Rectangle 224"/>
          <p:cNvSpPr/>
          <p:nvPr/>
        </p:nvSpPr>
        <p:spPr>
          <a:xfrm rot="5400000">
            <a:off x="5731461" y="5088440"/>
            <a:ext cx="929283" cy="6526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Reduce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26" name="Can 225"/>
          <p:cNvSpPr/>
          <p:nvPr/>
        </p:nvSpPr>
        <p:spPr>
          <a:xfrm>
            <a:off x="7637367" y="5141356"/>
            <a:ext cx="577307" cy="546769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baseline="-25000" dirty="0" smtClean="0">
              <a:latin typeface="Gill Sans Light"/>
              <a:cs typeface="Gill Sans Light"/>
            </a:endParaRPr>
          </a:p>
        </p:txBody>
      </p:sp>
      <p:cxnSp>
        <p:nvCxnSpPr>
          <p:cNvPr id="227" name="Straight Arrow Connector 226"/>
          <p:cNvCxnSpPr>
            <a:stCxn id="224" idx="3"/>
            <a:endCxn id="225" idx="2"/>
          </p:cNvCxnSpPr>
          <p:nvPr/>
        </p:nvCxnSpPr>
        <p:spPr>
          <a:xfrm>
            <a:off x="4910805" y="5414741"/>
            <a:ext cx="95899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>
            <a:stCxn id="225" idx="0"/>
            <a:endCxn id="226" idx="2"/>
          </p:cNvCxnSpPr>
          <p:nvPr/>
        </p:nvCxnSpPr>
        <p:spPr>
          <a:xfrm>
            <a:off x="6522403" y="5414741"/>
            <a:ext cx="11149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stCxn id="6" idx="0"/>
            <a:endCxn id="2" idx="1"/>
          </p:cNvCxnSpPr>
          <p:nvPr/>
        </p:nvCxnSpPr>
        <p:spPr>
          <a:xfrm flipV="1">
            <a:off x="2930183" y="2052122"/>
            <a:ext cx="1143060" cy="132439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6" idx="3"/>
            <a:endCxn id="218" idx="1"/>
          </p:cNvCxnSpPr>
          <p:nvPr/>
        </p:nvCxnSpPr>
        <p:spPr>
          <a:xfrm>
            <a:off x="3452494" y="3716305"/>
            <a:ext cx="62074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>
            <a:stCxn id="6" idx="2"/>
            <a:endCxn id="224" idx="1"/>
          </p:cNvCxnSpPr>
          <p:nvPr/>
        </p:nvCxnSpPr>
        <p:spPr>
          <a:xfrm>
            <a:off x="2930183" y="4056095"/>
            <a:ext cx="1143060" cy="135864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214" idx="0"/>
            <a:endCxn id="218" idx="1"/>
          </p:cNvCxnSpPr>
          <p:nvPr/>
        </p:nvCxnSpPr>
        <p:spPr>
          <a:xfrm flipH="1">
            <a:off x="4073243" y="2052122"/>
            <a:ext cx="2449160" cy="1664183"/>
          </a:xfrm>
          <a:prstGeom prst="bentConnector5">
            <a:avLst>
              <a:gd name="adj1" fmla="val -9334"/>
              <a:gd name="adj2" fmla="val 45289"/>
              <a:gd name="adj3" fmla="val 109334"/>
            </a:avLst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Elbow Connector 241"/>
          <p:cNvCxnSpPr>
            <a:stCxn id="219" idx="0"/>
            <a:endCxn id="224" idx="1"/>
          </p:cNvCxnSpPr>
          <p:nvPr/>
        </p:nvCxnSpPr>
        <p:spPr>
          <a:xfrm flipH="1">
            <a:off x="4073243" y="3716305"/>
            <a:ext cx="2449160" cy="1698436"/>
          </a:xfrm>
          <a:prstGeom prst="bentConnector5">
            <a:avLst>
              <a:gd name="adj1" fmla="val -9334"/>
              <a:gd name="adj2" fmla="val 45384"/>
              <a:gd name="adj3" fmla="val 109334"/>
            </a:avLst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7871" y="3376515"/>
            <a:ext cx="1044623" cy="679580"/>
          </a:xfrm>
          <a:prstGeom prst="rect">
            <a:avLst/>
          </a:prstGeom>
        </p:spPr>
      </p:pic>
      <p:cxnSp>
        <p:nvCxnSpPr>
          <p:cNvPr id="35" name="Straight Arrow Connector 34"/>
          <p:cNvCxnSpPr>
            <a:stCxn id="215" idx="4"/>
            <a:endCxn id="6" idx="1"/>
          </p:cNvCxnSpPr>
          <p:nvPr/>
        </p:nvCxnSpPr>
        <p:spPr>
          <a:xfrm>
            <a:off x="1896358" y="3716305"/>
            <a:ext cx="51151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908143" y="1917646"/>
            <a:ext cx="187803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FF"/>
                </a:solidFill>
                <a:latin typeface="Gill Sans Light"/>
                <a:cs typeface="Gill Sans Light"/>
              </a:rPr>
              <a:t>Efficiently</a:t>
            </a:r>
            <a:br>
              <a:rPr lang="en-US" sz="3200" dirty="0" smtClean="0">
                <a:solidFill>
                  <a:srgbClr val="0000FF"/>
                </a:solidFill>
                <a:latin typeface="Gill Sans Light"/>
                <a:cs typeface="Gill Sans Light"/>
              </a:rPr>
            </a:br>
            <a:r>
              <a:rPr lang="en-US" sz="3200" dirty="0" smtClean="0">
                <a:solidFill>
                  <a:srgbClr val="0000FF"/>
                </a:solidFill>
                <a:latin typeface="Gill Sans Light"/>
                <a:cs typeface="Gill Sans Light"/>
              </a:rPr>
              <a:t>move data </a:t>
            </a:r>
          </a:p>
          <a:p>
            <a:pPr algn="ctr"/>
            <a:r>
              <a:rPr lang="en-US" sz="3200" dirty="0" smtClean="0">
                <a:solidFill>
                  <a:srgbClr val="0000FF"/>
                </a:solidFill>
                <a:latin typeface="Gill Sans Light"/>
                <a:cs typeface="Gill Sans Light"/>
              </a:rPr>
              <a:t>between</a:t>
            </a:r>
            <a:r>
              <a:rPr lang="en-US" sz="3200" dirty="0">
                <a:solidFill>
                  <a:srgbClr val="0000FF"/>
                </a:solidFill>
                <a:latin typeface="Gill Sans Light"/>
                <a:cs typeface="Gill Sans Light"/>
              </a:rPr>
              <a:t/>
            </a:r>
            <a:br>
              <a:rPr lang="en-US" sz="3200" dirty="0">
                <a:solidFill>
                  <a:srgbClr val="0000FF"/>
                </a:solidFill>
                <a:latin typeface="Gill Sans Light"/>
                <a:cs typeface="Gill Sans Light"/>
              </a:rPr>
            </a:br>
            <a:r>
              <a:rPr lang="en-US" sz="3200" dirty="0" smtClean="0">
                <a:solidFill>
                  <a:srgbClr val="0000FF"/>
                </a:solidFill>
                <a:latin typeface="Gill Sans Light"/>
                <a:cs typeface="Gill Sans Light"/>
              </a:rPr>
              <a:t>stages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64161-BD14-6B44-8A5D-DA5F390B3FB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82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504687"/>
            <a:ext cx="8229600" cy="838200"/>
          </a:xfrm>
        </p:spPr>
        <p:txBody>
          <a:bodyPr/>
          <a:lstStyle/>
          <a:p>
            <a:r>
              <a:rPr lang="en-US" dirty="0" smtClean="0"/>
              <a:t>In-Memory Data-Flow Systems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29897" y="2033120"/>
            <a:ext cx="6160475" cy="143374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Common Pattern:</a:t>
            </a:r>
          </a:p>
          <a:p>
            <a:pPr algn="ctr"/>
            <a:r>
              <a:rPr lang="en-US" sz="3600" i="1" dirty="0" smtClean="0">
                <a:latin typeface="Gill Sans Light"/>
                <a:cs typeface="Gill Sans Light"/>
              </a:rPr>
              <a:t>Multi-Stage Aggregation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729899" y="4576258"/>
            <a:ext cx="6160475" cy="175801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System</a:t>
            </a:r>
            <a:endParaRPr lang="en-US" sz="3200" dirty="0"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29897" y="3560571"/>
            <a:ext cx="6160475" cy="9426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Abstraction: </a:t>
            </a:r>
            <a:r>
              <a:rPr lang="en-US" sz="3200" i="1" dirty="0" smtClean="0">
                <a:latin typeface="Gill Sans Light"/>
                <a:cs typeface="Gill Sans Light"/>
              </a:rPr>
              <a:t>Dataflow Ops. on Immutable datasets</a:t>
            </a:r>
            <a:endParaRPr lang="en-US" sz="3200" i="1" dirty="0">
              <a:latin typeface="Gill Sans Light"/>
              <a:cs typeface="Gill Sans Ligh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6801" y="4733227"/>
            <a:ext cx="3025525" cy="149424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64161-BD14-6B44-8A5D-DA5F390B3FBC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51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What is Spark?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Fault-tolerant distributed dataflow framework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Improves efficiency through:</a:t>
            </a:r>
          </a:p>
          <a:p>
            <a:pPr lvl="1"/>
            <a:r>
              <a:rPr lang="en-US" dirty="0" smtClean="0"/>
              <a:t>In-memory computing primitives</a:t>
            </a:r>
          </a:p>
          <a:p>
            <a:pPr lvl="1"/>
            <a:r>
              <a:rPr lang="en-US" dirty="0" smtClean="0"/>
              <a:t>Pipelined computation</a:t>
            </a:r>
          </a:p>
          <a:p>
            <a:r>
              <a:rPr lang="en-US" dirty="0" smtClean="0"/>
              <a:t>Improves usability through:</a:t>
            </a:r>
          </a:p>
          <a:p>
            <a:pPr lvl="1"/>
            <a:r>
              <a:rPr lang="en-US" dirty="0" smtClean="0"/>
              <a:t>Rich APIs in </a:t>
            </a:r>
            <a:r>
              <a:rPr lang="en-US" dirty="0" err="1" smtClean="0"/>
              <a:t>Scala</a:t>
            </a:r>
            <a:r>
              <a:rPr lang="en-US" dirty="0" smtClean="0"/>
              <a:t>, Java, Python</a:t>
            </a:r>
          </a:p>
          <a:p>
            <a:pPr lvl="1"/>
            <a:r>
              <a:rPr lang="en-US" dirty="0" smtClean="0"/>
              <a:t>Interactive shell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792166" y="3648313"/>
            <a:ext cx="3348527" cy="954107"/>
            <a:chOff x="6168006" y="4165121"/>
            <a:chExt cx="3025051" cy="954107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6168006" y="4650649"/>
              <a:ext cx="413034" cy="0"/>
            </a:xfrm>
            <a:prstGeom prst="straightConnector1">
              <a:avLst/>
            </a:prstGeom>
            <a:ln w="76200" cmpd="sng">
              <a:solidFill>
                <a:srgbClr val="FF6600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6547000" y="4165121"/>
              <a:ext cx="264605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FF6600"/>
                  </a:solidFill>
                  <a:latin typeface="Helvetica Neue Light"/>
                  <a:cs typeface="Helvetica Neue Light"/>
                </a:rPr>
                <a:t>Up to 100×</a:t>
              </a:r>
              <a:r>
                <a:rPr lang="en-US" sz="2800" dirty="0">
                  <a:solidFill>
                    <a:srgbClr val="FF6600"/>
                  </a:solidFill>
                  <a:latin typeface="Helvetica Neue Light"/>
                  <a:cs typeface="Helvetica Neue Light"/>
                </a:rPr>
                <a:t> </a:t>
              </a:r>
              <a:r>
                <a:rPr lang="en-US" sz="2800" dirty="0" smtClean="0">
                  <a:solidFill>
                    <a:srgbClr val="FF6600"/>
                  </a:solidFill>
                  <a:latin typeface="Helvetica Neue Light"/>
                  <a:cs typeface="Helvetica Neue Light"/>
                </a:rPr>
                <a:t>faster</a:t>
              </a:r>
            </a:p>
            <a:p>
              <a:pPr algn="ctr"/>
              <a:r>
                <a:rPr lang="en-US" sz="2800" dirty="0" smtClean="0">
                  <a:solidFill>
                    <a:srgbClr val="FF6600"/>
                  </a:solidFill>
                  <a:latin typeface="Helvetica Neue Light"/>
                  <a:cs typeface="Helvetica Neue Light"/>
                </a:rPr>
                <a:t>(2-10× on disk)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870139" y="5378970"/>
            <a:ext cx="2982293" cy="523220"/>
            <a:chOff x="6532373" y="4357269"/>
            <a:chExt cx="2982293" cy="52322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6532373" y="4619503"/>
              <a:ext cx="457200" cy="0"/>
            </a:xfrm>
            <a:prstGeom prst="straightConnector1">
              <a:avLst/>
            </a:prstGeom>
            <a:ln w="76200" cmpd="sng">
              <a:solidFill>
                <a:srgbClr val="FF6600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006104" y="4357269"/>
              <a:ext cx="25085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FF6600"/>
                  </a:solidFill>
                  <a:latin typeface="Helvetica Neue Light"/>
                  <a:cs typeface="Helvetica Neue Light"/>
                </a:rPr>
                <a:t>2-5× less code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240915" y="6581001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ill Sans Light"/>
                <a:cs typeface="Gill Sans Light"/>
              </a:rPr>
              <a:t>Slide provided by M. </a:t>
            </a:r>
            <a:r>
              <a:rPr lang="en-US" sz="1200" dirty="0" err="1" smtClean="0">
                <a:latin typeface="Gill Sans Light"/>
                <a:cs typeface="Gill Sans Light"/>
              </a:rPr>
              <a:t>Zaharia</a:t>
            </a:r>
            <a:r>
              <a:rPr lang="en-US" sz="1200" dirty="0" smtClean="0">
                <a:latin typeface="Gill Sans Light"/>
                <a:cs typeface="Gill Sans Light"/>
              </a:rPr>
              <a:t>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5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Spark Programming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Write programs in terms of transformations on distributed datasets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R</a:t>
            </a:r>
            <a:r>
              <a:rPr lang="en-US" dirty="0" smtClean="0"/>
              <a:t>esilient </a:t>
            </a:r>
            <a:r>
              <a:rPr lang="en-US" dirty="0" smtClean="0">
                <a:solidFill>
                  <a:srgbClr val="3366FF"/>
                </a:solidFill>
              </a:rPr>
              <a:t>D</a:t>
            </a:r>
            <a:r>
              <a:rPr lang="en-US" dirty="0" smtClean="0"/>
              <a:t>istributed </a:t>
            </a:r>
            <a:r>
              <a:rPr lang="en-US" dirty="0" smtClean="0">
                <a:solidFill>
                  <a:srgbClr val="3366FF"/>
                </a:solidFill>
              </a:rPr>
              <a:t>D</a:t>
            </a:r>
            <a:r>
              <a:rPr lang="en-US" dirty="0" smtClean="0"/>
              <a:t>atasets (</a:t>
            </a:r>
            <a:r>
              <a:rPr lang="en-US" dirty="0" smtClean="0">
                <a:solidFill>
                  <a:srgbClr val="3366FF"/>
                </a:solidFill>
              </a:rPr>
              <a:t>RDDs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Distributed </a:t>
            </a:r>
            <a:r>
              <a:rPr lang="en-US" dirty="0" smtClean="0">
                <a:solidFill>
                  <a:srgbClr val="3366FF"/>
                </a:solidFill>
              </a:rPr>
              <a:t>collections of objects </a:t>
            </a:r>
            <a:r>
              <a:rPr lang="en-US" dirty="0" smtClean="0"/>
              <a:t>that can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stored </a:t>
            </a:r>
            <a:r>
              <a:rPr lang="en-US" dirty="0" smtClean="0">
                <a:solidFill>
                  <a:srgbClr val="3366FF"/>
                </a:solidFill>
              </a:rPr>
              <a:t>in memory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3366FF"/>
                </a:solidFill>
              </a:rPr>
              <a:t>on disk</a:t>
            </a:r>
          </a:p>
          <a:p>
            <a:pPr lvl="1"/>
            <a:r>
              <a:rPr lang="en-US" dirty="0" smtClean="0"/>
              <a:t>Built via parallel transformations (map, filter, …)</a:t>
            </a:r>
          </a:p>
          <a:p>
            <a:pPr lvl="1"/>
            <a:r>
              <a:rPr lang="en-US" dirty="0" smtClean="0">
                <a:ea typeface="ＭＳ Ｐゴシック" charset="-128"/>
                <a:cs typeface="ＭＳ Ｐゴシック" charset="-128"/>
              </a:rPr>
              <a:t>Automatically </a:t>
            </a:r>
            <a:r>
              <a:rPr lang="en-US" dirty="0">
                <a:ea typeface="ＭＳ Ｐゴシック" charset="-128"/>
                <a:cs typeface="ＭＳ Ｐゴシック" charset="-128"/>
              </a:rPr>
              <a:t>rebuilt on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failure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40915" y="6581001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ill Sans Light"/>
                <a:cs typeface="Gill Sans Light"/>
              </a:rPr>
              <a:t>Slide provided by M. </a:t>
            </a:r>
            <a:r>
              <a:rPr lang="en-US" sz="1200" dirty="0" err="1" smtClean="0">
                <a:latin typeface="Gill Sans Light"/>
                <a:cs typeface="Gill Sans Light"/>
              </a:rPr>
              <a:t>Zaharia</a:t>
            </a:r>
            <a:r>
              <a:rPr lang="en-US" sz="1200" dirty="0" smtClean="0">
                <a:latin typeface="Gill Sans Light"/>
                <a:cs typeface="Gill Sans Light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7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599"/>
          </a:xfrm>
        </p:spPr>
        <p:txBody>
          <a:bodyPr>
            <a:normAutofit/>
          </a:bodyPr>
          <a:lstStyle/>
          <a:p>
            <a:r>
              <a:rPr lang="en-US" dirty="0" smtClean="0"/>
              <a:t>Example: Log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838691"/>
          </a:xfrm>
        </p:spPr>
        <p:txBody>
          <a:bodyPr>
            <a:normAutofit fontScale="92500" lnSpcReduction="20000"/>
          </a:bodyPr>
          <a:lstStyle/>
          <a:p>
            <a:pPr marL="0">
              <a:buNone/>
            </a:pPr>
            <a:r>
              <a:rPr lang="en-US" sz="3000" dirty="0" smtClean="0"/>
              <a:t>Load error messages from a log into memory, then interactively search for various patterns</a:t>
            </a:r>
            <a:endParaRPr lang="en-US" sz="3000" dirty="0"/>
          </a:p>
        </p:txBody>
      </p:sp>
      <p:sp>
        <p:nvSpPr>
          <p:cNvPr id="4" name="TextBox 3"/>
          <p:cNvSpPr txBox="1"/>
          <p:nvPr/>
        </p:nvSpPr>
        <p:spPr>
          <a:xfrm>
            <a:off x="228601" y="2667000"/>
            <a:ext cx="68233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 smtClean="0">
                <a:latin typeface="Lucida Console"/>
                <a:cs typeface="Lucida Console"/>
              </a:rPr>
              <a:t>lines = </a:t>
            </a:r>
            <a:r>
              <a:rPr lang="en-US" sz="1600" dirty="0" err="1" smtClean="0">
                <a:latin typeface="Lucida Console"/>
                <a:cs typeface="Lucida Console"/>
              </a:rPr>
              <a:t>spark.textFile</a:t>
            </a:r>
            <a:r>
              <a:rPr lang="en-US" sz="1600" dirty="0" smtClean="0">
                <a:latin typeface="Lucida Console"/>
                <a:cs typeface="Lucida Console"/>
              </a:rPr>
              <a:t>(“</a:t>
            </a:r>
            <a:r>
              <a:rPr lang="en-US" sz="1600" dirty="0" err="1" smtClean="0">
                <a:latin typeface="Lucida Console"/>
                <a:cs typeface="Lucida Console"/>
              </a:rPr>
              <a:t>hdfs</a:t>
            </a:r>
            <a:r>
              <a:rPr lang="en-US" sz="1600" dirty="0" smtClean="0">
                <a:latin typeface="Lucida Console"/>
                <a:cs typeface="Lucida Console"/>
              </a:rPr>
              <a:t>://log”)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latin typeface="Lucida Console"/>
                <a:cs typeface="Lucida Console"/>
              </a:rPr>
              <a:t>errors = </a:t>
            </a:r>
            <a:r>
              <a:rPr lang="en-US" sz="1600" dirty="0" err="1" smtClean="0">
                <a:latin typeface="Lucida Console"/>
                <a:cs typeface="Lucida Console"/>
              </a:rPr>
              <a:t>lines.</a:t>
            </a:r>
            <a:r>
              <a:rPr lang="en-US" sz="1600" dirty="0" err="1">
                <a:solidFill>
                  <a:schemeClr val="tx2"/>
                </a:solidFill>
                <a:latin typeface="Lucida Console"/>
                <a:cs typeface="Lucida Console"/>
              </a:rPr>
              <a:t>filter</a:t>
            </a:r>
            <a:r>
              <a:rPr lang="en-US" sz="1600" dirty="0" smtClean="0">
                <a:latin typeface="Lucida Console"/>
                <a:cs typeface="Lucida Console"/>
              </a:rPr>
              <a:t>(</a:t>
            </a:r>
            <a:r>
              <a:rPr lang="en-US" sz="1600" dirty="0" smtClean="0">
                <a:solidFill>
                  <a:schemeClr val="accent6"/>
                </a:solidFill>
                <a:latin typeface="Lucida Console"/>
                <a:cs typeface="Lucida Console"/>
              </a:rPr>
              <a:t>x =&gt; </a:t>
            </a:r>
            <a:r>
              <a:rPr lang="en-US" sz="1600" dirty="0" err="1" smtClean="0">
                <a:solidFill>
                  <a:schemeClr val="accent6"/>
                </a:solidFill>
                <a:latin typeface="Lucida Console"/>
                <a:cs typeface="Lucida Console"/>
              </a:rPr>
              <a:t>x.startsWith</a:t>
            </a:r>
            <a:r>
              <a:rPr lang="en-US" sz="1600" dirty="0" smtClean="0">
                <a:solidFill>
                  <a:schemeClr val="accent6"/>
                </a:solidFill>
                <a:latin typeface="Lucida Console"/>
                <a:cs typeface="Lucida Console"/>
              </a:rPr>
              <a:t>(“ERROR”)</a:t>
            </a:r>
            <a:r>
              <a:rPr lang="en-US" sz="1600" dirty="0" smtClean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600" dirty="0" err="1" smtClean="0">
                <a:latin typeface="Lucida Console"/>
                <a:cs typeface="Lucida Console"/>
              </a:rPr>
              <a:t>msgs</a:t>
            </a:r>
            <a:r>
              <a:rPr lang="en-US" sz="1600" dirty="0" smtClean="0">
                <a:latin typeface="Lucida Console"/>
                <a:cs typeface="Lucida Console"/>
              </a:rPr>
              <a:t> = </a:t>
            </a:r>
            <a:r>
              <a:rPr lang="en-US" sz="1600" dirty="0" err="1" smtClean="0">
                <a:latin typeface="Lucida Console"/>
                <a:cs typeface="Lucida Console"/>
              </a:rPr>
              <a:t>errors.</a:t>
            </a:r>
            <a:r>
              <a:rPr lang="en-US" sz="1600" dirty="0" err="1" smtClean="0">
                <a:solidFill>
                  <a:srgbClr val="1F497D"/>
                </a:solidFill>
                <a:latin typeface="Lucida Console"/>
                <a:cs typeface="Lucida Console"/>
              </a:rPr>
              <a:t>map</a:t>
            </a:r>
            <a:r>
              <a:rPr lang="en-US" sz="1600" dirty="0" smtClean="0">
                <a:latin typeface="Lucida Console"/>
                <a:cs typeface="Lucida Console"/>
              </a:rPr>
              <a:t>(</a:t>
            </a:r>
            <a:r>
              <a:rPr lang="en-US" sz="1600" dirty="0" smtClean="0">
                <a:solidFill>
                  <a:srgbClr val="FF833B"/>
                </a:solidFill>
                <a:latin typeface="Lucida Console"/>
                <a:cs typeface="Lucida Console"/>
              </a:rPr>
              <a:t>x =&gt; </a:t>
            </a:r>
            <a:r>
              <a:rPr lang="en-US" sz="1600" dirty="0" err="1" smtClean="0">
                <a:solidFill>
                  <a:srgbClr val="FF833B"/>
                </a:solidFill>
                <a:latin typeface="Lucida Console"/>
                <a:cs typeface="Lucida Console"/>
              </a:rPr>
              <a:t>x.split</a:t>
            </a:r>
            <a:r>
              <a:rPr lang="en-US" sz="1600" dirty="0" smtClean="0">
                <a:solidFill>
                  <a:srgbClr val="FF833B"/>
                </a:solidFill>
                <a:latin typeface="Lucida Console"/>
                <a:cs typeface="Lucida Console"/>
              </a:rPr>
              <a:t>(‘\t’)(2)</a:t>
            </a:r>
            <a:r>
              <a:rPr lang="en-US" sz="1600" dirty="0" smtClean="0">
                <a:latin typeface="Lucida Console"/>
                <a:cs typeface="Lucida Console"/>
              </a:rPr>
              <a:t>)</a:t>
            </a:r>
            <a:br>
              <a:rPr lang="en-US" sz="1600" dirty="0" smtClean="0">
                <a:latin typeface="Lucida Console"/>
                <a:cs typeface="Lucida Console"/>
              </a:rPr>
            </a:br>
            <a:r>
              <a:rPr lang="en-US" sz="1600" dirty="0" smtClean="0">
                <a:latin typeface="Lucida Console"/>
                <a:cs typeface="Lucida Console"/>
              </a:rPr>
              <a:t>             .</a:t>
            </a:r>
            <a:r>
              <a:rPr lang="en-US" sz="1600" i="1" u="sng" dirty="0" smtClean="0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600" dirty="0" smtClean="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615710" y="2743323"/>
            <a:ext cx="3071090" cy="3851442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7644050" y="3370673"/>
            <a:ext cx="791061" cy="32059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/>
              <a:t>Block 1</a:t>
            </a:r>
            <a:endParaRPr lang="en-US" sz="1500" dirty="0"/>
          </a:p>
        </p:txBody>
      </p:sp>
      <p:sp>
        <p:nvSpPr>
          <p:cNvPr id="22" name="Rectangle 21"/>
          <p:cNvSpPr/>
          <p:nvPr/>
        </p:nvSpPr>
        <p:spPr>
          <a:xfrm>
            <a:off x="7526287" y="5420656"/>
            <a:ext cx="819727" cy="32059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/>
              <a:t>Block 2</a:t>
            </a:r>
            <a:endParaRPr lang="en-US" sz="1500" dirty="0"/>
          </a:p>
        </p:txBody>
      </p:sp>
      <p:sp>
        <p:nvSpPr>
          <p:cNvPr id="23" name="Rectangle 22"/>
          <p:cNvSpPr/>
          <p:nvPr/>
        </p:nvSpPr>
        <p:spPr>
          <a:xfrm>
            <a:off x="5680366" y="6082334"/>
            <a:ext cx="806782" cy="32059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/>
              <a:t>Block 3</a:t>
            </a:r>
            <a:endParaRPr lang="en-US" sz="15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6019802" y="3042352"/>
            <a:ext cx="1577109" cy="2375746"/>
            <a:chOff x="6019801" y="3042352"/>
            <a:chExt cx="1577109" cy="2375746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6518519" y="3042352"/>
              <a:ext cx="1078391" cy="600181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6415567" y="3665623"/>
              <a:ext cx="1142135" cy="1097665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5400000">
              <a:off x="5341447" y="4343977"/>
              <a:ext cx="1752475" cy="395767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638801" y="2707533"/>
            <a:ext cx="2860965" cy="3075342"/>
            <a:chOff x="5638800" y="2707533"/>
            <a:chExt cx="2860965" cy="3075342"/>
          </a:xfrm>
        </p:grpSpPr>
        <p:sp>
          <p:nvSpPr>
            <p:cNvPr id="15" name="Rounded Rectangle 14"/>
            <p:cNvSpPr/>
            <p:nvPr/>
          </p:nvSpPr>
          <p:spPr>
            <a:xfrm>
              <a:off x="7585365" y="2707533"/>
              <a:ext cx="914400" cy="357908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Worker</a:t>
              </a:r>
              <a:endParaRPr lang="en-US" sz="18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638800" y="5424967"/>
              <a:ext cx="914400" cy="357908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Worker</a:t>
              </a:r>
              <a:endParaRPr lang="en-US" sz="1800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493956" y="4763289"/>
              <a:ext cx="914400" cy="357908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Worker</a:t>
              </a:r>
              <a:endParaRPr lang="en-US" sz="18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946819" y="3452092"/>
              <a:ext cx="914400" cy="357908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Driver</a:t>
              </a:r>
              <a:endParaRPr lang="en-US" sz="1800" dirty="0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28600" y="4248011"/>
            <a:ext cx="6632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sz="1600" dirty="0" err="1" smtClean="0">
                <a:latin typeface="Lucida Console"/>
                <a:cs typeface="Lucida Console"/>
              </a:rPr>
              <a:t>msgs.</a:t>
            </a:r>
            <a:r>
              <a:rPr lang="en-US" sz="1600" dirty="0" err="1" smtClean="0">
                <a:solidFill>
                  <a:srgbClr val="1F497D"/>
                </a:solidFill>
                <a:latin typeface="Lucida Console"/>
                <a:cs typeface="Lucida Console"/>
              </a:rPr>
              <a:t>filter</a:t>
            </a:r>
            <a:r>
              <a:rPr lang="en-US" sz="1600" dirty="0" smtClean="0">
                <a:latin typeface="Lucida Console"/>
                <a:cs typeface="Lucida Console"/>
              </a:rPr>
              <a:t>(</a:t>
            </a:r>
            <a:r>
              <a:rPr lang="en-US" sz="1600" dirty="0" smtClean="0">
                <a:solidFill>
                  <a:srgbClr val="FF833B"/>
                </a:solidFill>
                <a:latin typeface="Lucida Console"/>
                <a:cs typeface="Lucida Console"/>
              </a:rPr>
              <a:t>x =&gt; </a:t>
            </a:r>
            <a:r>
              <a:rPr lang="en-US" sz="1600" dirty="0" err="1" smtClean="0">
                <a:solidFill>
                  <a:srgbClr val="FF833B"/>
                </a:solidFill>
                <a:latin typeface="Lucida Console"/>
                <a:cs typeface="Lucida Console"/>
              </a:rPr>
              <a:t>x.contains</a:t>
            </a:r>
            <a:r>
              <a:rPr lang="en-US" sz="1600" dirty="0" smtClean="0">
                <a:solidFill>
                  <a:srgbClr val="FF833B"/>
                </a:solidFill>
                <a:latin typeface="Lucida Console"/>
                <a:cs typeface="Lucida Console"/>
              </a:rPr>
              <a:t>(“foo”)</a:t>
            </a:r>
            <a:r>
              <a:rPr lang="en-US" sz="1600" dirty="0" smtClean="0">
                <a:latin typeface="Lucida Console"/>
                <a:cs typeface="Lucida Console"/>
              </a:rPr>
              <a:t>).</a:t>
            </a:r>
            <a:r>
              <a:rPr lang="en-US" sz="1600" dirty="0" smtClean="0">
                <a:solidFill>
                  <a:srgbClr val="1F497D"/>
                </a:solidFill>
                <a:latin typeface="Lucida Console"/>
                <a:cs typeface="Lucida Console"/>
              </a:rPr>
              <a:t>count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rot="5400000" flipH="1" flipV="1">
            <a:off x="5306291" y="4456546"/>
            <a:ext cx="1570182" cy="337128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rot="10800000">
            <a:off x="6742551" y="3840020"/>
            <a:ext cx="958269" cy="905162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10800000" flipV="1">
            <a:off x="6664037" y="2941779"/>
            <a:ext cx="909784" cy="494145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8601" y="4572000"/>
            <a:ext cx="579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sz="1600" dirty="0" err="1" smtClean="0">
                <a:latin typeface="Lucida Console"/>
                <a:cs typeface="Lucida Console"/>
              </a:rPr>
              <a:t>msgs.</a:t>
            </a:r>
            <a:r>
              <a:rPr lang="en-US" sz="1600" dirty="0" err="1" smtClean="0">
                <a:solidFill>
                  <a:srgbClr val="1F497D"/>
                </a:solidFill>
                <a:latin typeface="Lucida Console"/>
                <a:cs typeface="Lucida Console"/>
              </a:rPr>
              <a:t>filter</a:t>
            </a:r>
            <a:r>
              <a:rPr lang="en-US" sz="1600" dirty="0" smtClean="0">
                <a:latin typeface="Lucida Console"/>
                <a:cs typeface="Lucida Console"/>
              </a:rPr>
              <a:t>(</a:t>
            </a:r>
            <a:r>
              <a:rPr lang="en-US" sz="1600" dirty="0" smtClean="0">
                <a:solidFill>
                  <a:srgbClr val="FF833B"/>
                </a:solidFill>
                <a:latin typeface="Lucida Console"/>
                <a:cs typeface="Lucida Console"/>
              </a:rPr>
              <a:t>x =&gt; </a:t>
            </a:r>
            <a:r>
              <a:rPr lang="en-US" sz="1600" dirty="0" err="1" smtClean="0">
                <a:solidFill>
                  <a:srgbClr val="FF833B"/>
                </a:solidFill>
                <a:latin typeface="Lucida Console"/>
                <a:cs typeface="Lucida Console"/>
              </a:rPr>
              <a:t>x.contains</a:t>
            </a:r>
            <a:r>
              <a:rPr lang="en-US" sz="1600" dirty="0" smtClean="0">
                <a:solidFill>
                  <a:srgbClr val="FF833B"/>
                </a:solidFill>
                <a:latin typeface="Lucida Console"/>
                <a:cs typeface="Lucida Console"/>
              </a:rPr>
              <a:t>(“bar”)</a:t>
            </a:r>
            <a:r>
              <a:rPr lang="en-US" sz="1600" dirty="0" smtClean="0">
                <a:latin typeface="Lucida Console"/>
                <a:cs typeface="Lucida Console"/>
              </a:rPr>
              <a:t>).</a:t>
            </a:r>
            <a:r>
              <a:rPr lang="en-US" sz="1600" dirty="0" smtClean="0">
                <a:solidFill>
                  <a:srgbClr val="1F497D"/>
                </a:solidFill>
                <a:latin typeface="Lucida Console"/>
                <a:cs typeface="Lucida Console"/>
              </a:rPr>
              <a:t>count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024280" y="3278128"/>
            <a:ext cx="663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cs typeface="Corbel"/>
              </a:rPr>
              <a:t>tasks</a:t>
            </a:r>
            <a:endParaRPr lang="en-US" sz="1600" dirty="0">
              <a:cs typeface="Corbel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477000" y="2873391"/>
            <a:ext cx="788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cs typeface="Corbel"/>
              </a:rPr>
              <a:t>results</a:t>
            </a:r>
            <a:endParaRPr lang="en-US" sz="1600" dirty="0">
              <a:cs typeface="Corbe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111836" y="2449945"/>
            <a:ext cx="727364" cy="32059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/>
              <a:t>Cache 1</a:t>
            </a:r>
            <a:endParaRPr lang="en-US" sz="1500" dirty="0"/>
          </a:p>
        </p:txBody>
      </p:sp>
      <p:sp>
        <p:nvSpPr>
          <p:cNvPr id="24" name="Rectangle 23"/>
          <p:cNvSpPr/>
          <p:nvPr/>
        </p:nvSpPr>
        <p:spPr>
          <a:xfrm>
            <a:off x="8047181" y="4523264"/>
            <a:ext cx="727364" cy="32059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/>
              <a:t>Cache 2</a:t>
            </a:r>
            <a:endParaRPr lang="en-US" sz="1500" dirty="0"/>
          </a:p>
        </p:txBody>
      </p:sp>
      <p:sp>
        <p:nvSpPr>
          <p:cNvPr id="25" name="Rectangle 24"/>
          <p:cNvSpPr/>
          <p:nvPr/>
        </p:nvSpPr>
        <p:spPr>
          <a:xfrm>
            <a:off x="6195291" y="5161729"/>
            <a:ext cx="727364" cy="320596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/>
              <a:t>Cache 3</a:t>
            </a:r>
            <a:endParaRPr lang="en-US" sz="1500" dirty="0"/>
          </a:p>
        </p:txBody>
      </p:sp>
      <p:sp>
        <p:nvSpPr>
          <p:cNvPr id="70" name="Rectangular Callout 69"/>
          <p:cNvSpPr/>
          <p:nvPr/>
        </p:nvSpPr>
        <p:spPr>
          <a:xfrm>
            <a:off x="4038600" y="2209800"/>
            <a:ext cx="1154547" cy="311727"/>
          </a:xfrm>
          <a:prstGeom prst="wedgeRectCallout">
            <a:avLst>
              <a:gd name="adj1" fmla="val -87679"/>
              <a:gd name="adj2" fmla="val 89539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/>
              <a:t>Base RDD</a:t>
            </a:r>
            <a:endParaRPr lang="en-US" sz="1700" dirty="0"/>
          </a:p>
        </p:txBody>
      </p:sp>
      <p:sp>
        <p:nvSpPr>
          <p:cNvPr id="71" name="Rectangular Callout 70"/>
          <p:cNvSpPr/>
          <p:nvPr/>
        </p:nvSpPr>
        <p:spPr>
          <a:xfrm>
            <a:off x="5486400" y="2514600"/>
            <a:ext cx="1834818" cy="311727"/>
          </a:xfrm>
          <a:prstGeom prst="wedgeRectCallout">
            <a:avLst>
              <a:gd name="adj1" fmla="val -46677"/>
              <a:gd name="adj2" fmla="val 118798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/>
              <a:t>Transformed RDD</a:t>
            </a:r>
            <a:endParaRPr lang="en-US" sz="1700" dirty="0"/>
          </a:p>
        </p:txBody>
      </p:sp>
      <p:sp>
        <p:nvSpPr>
          <p:cNvPr id="73" name="Rectangular Callout 72"/>
          <p:cNvSpPr/>
          <p:nvPr/>
        </p:nvSpPr>
        <p:spPr>
          <a:xfrm>
            <a:off x="4648200" y="3733800"/>
            <a:ext cx="1058965" cy="311727"/>
          </a:xfrm>
          <a:prstGeom prst="wedgeRectCallout">
            <a:avLst>
              <a:gd name="adj1" fmla="val -19990"/>
              <a:gd name="adj2" fmla="val 162132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/>
              <a:t>Action</a:t>
            </a:r>
            <a:endParaRPr lang="en-US" sz="1700" dirty="0"/>
          </a:p>
        </p:txBody>
      </p:sp>
      <p:sp>
        <p:nvSpPr>
          <p:cNvPr id="38" name="Rounded Rectangle 37"/>
          <p:cNvSpPr/>
          <p:nvPr/>
        </p:nvSpPr>
        <p:spPr>
          <a:xfrm>
            <a:off x="316042" y="5360789"/>
            <a:ext cx="4892177" cy="990599"/>
          </a:xfrm>
          <a:prstGeom prst="roundRect">
            <a:avLst>
              <a:gd name="adj" fmla="val 10339"/>
            </a:avLst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Result:</a:t>
            </a:r>
            <a:r>
              <a:rPr lang="en-US" sz="2400" dirty="0" smtClean="0"/>
              <a:t> full-text search of Wikipedia in &lt;1 sec (</a:t>
            </a:r>
            <a:r>
              <a:rPr lang="en-US" sz="2400" dirty="0" err="1" smtClean="0"/>
              <a:t>vs</a:t>
            </a:r>
            <a:r>
              <a:rPr lang="en-US" sz="2400" dirty="0" smtClean="0"/>
              <a:t> 20 sec for on-disk data)</a:t>
            </a:r>
            <a:endParaRPr lang="en-US" sz="2400" dirty="0"/>
          </a:p>
        </p:txBody>
      </p:sp>
      <p:sp>
        <p:nvSpPr>
          <p:cNvPr id="39" name="Rounded Rectangle 38"/>
          <p:cNvSpPr/>
          <p:nvPr/>
        </p:nvSpPr>
        <p:spPr>
          <a:xfrm>
            <a:off x="316042" y="5360788"/>
            <a:ext cx="4892177" cy="990598"/>
          </a:xfrm>
          <a:prstGeom prst="roundRect">
            <a:avLst>
              <a:gd name="adj" fmla="val 10339"/>
            </a:avLst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Result:</a:t>
            </a:r>
            <a:r>
              <a:rPr lang="en-US" sz="2400" dirty="0" smtClean="0"/>
              <a:t> scaled to 1 TB data in 5-7 sec</a:t>
            </a:r>
            <a:br>
              <a:rPr lang="en-US" sz="2400" dirty="0" smtClean="0"/>
            </a:br>
            <a:r>
              <a:rPr lang="en-US" sz="2400" dirty="0" smtClean="0"/>
              <a:t>(</a:t>
            </a:r>
            <a:r>
              <a:rPr lang="en-US" sz="2400" dirty="0" err="1" smtClean="0"/>
              <a:t>vs</a:t>
            </a:r>
            <a:r>
              <a:rPr lang="en-US" sz="2400" dirty="0" smtClean="0"/>
              <a:t> 170 sec for on-disk data)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7240915" y="6581001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ill Sans Light"/>
                <a:cs typeface="Gill Sans Light"/>
              </a:rPr>
              <a:t>Slide provided by M. </a:t>
            </a:r>
            <a:r>
              <a:rPr lang="en-US" sz="1200" dirty="0" err="1" smtClean="0">
                <a:latin typeface="Gill Sans Light"/>
                <a:cs typeface="Gill Sans Light"/>
              </a:rPr>
              <a:t>Zaharia</a:t>
            </a:r>
            <a:r>
              <a:rPr lang="en-US" sz="1200" dirty="0" smtClean="0">
                <a:latin typeface="Gill Sans Light"/>
                <a:cs typeface="Gill Sans Light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9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19" grpId="0" animBg="1"/>
      <p:bldP spid="22" grpId="0" animBg="1"/>
      <p:bldP spid="23" grpId="0" animBg="1"/>
      <p:bldP spid="43" grpId="0" build="allAtOnce"/>
      <p:bldP spid="61" grpId="0" build="allAtOnce"/>
      <p:bldP spid="63" grpId="0"/>
      <p:bldP spid="63" grpId="1"/>
      <p:bldP spid="63" grpId="2"/>
      <p:bldP spid="64" grpId="0"/>
      <p:bldP spid="64" grpId="1"/>
      <p:bldP spid="64" grpId="2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70" grpId="0" animBg="1"/>
      <p:bldP spid="70" grpId="1" animBg="1"/>
      <p:bldP spid="71" grpId="0" animBg="1"/>
      <p:bldP spid="71" grpId="1" animBg="1"/>
      <p:bldP spid="73" grpId="0" animBg="1"/>
      <p:bldP spid="73" grpId="1" animBg="1"/>
      <p:bldP spid="38" grpId="0" animBg="1"/>
      <p:bldP spid="3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1052"/>
            <a:ext cx="8229600" cy="1143000"/>
          </a:xfrm>
        </p:spPr>
        <p:txBody>
          <a:bodyPr/>
          <a:lstStyle/>
          <a:p>
            <a:r>
              <a:rPr lang="en-US" dirty="0" smtClean="0"/>
              <a:t>Fault Tolerance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4221162"/>
          </a:xfrm>
        </p:spPr>
        <p:txBody>
          <a:bodyPr/>
          <a:lstStyle/>
          <a:p>
            <a:r>
              <a:rPr lang="en-US" sz="1900" dirty="0" err="1" smtClean="0">
                <a:latin typeface="Lucida Console"/>
                <a:cs typeface="Lucida Console"/>
              </a:rPr>
              <a:t>file.</a:t>
            </a:r>
            <a:r>
              <a:rPr lang="en-US" sz="1900" dirty="0" err="1" smtClean="0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900" dirty="0" smtClean="0">
                <a:latin typeface="Lucida Console"/>
                <a:cs typeface="Lucida Console"/>
              </a:rPr>
              <a:t>(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cs typeface="Lucida Console"/>
              </a:rPr>
              <a:t>lambda rec: (</a:t>
            </a:r>
            <a:r>
              <a:rPr lang="en-US" sz="1900" dirty="0" err="1" smtClean="0">
                <a:solidFill>
                  <a:srgbClr val="FF0080"/>
                </a:solidFill>
                <a:latin typeface="Lucida Console"/>
                <a:cs typeface="Lucida Console"/>
              </a:rPr>
              <a:t>rec.type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cs typeface="Lucida Console"/>
              </a:rPr>
              <a:t>, 1)</a:t>
            </a:r>
            <a:r>
              <a:rPr lang="en-US" sz="1900" dirty="0" smtClean="0">
                <a:latin typeface="Lucida Console"/>
                <a:cs typeface="Lucida Console"/>
              </a:rPr>
              <a:t>)</a:t>
            </a:r>
            <a:br>
              <a:rPr lang="en-US" sz="1900" dirty="0" smtClean="0">
                <a:latin typeface="Lucida Console"/>
                <a:cs typeface="Lucida Console"/>
              </a:rPr>
            </a:br>
            <a:r>
              <a:rPr lang="en-US" sz="1900" dirty="0" smtClean="0">
                <a:latin typeface="Lucida Console"/>
                <a:cs typeface="Lucida Console"/>
              </a:rPr>
              <a:t>    .</a:t>
            </a:r>
            <a:r>
              <a:rPr lang="en-US" sz="1900" dirty="0" err="1" smtClean="0">
                <a:solidFill>
                  <a:srgbClr val="3366FF"/>
                </a:solidFill>
                <a:latin typeface="Lucida Console"/>
                <a:cs typeface="Lucida Console"/>
              </a:rPr>
              <a:t>reduceByKey</a:t>
            </a:r>
            <a:r>
              <a:rPr lang="en-US" sz="1900" dirty="0" smtClean="0">
                <a:latin typeface="Lucida Console"/>
                <a:cs typeface="Lucida Console"/>
              </a:rPr>
              <a:t>(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cs typeface="Lucida Console"/>
              </a:rPr>
              <a:t>lambda x, y: x + y</a:t>
            </a:r>
            <a:r>
              <a:rPr lang="en-US" sz="1900" dirty="0" smtClean="0">
                <a:latin typeface="Lucida Console"/>
                <a:cs typeface="Lucida Console"/>
              </a:rPr>
              <a:t>)</a:t>
            </a:r>
            <a:br>
              <a:rPr lang="en-US" sz="1900" dirty="0" smtClean="0">
                <a:latin typeface="Lucida Console"/>
                <a:cs typeface="Lucida Console"/>
              </a:rPr>
            </a:br>
            <a:r>
              <a:rPr lang="en-US" sz="1900" dirty="0" smtClean="0">
                <a:latin typeface="Lucida Console"/>
                <a:cs typeface="Lucida Console"/>
              </a:rPr>
              <a:t>    .</a:t>
            </a:r>
            <a:r>
              <a:rPr lang="en-US" sz="1900" dirty="0" smtClean="0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900" dirty="0" smtClean="0">
                <a:latin typeface="Lucida Console"/>
                <a:cs typeface="Lucida Console"/>
              </a:rPr>
              <a:t>(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cs typeface="Lucida Console"/>
              </a:rPr>
              <a:t>lambda (type, count): count &gt; 10</a:t>
            </a:r>
            <a:r>
              <a:rPr lang="en-US" sz="1900" dirty="0" smtClean="0">
                <a:latin typeface="Lucida Console"/>
                <a:cs typeface="Lucida Console"/>
              </a:rPr>
              <a:t>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71346" y="3729335"/>
            <a:ext cx="1744762" cy="2569271"/>
            <a:chOff x="6318946" y="2287708"/>
            <a:chExt cx="1744762" cy="2569271"/>
          </a:xfrm>
        </p:grpSpPr>
        <p:grpSp>
          <p:nvGrpSpPr>
            <p:cNvPr id="5" name="Group 4"/>
            <p:cNvGrpSpPr/>
            <p:nvPr/>
          </p:nvGrpSpPr>
          <p:grpSpPr>
            <a:xfrm>
              <a:off x="7213446" y="2934376"/>
              <a:ext cx="850262" cy="986632"/>
              <a:chOff x="4876800" y="5367061"/>
              <a:chExt cx="744073" cy="863412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76800" y="5562600"/>
                <a:ext cx="744073" cy="667873"/>
              </a:xfrm>
              <a:prstGeom prst="rect">
                <a:avLst/>
              </a:prstGeom>
            </p:spPr>
          </p:pic>
          <p:grpSp>
            <p:nvGrpSpPr>
              <p:cNvPr id="14" name="Group 13"/>
              <p:cNvGrpSpPr/>
              <p:nvPr/>
            </p:nvGrpSpPr>
            <p:grpSpPr>
              <a:xfrm>
                <a:off x="5082275" y="5367061"/>
                <a:ext cx="486129" cy="772356"/>
                <a:chOff x="2784929" y="2345019"/>
                <a:chExt cx="1312637" cy="1724329"/>
              </a:xfrm>
            </p:grpSpPr>
            <p:pic>
              <p:nvPicPr>
                <p:cNvPr id="15" name="Picture 14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4929" y="2790207"/>
                  <a:ext cx="1295623" cy="1279141"/>
                </a:xfrm>
                <a:prstGeom prst="rect">
                  <a:avLst/>
                </a:prstGeom>
              </p:spPr>
            </p:pic>
            <p:pic>
              <p:nvPicPr>
                <p:cNvPr id="16" name="Picture 15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93436" y="2554275"/>
                  <a:ext cx="1295623" cy="1279141"/>
                </a:xfrm>
                <a:prstGeom prst="rect">
                  <a:avLst/>
                </a:prstGeom>
              </p:spPr>
            </p:pic>
            <p:pic>
              <p:nvPicPr>
                <p:cNvPr id="17" name="Picture 16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01943" y="2345019"/>
                  <a:ext cx="1295623" cy="12791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" name="Group 5"/>
            <p:cNvGrpSpPr/>
            <p:nvPr/>
          </p:nvGrpSpPr>
          <p:grpSpPr>
            <a:xfrm>
              <a:off x="7191348" y="3870347"/>
              <a:ext cx="850262" cy="986632"/>
              <a:chOff x="4876800" y="5367061"/>
              <a:chExt cx="744073" cy="86341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76800" y="5562600"/>
                <a:ext cx="744073" cy="667873"/>
              </a:xfrm>
              <a:prstGeom prst="rect">
                <a:avLst/>
              </a:prstGeom>
            </p:spPr>
          </p:pic>
          <p:grpSp>
            <p:nvGrpSpPr>
              <p:cNvPr id="9" name="Group 8"/>
              <p:cNvGrpSpPr/>
              <p:nvPr/>
            </p:nvGrpSpPr>
            <p:grpSpPr>
              <a:xfrm>
                <a:off x="5082275" y="5367061"/>
                <a:ext cx="486129" cy="772356"/>
                <a:chOff x="2784929" y="2345019"/>
                <a:chExt cx="1312637" cy="1724329"/>
              </a:xfrm>
            </p:grpSpPr>
            <p:pic>
              <p:nvPicPr>
                <p:cNvPr id="10" name="Picture 9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4929" y="2790207"/>
                  <a:ext cx="1295623" cy="1279141"/>
                </a:xfrm>
                <a:prstGeom prst="rect">
                  <a:avLst/>
                </a:prstGeom>
              </p:spPr>
            </p:pic>
            <p:pic>
              <p:nvPicPr>
                <p:cNvPr id="11" name="Picture 10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93436" y="2554275"/>
                  <a:ext cx="1295623" cy="1279141"/>
                </a:xfrm>
                <a:prstGeom prst="rect">
                  <a:avLst/>
                </a:prstGeom>
              </p:spPr>
            </p:pic>
            <p:pic>
              <p:nvPicPr>
                <p:cNvPr id="12" name="Picture 11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01943" y="2345019"/>
                  <a:ext cx="1295623" cy="1279141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TextBox 6"/>
            <p:cNvSpPr txBox="1"/>
            <p:nvPr/>
          </p:nvSpPr>
          <p:spPr>
            <a:xfrm>
              <a:off x="6318946" y="2287708"/>
              <a:ext cx="710451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>
                  <a:latin typeface="Helvetica Neue Light"/>
                  <a:cs typeface="Helvetica Neue Light"/>
                </a:rPr>
                <a:t>filter</a:t>
              </a:r>
              <a:endParaRPr lang="en-US" sz="2300" dirty="0"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26367" y="3729335"/>
            <a:ext cx="1938788" cy="2573339"/>
            <a:chOff x="4091410" y="2287708"/>
            <a:chExt cx="1938788" cy="2573339"/>
          </a:xfrm>
        </p:grpSpPr>
        <p:grpSp>
          <p:nvGrpSpPr>
            <p:cNvPr id="19" name="Group 18"/>
            <p:cNvGrpSpPr/>
            <p:nvPr/>
          </p:nvGrpSpPr>
          <p:grpSpPr>
            <a:xfrm>
              <a:off x="5179936" y="2938444"/>
              <a:ext cx="850262" cy="986632"/>
              <a:chOff x="4876800" y="5367061"/>
              <a:chExt cx="744073" cy="863412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76800" y="5562600"/>
                <a:ext cx="744073" cy="667873"/>
              </a:xfrm>
              <a:prstGeom prst="rect">
                <a:avLst/>
              </a:prstGeom>
            </p:spPr>
          </p:pic>
          <p:grpSp>
            <p:nvGrpSpPr>
              <p:cNvPr id="28" name="Group 27"/>
              <p:cNvGrpSpPr/>
              <p:nvPr/>
            </p:nvGrpSpPr>
            <p:grpSpPr>
              <a:xfrm>
                <a:off x="5082275" y="5367061"/>
                <a:ext cx="486129" cy="772356"/>
                <a:chOff x="2784929" y="2345019"/>
                <a:chExt cx="1312637" cy="1724329"/>
              </a:xfrm>
            </p:grpSpPr>
            <p:pic>
              <p:nvPicPr>
                <p:cNvPr id="29" name="Picture 28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4929" y="2790207"/>
                  <a:ext cx="1295623" cy="1279141"/>
                </a:xfrm>
                <a:prstGeom prst="rect">
                  <a:avLst/>
                </a:prstGeom>
              </p:spPr>
            </p:pic>
            <p:pic>
              <p:nvPicPr>
                <p:cNvPr id="30" name="Picture 29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93436" y="2554275"/>
                  <a:ext cx="1295623" cy="1279141"/>
                </a:xfrm>
                <a:prstGeom prst="rect">
                  <a:avLst/>
                </a:prstGeom>
              </p:spPr>
            </p:pic>
            <p:pic>
              <p:nvPicPr>
                <p:cNvPr id="31" name="Picture 30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01943" y="2345019"/>
                  <a:ext cx="1295623" cy="12791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0" name="Group 19"/>
            <p:cNvGrpSpPr/>
            <p:nvPr/>
          </p:nvGrpSpPr>
          <p:grpSpPr>
            <a:xfrm>
              <a:off x="5157839" y="3874415"/>
              <a:ext cx="850262" cy="986632"/>
              <a:chOff x="4876800" y="5367061"/>
              <a:chExt cx="744073" cy="863412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76800" y="5562600"/>
                <a:ext cx="744073" cy="667873"/>
              </a:xfrm>
              <a:prstGeom prst="rect">
                <a:avLst/>
              </a:prstGeom>
            </p:spPr>
          </p:pic>
          <p:grpSp>
            <p:nvGrpSpPr>
              <p:cNvPr id="23" name="Group 22"/>
              <p:cNvGrpSpPr/>
              <p:nvPr/>
            </p:nvGrpSpPr>
            <p:grpSpPr>
              <a:xfrm>
                <a:off x="5082275" y="5367061"/>
                <a:ext cx="486129" cy="772356"/>
                <a:chOff x="2784929" y="2345019"/>
                <a:chExt cx="1312637" cy="1724329"/>
              </a:xfrm>
            </p:grpSpPr>
            <p:pic>
              <p:nvPicPr>
                <p:cNvPr id="24" name="Picture 23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4929" y="2790207"/>
                  <a:ext cx="1295623" cy="1279141"/>
                </a:xfrm>
                <a:prstGeom prst="rect">
                  <a:avLst/>
                </a:prstGeom>
              </p:spPr>
            </p:pic>
            <p:pic>
              <p:nvPicPr>
                <p:cNvPr id="25" name="Picture 24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93436" y="2554275"/>
                  <a:ext cx="1295623" cy="1279141"/>
                </a:xfrm>
                <a:prstGeom prst="rect">
                  <a:avLst/>
                </a:prstGeom>
              </p:spPr>
            </p:pic>
            <p:pic>
              <p:nvPicPr>
                <p:cNvPr id="26" name="Picture 25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01943" y="2345019"/>
                  <a:ext cx="1295623" cy="1279141"/>
                </a:xfrm>
                <a:prstGeom prst="rect">
                  <a:avLst/>
                </a:prstGeom>
              </p:spPr>
            </p:pic>
          </p:grpSp>
        </p:grpSp>
        <p:sp>
          <p:nvSpPr>
            <p:cNvPr id="21" name="TextBox 20"/>
            <p:cNvSpPr txBox="1"/>
            <p:nvPr/>
          </p:nvSpPr>
          <p:spPr>
            <a:xfrm>
              <a:off x="4091410" y="2287708"/>
              <a:ext cx="1059187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>
                  <a:latin typeface="Helvetica Neue Light"/>
                  <a:cs typeface="Helvetica Neue Light"/>
                </a:rPr>
                <a:t>reduce</a:t>
              </a:r>
              <a:endParaRPr lang="en-US" sz="2300" dirty="0"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133600" y="3729335"/>
            <a:ext cx="1781148" cy="3086832"/>
            <a:chOff x="1981200" y="2287708"/>
            <a:chExt cx="1781148" cy="3086832"/>
          </a:xfrm>
        </p:grpSpPr>
        <p:grpSp>
          <p:nvGrpSpPr>
            <p:cNvPr id="33" name="Group 32"/>
            <p:cNvGrpSpPr/>
            <p:nvPr/>
          </p:nvGrpSpPr>
          <p:grpSpPr>
            <a:xfrm>
              <a:off x="2889988" y="2514600"/>
              <a:ext cx="850262" cy="986632"/>
              <a:chOff x="4876800" y="5367061"/>
              <a:chExt cx="744073" cy="863412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76800" y="5562600"/>
                <a:ext cx="744073" cy="667873"/>
              </a:xfrm>
              <a:prstGeom prst="rect">
                <a:avLst/>
              </a:prstGeom>
            </p:spPr>
          </p:pic>
          <p:grpSp>
            <p:nvGrpSpPr>
              <p:cNvPr id="48" name="Group 47"/>
              <p:cNvGrpSpPr/>
              <p:nvPr/>
            </p:nvGrpSpPr>
            <p:grpSpPr>
              <a:xfrm>
                <a:off x="5082275" y="5367061"/>
                <a:ext cx="486129" cy="772356"/>
                <a:chOff x="2784929" y="2345019"/>
                <a:chExt cx="1312637" cy="1724329"/>
              </a:xfrm>
            </p:grpSpPr>
            <p:pic>
              <p:nvPicPr>
                <p:cNvPr id="49" name="Picture 48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4929" y="2790207"/>
                  <a:ext cx="1295623" cy="1279141"/>
                </a:xfrm>
                <a:prstGeom prst="rect">
                  <a:avLst/>
                </a:prstGeom>
              </p:spPr>
            </p:pic>
            <p:pic>
              <p:nvPicPr>
                <p:cNvPr id="50" name="Picture 49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93436" y="2554275"/>
                  <a:ext cx="1295623" cy="1279141"/>
                </a:xfrm>
                <a:prstGeom prst="rect">
                  <a:avLst/>
                </a:prstGeom>
              </p:spPr>
            </p:pic>
            <p:pic>
              <p:nvPicPr>
                <p:cNvPr id="51" name="Picture 50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01943" y="2345019"/>
                  <a:ext cx="1295623" cy="12791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4" name="Group 33"/>
            <p:cNvGrpSpPr/>
            <p:nvPr/>
          </p:nvGrpSpPr>
          <p:grpSpPr>
            <a:xfrm>
              <a:off x="2912086" y="3451937"/>
              <a:ext cx="850262" cy="986632"/>
              <a:chOff x="4876800" y="5367061"/>
              <a:chExt cx="744073" cy="863412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76800" y="5562600"/>
                <a:ext cx="744073" cy="667873"/>
              </a:xfrm>
              <a:prstGeom prst="rect">
                <a:avLst/>
              </a:prstGeom>
            </p:spPr>
          </p:pic>
          <p:grpSp>
            <p:nvGrpSpPr>
              <p:cNvPr id="43" name="Group 42"/>
              <p:cNvGrpSpPr/>
              <p:nvPr/>
            </p:nvGrpSpPr>
            <p:grpSpPr>
              <a:xfrm>
                <a:off x="5082275" y="5367061"/>
                <a:ext cx="486129" cy="772356"/>
                <a:chOff x="2784929" y="2345019"/>
                <a:chExt cx="1312637" cy="1724329"/>
              </a:xfrm>
            </p:grpSpPr>
            <p:pic>
              <p:nvPicPr>
                <p:cNvPr id="44" name="Picture 43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4929" y="2790207"/>
                  <a:ext cx="1295623" cy="1279141"/>
                </a:xfrm>
                <a:prstGeom prst="rect">
                  <a:avLst/>
                </a:prstGeom>
              </p:spPr>
            </p:pic>
            <p:pic>
              <p:nvPicPr>
                <p:cNvPr id="45" name="Picture 44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93436" y="2554275"/>
                  <a:ext cx="1295623" cy="1279141"/>
                </a:xfrm>
                <a:prstGeom prst="rect">
                  <a:avLst/>
                </a:prstGeom>
              </p:spPr>
            </p:pic>
            <p:pic>
              <p:nvPicPr>
                <p:cNvPr id="46" name="Picture 45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01943" y="2345019"/>
                  <a:ext cx="1295623" cy="12791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5" name="Group 34"/>
            <p:cNvGrpSpPr/>
            <p:nvPr/>
          </p:nvGrpSpPr>
          <p:grpSpPr>
            <a:xfrm>
              <a:off x="2889988" y="4387908"/>
              <a:ext cx="850262" cy="986632"/>
              <a:chOff x="4876800" y="5367061"/>
              <a:chExt cx="744073" cy="863412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76800" y="5562600"/>
                <a:ext cx="744073" cy="667873"/>
              </a:xfrm>
              <a:prstGeom prst="rect">
                <a:avLst/>
              </a:prstGeom>
            </p:spPr>
          </p:pic>
          <p:grpSp>
            <p:nvGrpSpPr>
              <p:cNvPr id="38" name="Group 37"/>
              <p:cNvGrpSpPr/>
              <p:nvPr/>
            </p:nvGrpSpPr>
            <p:grpSpPr>
              <a:xfrm>
                <a:off x="5082275" y="5367061"/>
                <a:ext cx="486129" cy="772356"/>
                <a:chOff x="2784929" y="2345019"/>
                <a:chExt cx="1312637" cy="1724329"/>
              </a:xfrm>
            </p:grpSpPr>
            <p:pic>
              <p:nvPicPr>
                <p:cNvPr id="39" name="Picture 38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4929" y="2790207"/>
                  <a:ext cx="1295623" cy="1279141"/>
                </a:xfrm>
                <a:prstGeom prst="rect">
                  <a:avLst/>
                </a:prstGeom>
              </p:spPr>
            </p:pic>
            <p:pic>
              <p:nvPicPr>
                <p:cNvPr id="40" name="Picture 39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93436" y="2554275"/>
                  <a:ext cx="1295623" cy="1279141"/>
                </a:xfrm>
                <a:prstGeom prst="rect">
                  <a:avLst/>
                </a:prstGeom>
              </p:spPr>
            </p:pic>
            <p:pic>
              <p:nvPicPr>
                <p:cNvPr id="41" name="Picture 40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01943" y="2345019"/>
                  <a:ext cx="1295623" cy="1279141"/>
                </a:xfrm>
                <a:prstGeom prst="rect">
                  <a:avLst/>
                </a:prstGeom>
              </p:spPr>
            </p:pic>
          </p:grpSp>
        </p:grpSp>
        <p:sp>
          <p:nvSpPr>
            <p:cNvPr id="36" name="TextBox 35"/>
            <p:cNvSpPr txBox="1"/>
            <p:nvPr/>
          </p:nvSpPr>
          <p:spPr>
            <a:xfrm>
              <a:off x="1981200" y="2287708"/>
              <a:ext cx="75273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>
                  <a:latin typeface="Helvetica Neue Light"/>
                  <a:cs typeface="Helvetica Neue Light"/>
                </a:rPr>
                <a:t>map</a:t>
              </a:r>
            </a:p>
          </p:txBody>
        </p:sp>
      </p:grpSp>
      <p:sp>
        <p:nvSpPr>
          <p:cNvPr id="52" name="TextBox 51"/>
          <p:cNvSpPr txBox="1"/>
          <p:nvPr/>
        </p:nvSpPr>
        <p:spPr>
          <a:xfrm rot="16200000">
            <a:off x="135929" y="5031662"/>
            <a:ext cx="125660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00" dirty="0" smtClean="0">
                <a:latin typeface="Helvetica Neue Light"/>
                <a:cs typeface="Helvetica Neue Light"/>
              </a:rPr>
              <a:t>Input file</a:t>
            </a:r>
            <a:endParaRPr lang="en-US" sz="2300" dirty="0">
              <a:latin typeface="Helvetica Neue Light"/>
              <a:cs typeface="Helvetica Neue Light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3269038" y="3997181"/>
            <a:ext cx="639847" cy="2607025"/>
            <a:chOff x="3116638" y="2589921"/>
            <a:chExt cx="639847" cy="2607025"/>
          </a:xfrm>
        </p:grpSpPr>
        <p:sp>
          <p:nvSpPr>
            <p:cNvPr id="54" name="Rounded Rectangle 53"/>
            <p:cNvSpPr/>
            <p:nvPr/>
          </p:nvSpPr>
          <p:spPr>
            <a:xfrm rot="16200000">
              <a:off x="2133049" y="3573510"/>
              <a:ext cx="2607025" cy="639847"/>
            </a:xfrm>
            <a:prstGeom prst="roundRect">
              <a:avLst>
                <a:gd name="adj" fmla="val 50000"/>
              </a:avLst>
            </a:prstGeom>
            <a:solidFill>
              <a:srgbClr val="E4F0FC">
                <a:alpha val="61000"/>
              </a:srgbClr>
            </a:solidFill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Helvetica Neue Light"/>
                <a:cs typeface="Helvetica Neue Light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6243636">
              <a:off x="3209745" y="2713095"/>
              <a:ext cx="459755" cy="459755"/>
            </a:xfrm>
            <a:prstGeom prst="ellipse">
              <a:avLst/>
            </a:prstGeom>
            <a:solidFill>
              <a:srgbClr val="617AD2"/>
            </a:solidFill>
            <a:ln w="12700" cmpd="sng">
              <a:tailEnd type="triangle" w="sm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Helvetica Neue Light"/>
                <a:cs typeface="Helvetica Neue Light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6243636">
              <a:off x="3209745" y="4590436"/>
              <a:ext cx="459755" cy="459755"/>
            </a:xfrm>
            <a:prstGeom prst="ellipse">
              <a:avLst/>
            </a:prstGeom>
            <a:solidFill>
              <a:srgbClr val="617AD2"/>
            </a:solidFill>
            <a:ln w="12700" cmpd="sng">
              <a:tailEnd type="triangle" w="sm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Helvetica Neue Light"/>
                <a:cs typeface="Helvetica Neue Light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6243636">
              <a:off x="3209745" y="3651766"/>
              <a:ext cx="459755" cy="459755"/>
            </a:xfrm>
            <a:prstGeom prst="ellipse">
              <a:avLst/>
            </a:prstGeom>
            <a:solidFill>
              <a:srgbClr val="617AD2"/>
            </a:solidFill>
            <a:ln w="12700" cmpd="sng">
              <a:tailEnd type="triangle" w="sm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Helvetica Neue Light"/>
                <a:cs typeface="Helvetica Neue Light"/>
              </a:endParaRPr>
            </a:p>
          </p:txBody>
        </p:sp>
      </p:grpSp>
      <p:sp>
        <p:nvSpPr>
          <p:cNvPr id="58" name="Rounded Rectangle 57"/>
          <p:cNvSpPr/>
          <p:nvPr/>
        </p:nvSpPr>
        <p:spPr>
          <a:xfrm rot="16200000">
            <a:off x="5051039" y="4905448"/>
            <a:ext cx="1653594" cy="639847"/>
          </a:xfrm>
          <a:prstGeom prst="roundRect">
            <a:avLst>
              <a:gd name="adj" fmla="val 50000"/>
            </a:avLst>
          </a:prstGeom>
          <a:solidFill>
            <a:srgbClr val="E4F0FC">
              <a:alpha val="61000"/>
            </a:srgbClr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Helvetica Neue Light"/>
              <a:cs typeface="Helvetica Neue Light"/>
            </a:endParaRP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 rot="16243636">
            <a:off x="5651018" y="4521750"/>
            <a:ext cx="459755" cy="459755"/>
          </a:xfrm>
          <a:prstGeom prst="ellipse">
            <a:avLst/>
          </a:prstGeom>
          <a:solidFill>
            <a:srgbClr val="617AD2"/>
          </a:solidFill>
          <a:ln w="12700" cmpd="sng">
            <a:tailEnd type="triangle" w="sm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Helvetica Neue Light"/>
              <a:cs typeface="Helvetica Neue Light"/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 rot="16243636">
            <a:off x="5651018" y="5460421"/>
            <a:ext cx="459755" cy="459755"/>
          </a:xfrm>
          <a:prstGeom prst="ellipse">
            <a:avLst/>
          </a:prstGeom>
          <a:solidFill>
            <a:srgbClr val="617AD2"/>
          </a:solidFill>
          <a:ln w="12700" cmpd="sng">
            <a:tailEnd type="triangle" w="sm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Helvetica Neue Light"/>
              <a:cs typeface="Helvetica Neue Light"/>
            </a:endParaRPr>
          </a:p>
        </p:txBody>
      </p:sp>
      <p:sp>
        <p:nvSpPr>
          <p:cNvPr id="61" name="Rounded Rectangle 60"/>
          <p:cNvSpPr/>
          <p:nvPr/>
        </p:nvSpPr>
        <p:spPr>
          <a:xfrm rot="16200000">
            <a:off x="7082879" y="4911251"/>
            <a:ext cx="1653594" cy="639847"/>
          </a:xfrm>
          <a:prstGeom prst="roundRect">
            <a:avLst>
              <a:gd name="adj" fmla="val 50000"/>
            </a:avLst>
          </a:prstGeom>
          <a:solidFill>
            <a:srgbClr val="E4F0FC">
              <a:alpha val="61000"/>
            </a:srgbClr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Helvetica Neue Light"/>
              <a:cs typeface="Helvetica Neue Light"/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 rot="16243636">
            <a:off x="7682859" y="4527553"/>
            <a:ext cx="459755" cy="459755"/>
          </a:xfrm>
          <a:prstGeom prst="ellipse">
            <a:avLst/>
          </a:prstGeom>
          <a:solidFill>
            <a:srgbClr val="617AD2"/>
          </a:solidFill>
          <a:ln w="12700" cmpd="sng">
            <a:tailEnd type="triangle" w="sm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Helvetica Neue Light"/>
              <a:cs typeface="Helvetica Neue Light"/>
            </a:endParaRPr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 rot="16243636">
            <a:off x="7682859" y="5466223"/>
            <a:ext cx="459755" cy="459755"/>
          </a:xfrm>
          <a:prstGeom prst="ellipse">
            <a:avLst/>
          </a:prstGeom>
          <a:solidFill>
            <a:srgbClr val="617AD2"/>
          </a:solidFill>
          <a:ln w="12700" cmpd="sng">
            <a:tailEnd type="triangle" w="sm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Helvetica Neue Light"/>
              <a:cs typeface="Helvetica Neue Light"/>
            </a:endParaRPr>
          </a:p>
        </p:txBody>
      </p:sp>
      <p:cxnSp>
        <p:nvCxnSpPr>
          <p:cNvPr id="64" name="Straight Arrow Connector 63"/>
          <p:cNvCxnSpPr>
            <a:stCxn id="59" idx="4"/>
            <a:endCxn id="62" idx="0"/>
          </p:cNvCxnSpPr>
          <p:nvPr/>
        </p:nvCxnSpPr>
        <p:spPr>
          <a:xfrm flipV="1">
            <a:off x="6110754" y="4754512"/>
            <a:ext cx="1572124" cy="33"/>
          </a:xfrm>
          <a:prstGeom prst="straightConnector1">
            <a:avLst/>
          </a:prstGeom>
          <a:ln w="19050" cmpd="sng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60" idx="4"/>
            <a:endCxn id="63" idx="0"/>
          </p:cNvCxnSpPr>
          <p:nvPr/>
        </p:nvCxnSpPr>
        <p:spPr>
          <a:xfrm flipV="1">
            <a:off x="6110754" y="5693182"/>
            <a:ext cx="1572124" cy="34"/>
          </a:xfrm>
          <a:prstGeom prst="straightConnector1">
            <a:avLst/>
          </a:prstGeom>
          <a:ln w="19050" cmpd="sng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Can 65"/>
          <p:cNvSpPr/>
          <p:nvPr/>
        </p:nvSpPr>
        <p:spPr>
          <a:xfrm>
            <a:off x="1295477" y="4034732"/>
            <a:ext cx="605083" cy="622883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Helvetica Neue Light"/>
              <a:cs typeface="Helvetica Neue Light"/>
            </a:endParaRPr>
          </a:p>
        </p:txBody>
      </p:sp>
      <p:sp>
        <p:nvSpPr>
          <p:cNvPr id="67" name="Can 66"/>
          <p:cNvSpPr/>
          <p:nvPr/>
        </p:nvSpPr>
        <p:spPr>
          <a:xfrm>
            <a:off x="1299917" y="4966019"/>
            <a:ext cx="605083" cy="622883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Helvetica Neue Light"/>
              <a:cs typeface="Helvetica Neue Light"/>
            </a:endParaRPr>
          </a:p>
        </p:txBody>
      </p:sp>
      <p:sp>
        <p:nvSpPr>
          <p:cNvPr id="68" name="Can 67"/>
          <p:cNvSpPr/>
          <p:nvPr/>
        </p:nvSpPr>
        <p:spPr>
          <a:xfrm>
            <a:off x="1299917" y="5908540"/>
            <a:ext cx="605083" cy="622883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Helvetica Neue Light"/>
              <a:cs typeface="Helvetica Neue Light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3821881" y="4354645"/>
            <a:ext cx="1829156" cy="1877341"/>
            <a:chOff x="3669481" y="3091328"/>
            <a:chExt cx="1829156" cy="1877341"/>
          </a:xfrm>
        </p:grpSpPr>
        <p:cxnSp>
          <p:nvCxnSpPr>
            <p:cNvPr id="70" name="Straight Arrow Connector 69"/>
            <p:cNvCxnSpPr>
              <a:stCxn id="55" idx="4"/>
              <a:endCxn id="59" idx="0"/>
            </p:cNvCxnSpPr>
            <p:nvPr/>
          </p:nvCxnSpPr>
          <p:spPr>
            <a:xfrm>
              <a:off x="3669481" y="3091328"/>
              <a:ext cx="1829156" cy="39555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55" idx="4"/>
              <a:endCxn id="60" idx="0"/>
            </p:cNvCxnSpPr>
            <p:nvPr/>
          </p:nvCxnSpPr>
          <p:spPr>
            <a:xfrm>
              <a:off x="3669481" y="3091328"/>
              <a:ext cx="1829156" cy="133423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57" idx="4"/>
              <a:endCxn id="59" idx="0"/>
            </p:cNvCxnSpPr>
            <p:nvPr/>
          </p:nvCxnSpPr>
          <p:spPr>
            <a:xfrm flipV="1">
              <a:off x="3669481" y="3486887"/>
              <a:ext cx="1829156" cy="543112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57" idx="4"/>
              <a:endCxn id="60" idx="0"/>
            </p:cNvCxnSpPr>
            <p:nvPr/>
          </p:nvCxnSpPr>
          <p:spPr>
            <a:xfrm>
              <a:off x="3669481" y="4029999"/>
              <a:ext cx="1829156" cy="39555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56" idx="4"/>
              <a:endCxn id="60" idx="0"/>
            </p:cNvCxnSpPr>
            <p:nvPr/>
          </p:nvCxnSpPr>
          <p:spPr>
            <a:xfrm flipV="1">
              <a:off x="3669481" y="4425558"/>
              <a:ext cx="1829156" cy="54311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56" idx="4"/>
              <a:endCxn id="59" idx="0"/>
            </p:cNvCxnSpPr>
            <p:nvPr/>
          </p:nvCxnSpPr>
          <p:spPr>
            <a:xfrm flipV="1">
              <a:off x="3669481" y="3486887"/>
              <a:ext cx="1829156" cy="1481782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1900560" y="4422374"/>
            <a:ext cx="1461604" cy="1878481"/>
            <a:chOff x="1748160" y="3015114"/>
            <a:chExt cx="1461604" cy="1878481"/>
          </a:xfrm>
        </p:grpSpPr>
        <p:cxnSp>
          <p:nvCxnSpPr>
            <p:cNvPr id="77" name="Straight Arrow Connector 76"/>
            <p:cNvCxnSpPr>
              <a:stCxn id="66" idx="4"/>
              <a:endCxn id="55" idx="0"/>
            </p:cNvCxnSpPr>
            <p:nvPr/>
          </p:nvCxnSpPr>
          <p:spPr>
            <a:xfrm>
              <a:off x="1748160" y="3015114"/>
              <a:ext cx="1461604" cy="114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67" idx="4"/>
              <a:endCxn id="57" idx="0"/>
            </p:cNvCxnSpPr>
            <p:nvPr/>
          </p:nvCxnSpPr>
          <p:spPr>
            <a:xfrm>
              <a:off x="1752600" y="3946401"/>
              <a:ext cx="1457164" cy="8524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68" idx="4"/>
              <a:endCxn id="56" idx="0"/>
            </p:cNvCxnSpPr>
            <p:nvPr/>
          </p:nvCxnSpPr>
          <p:spPr>
            <a:xfrm>
              <a:off x="1752600" y="4888922"/>
              <a:ext cx="1457164" cy="46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/>
          <p:cNvSpPr txBox="1"/>
          <p:nvPr/>
        </p:nvSpPr>
        <p:spPr>
          <a:xfrm>
            <a:off x="457200" y="1585259"/>
            <a:ext cx="7468711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 smtClean="0">
                <a:latin typeface="Helvetica Neue Light"/>
                <a:cs typeface="Helvetica Neue Light"/>
              </a:rPr>
              <a:t>RDDs track </a:t>
            </a:r>
            <a:r>
              <a:rPr lang="en-US" sz="3100" i="1" dirty="0" smtClean="0">
                <a:latin typeface="Helvetica Neue Light"/>
                <a:cs typeface="Helvetica Neue Light"/>
              </a:rPr>
              <a:t>lineage </a:t>
            </a:r>
            <a:r>
              <a:rPr lang="en-US" sz="3100" dirty="0" smtClean="0">
                <a:latin typeface="Helvetica Neue Light"/>
                <a:cs typeface="Helvetica Neue Light"/>
              </a:rPr>
              <a:t>info to rebuild lost data</a:t>
            </a:r>
            <a:endParaRPr lang="en-US" sz="3100" dirty="0">
              <a:latin typeface="Helvetica Neue Light"/>
              <a:cs typeface="Helvetica Neue Ligh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240915" y="6581001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ill Sans Light"/>
                <a:cs typeface="Gill Sans Light"/>
              </a:rPr>
              <a:t>Slide provided by M. </a:t>
            </a:r>
            <a:r>
              <a:rPr lang="en-US" sz="1200" dirty="0" err="1" smtClean="0">
                <a:latin typeface="Gill Sans Light"/>
                <a:cs typeface="Gill Sans Light"/>
              </a:rPr>
              <a:t>Zaharia</a:t>
            </a:r>
            <a:r>
              <a:rPr lang="en-US" sz="1200" dirty="0" smtClean="0">
                <a:latin typeface="Gill Sans Light"/>
                <a:cs typeface="Gill Sans Light"/>
              </a:rPr>
              <a:t> </a:t>
            </a:r>
          </a:p>
        </p:txBody>
      </p:sp>
      <p:sp>
        <p:nvSpPr>
          <p:cNvPr id="82" name="Slide Number Placeholder 8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5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/>
          <p:cNvGrpSpPr/>
          <p:nvPr/>
        </p:nvGrpSpPr>
        <p:grpSpPr>
          <a:xfrm>
            <a:off x="6460491" y="3729335"/>
            <a:ext cx="1755617" cy="2569271"/>
            <a:chOff x="6308091" y="2287708"/>
            <a:chExt cx="1755617" cy="2569271"/>
          </a:xfrm>
        </p:grpSpPr>
        <p:grpSp>
          <p:nvGrpSpPr>
            <p:cNvPr id="166" name="Group 165"/>
            <p:cNvGrpSpPr/>
            <p:nvPr/>
          </p:nvGrpSpPr>
          <p:grpSpPr>
            <a:xfrm>
              <a:off x="7213446" y="2934376"/>
              <a:ext cx="850262" cy="986632"/>
              <a:chOff x="4876800" y="5367061"/>
              <a:chExt cx="744073" cy="863412"/>
            </a:xfrm>
          </p:grpSpPr>
          <p:pic>
            <p:nvPicPr>
              <p:cNvPr id="174" name="Picture 17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76800" y="5562600"/>
                <a:ext cx="744073" cy="667873"/>
              </a:xfrm>
              <a:prstGeom prst="rect">
                <a:avLst/>
              </a:prstGeom>
            </p:spPr>
          </p:pic>
          <p:grpSp>
            <p:nvGrpSpPr>
              <p:cNvPr id="175" name="Group 174"/>
              <p:cNvGrpSpPr/>
              <p:nvPr/>
            </p:nvGrpSpPr>
            <p:grpSpPr>
              <a:xfrm>
                <a:off x="5082275" y="5367061"/>
                <a:ext cx="486129" cy="772356"/>
                <a:chOff x="2784929" y="2345019"/>
                <a:chExt cx="1312637" cy="1724329"/>
              </a:xfrm>
            </p:grpSpPr>
            <p:pic>
              <p:nvPicPr>
                <p:cNvPr id="176" name="Picture 175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4929" y="2790207"/>
                  <a:ext cx="1295623" cy="1279141"/>
                </a:xfrm>
                <a:prstGeom prst="rect">
                  <a:avLst/>
                </a:prstGeom>
              </p:spPr>
            </p:pic>
            <p:pic>
              <p:nvPicPr>
                <p:cNvPr id="177" name="Picture 176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93436" y="2554275"/>
                  <a:ext cx="1295623" cy="1279141"/>
                </a:xfrm>
                <a:prstGeom prst="rect">
                  <a:avLst/>
                </a:prstGeom>
              </p:spPr>
            </p:pic>
            <p:pic>
              <p:nvPicPr>
                <p:cNvPr id="178" name="Picture 177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01943" y="2345019"/>
                  <a:ext cx="1295623" cy="12791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7" name="Group 166"/>
            <p:cNvGrpSpPr/>
            <p:nvPr/>
          </p:nvGrpSpPr>
          <p:grpSpPr>
            <a:xfrm>
              <a:off x="7191348" y="3870347"/>
              <a:ext cx="850262" cy="986632"/>
              <a:chOff x="4876800" y="5367061"/>
              <a:chExt cx="744073" cy="863412"/>
            </a:xfrm>
          </p:grpSpPr>
          <p:pic>
            <p:nvPicPr>
              <p:cNvPr id="169" name="Picture 16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76800" y="5562600"/>
                <a:ext cx="744073" cy="667873"/>
              </a:xfrm>
              <a:prstGeom prst="rect">
                <a:avLst/>
              </a:prstGeom>
            </p:spPr>
          </p:pic>
          <p:grpSp>
            <p:nvGrpSpPr>
              <p:cNvPr id="170" name="Group 169"/>
              <p:cNvGrpSpPr/>
              <p:nvPr/>
            </p:nvGrpSpPr>
            <p:grpSpPr>
              <a:xfrm>
                <a:off x="5082275" y="5367061"/>
                <a:ext cx="486129" cy="772356"/>
                <a:chOff x="2784929" y="2345019"/>
                <a:chExt cx="1312637" cy="1724329"/>
              </a:xfrm>
            </p:grpSpPr>
            <p:pic>
              <p:nvPicPr>
                <p:cNvPr id="171" name="Picture 170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4929" y="2790207"/>
                  <a:ext cx="1295623" cy="1279141"/>
                </a:xfrm>
                <a:prstGeom prst="rect">
                  <a:avLst/>
                </a:prstGeom>
              </p:spPr>
            </p:pic>
            <p:pic>
              <p:nvPicPr>
                <p:cNvPr id="172" name="Picture 171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93436" y="2554275"/>
                  <a:ext cx="1295623" cy="1279141"/>
                </a:xfrm>
                <a:prstGeom prst="rect">
                  <a:avLst/>
                </a:prstGeom>
              </p:spPr>
            </p:pic>
            <p:pic>
              <p:nvPicPr>
                <p:cNvPr id="173" name="Picture 172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01943" y="2345019"/>
                  <a:ext cx="1295623" cy="1279141"/>
                </a:xfrm>
                <a:prstGeom prst="rect">
                  <a:avLst/>
                </a:prstGeom>
              </p:spPr>
            </p:pic>
          </p:grpSp>
        </p:grpSp>
        <p:sp>
          <p:nvSpPr>
            <p:cNvPr id="168" name="TextBox 167"/>
            <p:cNvSpPr txBox="1"/>
            <p:nvPr/>
          </p:nvSpPr>
          <p:spPr>
            <a:xfrm>
              <a:off x="6308091" y="2287708"/>
              <a:ext cx="710451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>
                  <a:latin typeface="Helvetica Neue Light"/>
                  <a:cs typeface="Helvetica Neue Light"/>
                </a:rPr>
                <a:t>filter</a:t>
              </a:r>
              <a:endParaRPr lang="en-US" sz="2300" dirty="0"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4226367" y="3729335"/>
            <a:ext cx="1938788" cy="2573339"/>
            <a:chOff x="4091410" y="2287708"/>
            <a:chExt cx="1938788" cy="2573339"/>
          </a:xfrm>
        </p:grpSpPr>
        <p:grpSp>
          <p:nvGrpSpPr>
            <p:cNvPr id="180" name="Group 179"/>
            <p:cNvGrpSpPr/>
            <p:nvPr/>
          </p:nvGrpSpPr>
          <p:grpSpPr>
            <a:xfrm>
              <a:off x="5179936" y="2938444"/>
              <a:ext cx="850262" cy="986632"/>
              <a:chOff x="4876800" y="5367061"/>
              <a:chExt cx="744073" cy="863412"/>
            </a:xfrm>
          </p:grpSpPr>
          <p:pic>
            <p:nvPicPr>
              <p:cNvPr id="188" name="Picture 18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76800" y="5562600"/>
                <a:ext cx="744073" cy="667873"/>
              </a:xfrm>
              <a:prstGeom prst="rect">
                <a:avLst/>
              </a:prstGeom>
            </p:spPr>
          </p:pic>
          <p:grpSp>
            <p:nvGrpSpPr>
              <p:cNvPr id="189" name="Group 188"/>
              <p:cNvGrpSpPr/>
              <p:nvPr/>
            </p:nvGrpSpPr>
            <p:grpSpPr>
              <a:xfrm>
                <a:off x="5082275" y="5367061"/>
                <a:ext cx="486129" cy="772356"/>
                <a:chOff x="2784929" y="2345019"/>
                <a:chExt cx="1312637" cy="1724329"/>
              </a:xfrm>
            </p:grpSpPr>
            <p:pic>
              <p:nvPicPr>
                <p:cNvPr id="190" name="Picture 189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4929" y="2790207"/>
                  <a:ext cx="1295623" cy="1279141"/>
                </a:xfrm>
                <a:prstGeom prst="rect">
                  <a:avLst/>
                </a:prstGeom>
              </p:spPr>
            </p:pic>
            <p:pic>
              <p:nvPicPr>
                <p:cNvPr id="191" name="Picture 190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93436" y="2554275"/>
                  <a:ext cx="1295623" cy="1279141"/>
                </a:xfrm>
                <a:prstGeom prst="rect">
                  <a:avLst/>
                </a:prstGeom>
              </p:spPr>
            </p:pic>
            <p:pic>
              <p:nvPicPr>
                <p:cNvPr id="192" name="Picture 191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01943" y="2345019"/>
                  <a:ext cx="1295623" cy="12791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1" name="Group 180"/>
            <p:cNvGrpSpPr/>
            <p:nvPr/>
          </p:nvGrpSpPr>
          <p:grpSpPr>
            <a:xfrm>
              <a:off x="5157839" y="3874415"/>
              <a:ext cx="850262" cy="986632"/>
              <a:chOff x="4876800" y="5367061"/>
              <a:chExt cx="744073" cy="863412"/>
            </a:xfrm>
          </p:grpSpPr>
          <p:pic>
            <p:nvPicPr>
              <p:cNvPr id="183" name="Picture 18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76800" y="5562600"/>
                <a:ext cx="744073" cy="667873"/>
              </a:xfrm>
              <a:prstGeom prst="rect">
                <a:avLst/>
              </a:prstGeom>
            </p:spPr>
          </p:pic>
          <p:grpSp>
            <p:nvGrpSpPr>
              <p:cNvPr id="184" name="Group 183"/>
              <p:cNvGrpSpPr/>
              <p:nvPr/>
            </p:nvGrpSpPr>
            <p:grpSpPr>
              <a:xfrm>
                <a:off x="5082275" y="5367061"/>
                <a:ext cx="486129" cy="772356"/>
                <a:chOff x="2784929" y="2345019"/>
                <a:chExt cx="1312637" cy="1724329"/>
              </a:xfrm>
            </p:grpSpPr>
            <p:pic>
              <p:nvPicPr>
                <p:cNvPr id="185" name="Picture 184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4929" y="2790207"/>
                  <a:ext cx="1295623" cy="1279141"/>
                </a:xfrm>
                <a:prstGeom prst="rect">
                  <a:avLst/>
                </a:prstGeom>
              </p:spPr>
            </p:pic>
            <p:pic>
              <p:nvPicPr>
                <p:cNvPr id="186" name="Picture 185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93436" y="2554275"/>
                  <a:ext cx="1295623" cy="1279141"/>
                </a:xfrm>
                <a:prstGeom prst="rect">
                  <a:avLst/>
                </a:prstGeom>
              </p:spPr>
            </p:pic>
            <p:pic>
              <p:nvPicPr>
                <p:cNvPr id="187" name="Picture 186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01943" y="2345019"/>
                  <a:ext cx="1295623" cy="1279141"/>
                </a:xfrm>
                <a:prstGeom prst="rect">
                  <a:avLst/>
                </a:prstGeom>
              </p:spPr>
            </p:pic>
          </p:grpSp>
        </p:grpSp>
        <p:sp>
          <p:nvSpPr>
            <p:cNvPr id="182" name="TextBox 181"/>
            <p:cNvSpPr txBox="1"/>
            <p:nvPr/>
          </p:nvSpPr>
          <p:spPr>
            <a:xfrm>
              <a:off x="4091410" y="2287708"/>
              <a:ext cx="1059187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>
                  <a:latin typeface="Helvetica Neue Light"/>
                  <a:cs typeface="Helvetica Neue Light"/>
                </a:rPr>
                <a:t>reduce</a:t>
              </a:r>
              <a:endParaRPr lang="en-US" sz="2300" dirty="0"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2133600" y="3729335"/>
            <a:ext cx="1781148" cy="3086832"/>
            <a:chOff x="1981200" y="2287708"/>
            <a:chExt cx="1781148" cy="3086832"/>
          </a:xfrm>
        </p:grpSpPr>
        <p:grpSp>
          <p:nvGrpSpPr>
            <p:cNvPr id="194" name="Group 193"/>
            <p:cNvGrpSpPr/>
            <p:nvPr/>
          </p:nvGrpSpPr>
          <p:grpSpPr>
            <a:xfrm>
              <a:off x="2889988" y="2514600"/>
              <a:ext cx="850262" cy="986632"/>
              <a:chOff x="4876800" y="5367061"/>
              <a:chExt cx="744073" cy="863412"/>
            </a:xfrm>
          </p:grpSpPr>
          <p:pic>
            <p:nvPicPr>
              <p:cNvPr id="208" name="Picture 20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76800" y="5562600"/>
                <a:ext cx="744073" cy="667873"/>
              </a:xfrm>
              <a:prstGeom prst="rect">
                <a:avLst/>
              </a:prstGeom>
            </p:spPr>
          </p:pic>
          <p:grpSp>
            <p:nvGrpSpPr>
              <p:cNvPr id="209" name="Group 208"/>
              <p:cNvGrpSpPr/>
              <p:nvPr/>
            </p:nvGrpSpPr>
            <p:grpSpPr>
              <a:xfrm>
                <a:off x="5082275" y="5367061"/>
                <a:ext cx="486129" cy="772356"/>
                <a:chOff x="2784929" y="2345019"/>
                <a:chExt cx="1312637" cy="1724329"/>
              </a:xfrm>
            </p:grpSpPr>
            <p:pic>
              <p:nvPicPr>
                <p:cNvPr id="210" name="Picture 209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4929" y="2790207"/>
                  <a:ext cx="1295623" cy="1279141"/>
                </a:xfrm>
                <a:prstGeom prst="rect">
                  <a:avLst/>
                </a:prstGeom>
              </p:spPr>
            </p:pic>
            <p:pic>
              <p:nvPicPr>
                <p:cNvPr id="211" name="Picture 210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93436" y="2554275"/>
                  <a:ext cx="1295623" cy="1279141"/>
                </a:xfrm>
                <a:prstGeom prst="rect">
                  <a:avLst/>
                </a:prstGeom>
              </p:spPr>
            </p:pic>
            <p:pic>
              <p:nvPicPr>
                <p:cNvPr id="212" name="Picture 211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01943" y="2345019"/>
                  <a:ext cx="1295623" cy="12791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95" name="Group 194"/>
            <p:cNvGrpSpPr/>
            <p:nvPr/>
          </p:nvGrpSpPr>
          <p:grpSpPr>
            <a:xfrm>
              <a:off x="2912086" y="3451937"/>
              <a:ext cx="850262" cy="986632"/>
              <a:chOff x="4876800" y="5367061"/>
              <a:chExt cx="744073" cy="863412"/>
            </a:xfrm>
          </p:grpSpPr>
          <p:pic>
            <p:nvPicPr>
              <p:cNvPr id="203" name="Picture 20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76800" y="5562600"/>
                <a:ext cx="744073" cy="667873"/>
              </a:xfrm>
              <a:prstGeom prst="rect">
                <a:avLst/>
              </a:prstGeom>
            </p:spPr>
          </p:pic>
          <p:grpSp>
            <p:nvGrpSpPr>
              <p:cNvPr id="204" name="Group 203"/>
              <p:cNvGrpSpPr/>
              <p:nvPr/>
            </p:nvGrpSpPr>
            <p:grpSpPr>
              <a:xfrm>
                <a:off x="5082275" y="5367061"/>
                <a:ext cx="486129" cy="772356"/>
                <a:chOff x="2784929" y="2345019"/>
                <a:chExt cx="1312637" cy="1724329"/>
              </a:xfrm>
            </p:grpSpPr>
            <p:pic>
              <p:nvPicPr>
                <p:cNvPr id="205" name="Picture 204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4929" y="2790207"/>
                  <a:ext cx="1295623" cy="1279141"/>
                </a:xfrm>
                <a:prstGeom prst="rect">
                  <a:avLst/>
                </a:prstGeom>
              </p:spPr>
            </p:pic>
            <p:pic>
              <p:nvPicPr>
                <p:cNvPr id="206" name="Picture 205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93436" y="2554275"/>
                  <a:ext cx="1295623" cy="1279141"/>
                </a:xfrm>
                <a:prstGeom prst="rect">
                  <a:avLst/>
                </a:prstGeom>
              </p:spPr>
            </p:pic>
            <p:pic>
              <p:nvPicPr>
                <p:cNvPr id="207" name="Picture 206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01943" y="2345019"/>
                  <a:ext cx="1295623" cy="12791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96" name="Group 195"/>
            <p:cNvGrpSpPr/>
            <p:nvPr/>
          </p:nvGrpSpPr>
          <p:grpSpPr>
            <a:xfrm>
              <a:off x="2889988" y="4387908"/>
              <a:ext cx="850262" cy="986632"/>
              <a:chOff x="4876800" y="5367061"/>
              <a:chExt cx="744073" cy="863412"/>
            </a:xfrm>
          </p:grpSpPr>
          <p:pic>
            <p:nvPicPr>
              <p:cNvPr id="198" name="Picture 19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76800" y="5562600"/>
                <a:ext cx="744073" cy="667873"/>
              </a:xfrm>
              <a:prstGeom prst="rect">
                <a:avLst/>
              </a:prstGeom>
            </p:spPr>
          </p:pic>
          <p:grpSp>
            <p:nvGrpSpPr>
              <p:cNvPr id="199" name="Group 198"/>
              <p:cNvGrpSpPr/>
              <p:nvPr/>
            </p:nvGrpSpPr>
            <p:grpSpPr>
              <a:xfrm>
                <a:off x="5082275" y="5367061"/>
                <a:ext cx="486129" cy="772356"/>
                <a:chOff x="2784929" y="2345019"/>
                <a:chExt cx="1312637" cy="1724329"/>
              </a:xfrm>
            </p:grpSpPr>
            <p:pic>
              <p:nvPicPr>
                <p:cNvPr id="200" name="Picture 199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4929" y="2790207"/>
                  <a:ext cx="1295623" cy="1279141"/>
                </a:xfrm>
                <a:prstGeom prst="rect">
                  <a:avLst/>
                </a:prstGeom>
              </p:spPr>
            </p:pic>
            <p:pic>
              <p:nvPicPr>
                <p:cNvPr id="201" name="Picture 200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93436" y="2554275"/>
                  <a:ext cx="1295623" cy="1279141"/>
                </a:xfrm>
                <a:prstGeom prst="rect">
                  <a:avLst/>
                </a:prstGeom>
              </p:spPr>
            </p:pic>
            <p:pic>
              <p:nvPicPr>
                <p:cNvPr id="202" name="Picture 201" descr="to_ddr333memory_350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6286" b="9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01943" y="2345019"/>
                  <a:ext cx="1295623" cy="1279141"/>
                </a:xfrm>
                <a:prstGeom prst="rect">
                  <a:avLst/>
                </a:prstGeom>
              </p:spPr>
            </p:pic>
          </p:grpSp>
        </p:grpSp>
        <p:sp>
          <p:nvSpPr>
            <p:cNvPr id="197" name="TextBox 196"/>
            <p:cNvSpPr txBox="1"/>
            <p:nvPr/>
          </p:nvSpPr>
          <p:spPr>
            <a:xfrm>
              <a:off x="1981200" y="2287708"/>
              <a:ext cx="774567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>
                  <a:latin typeface="Helvetica Neue Light"/>
                  <a:cs typeface="Helvetica Neue Light"/>
                </a:rPr>
                <a:t>map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3267019" y="3997181"/>
            <a:ext cx="639847" cy="2607025"/>
            <a:chOff x="3116638" y="2589921"/>
            <a:chExt cx="639847" cy="2607025"/>
          </a:xfrm>
        </p:grpSpPr>
        <p:sp>
          <p:nvSpPr>
            <p:cNvPr id="131" name="Rounded Rectangle 130"/>
            <p:cNvSpPr/>
            <p:nvPr/>
          </p:nvSpPr>
          <p:spPr>
            <a:xfrm rot="16200000">
              <a:off x="2133049" y="3573510"/>
              <a:ext cx="2607025" cy="639847"/>
            </a:xfrm>
            <a:prstGeom prst="roundRect">
              <a:avLst>
                <a:gd name="adj" fmla="val 50000"/>
              </a:avLst>
            </a:prstGeom>
            <a:solidFill>
              <a:srgbClr val="E4F0FC">
                <a:alpha val="61000"/>
              </a:srgbClr>
            </a:solidFill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Helvetica Neue Light"/>
                <a:cs typeface="Helvetica Neue Light"/>
              </a:endParaRPr>
            </a:p>
          </p:txBody>
        </p:sp>
        <p:sp>
          <p:nvSpPr>
            <p:cNvPr id="132" name="Oval 131"/>
            <p:cNvSpPr>
              <a:spLocks noChangeAspect="1"/>
            </p:cNvSpPr>
            <p:nvPr/>
          </p:nvSpPr>
          <p:spPr>
            <a:xfrm rot="16243636">
              <a:off x="3209745" y="2713095"/>
              <a:ext cx="459755" cy="459755"/>
            </a:xfrm>
            <a:prstGeom prst="ellipse">
              <a:avLst/>
            </a:prstGeom>
            <a:solidFill>
              <a:srgbClr val="617AD2"/>
            </a:solidFill>
            <a:ln w="12700" cmpd="sng">
              <a:tailEnd type="triangle" w="sm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Helvetica Neue Light"/>
                <a:cs typeface="Helvetica Neue Light"/>
              </a:endParaRPr>
            </a:p>
          </p:txBody>
        </p:sp>
        <p:sp>
          <p:nvSpPr>
            <p:cNvPr id="133" name="Oval 132"/>
            <p:cNvSpPr>
              <a:spLocks noChangeAspect="1"/>
            </p:cNvSpPr>
            <p:nvPr/>
          </p:nvSpPr>
          <p:spPr>
            <a:xfrm rot="16243636">
              <a:off x="3209745" y="4590436"/>
              <a:ext cx="459755" cy="459755"/>
            </a:xfrm>
            <a:prstGeom prst="ellipse">
              <a:avLst/>
            </a:prstGeom>
            <a:solidFill>
              <a:srgbClr val="617AD2"/>
            </a:solidFill>
            <a:ln w="12700" cmpd="sng">
              <a:tailEnd type="triangle" w="sm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Helvetica Neue Light"/>
                <a:cs typeface="Helvetica Neue Light"/>
              </a:endParaRPr>
            </a:p>
          </p:txBody>
        </p:sp>
        <p:sp>
          <p:nvSpPr>
            <p:cNvPr id="134" name="Oval 133"/>
            <p:cNvSpPr>
              <a:spLocks noChangeAspect="1"/>
            </p:cNvSpPr>
            <p:nvPr/>
          </p:nvSpPr>
          <p:spPr>
            <a:xfrm rot="16243636">
              <a:off x="3209745" y="3651766"/>
              <a:ext cx="459755" cy="459755"/>
            </a:xfrm>
            <a:prstGeom prst="ellipse">
              <a:avLst/>
            </a:prstGeom>
            <a:solidFill>
              <a:srgbClr val="617AD2"/>
            </a:solidFill>
            <a:ln w="12700" cmpd="sng">
              <a:tailEnd type="triangle" w="sm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Helvetica Neue Light"/>
                <a:cs typeface="Helvetica Neue Light"/>
              </a:endParaRPr>
            </a:p>
          </p:txBody>
        </p:sp>
      </p:grpSp>
      <p:sp>
        <p:nvSpPr>
          <p:cNvPr id="135" name="Rounded Rectangle 134"/>
          <p:cNvSpPr/>
          <p:nvPr/>
        </p:nvSpPr>
        <p:spPr>
          <a:xfrm rot="16200000">
            <a:off x="5049020" y="4905448"/>
            <a:ext cx="1653594" cy="639847"/>
          </a:xfrm>
          <a:prstGeom prst="roundRect">
            <a:avLst>
              <a:gd name="adj" fmla="val 50000"/>
            </a:avLst>
          </a:prstGeom>
          <a:solidFill>
            <a:srgbClr val="E4F0FC">
              <a:alpha val="61000"/>
            </a:srgbClr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Helvetica Neue Light"/>
              <a:cs typeface="Helvetica Neue Light"/>
            </a:endParaRPr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 rot="16243636">
            <a:off x="5648999" y="4521750"/>
            <a:ext cx="459755" cy="459755"/>
          </a:xfrm>
          <a:prstGeom prst="ellipse">
            <a:avLst/>
          </a:prstGeom>
          <a:noFill/>
          <a:ln w="12700" cmpd="sng">
            <a:prstDash val="dash"/>
            <a:tailEnd type="triangle" w="sm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Helvetica Neue Light"/>
              <a:cs typeface="Helvetica Neue Light"/>
            </a:endParaRPr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 rot="16243636">
            <a:off x="5648999" y="5460421"/>
            <a:ext cx="459755" cy="459755"/>
          </a:xfrm>
          <a:prstGeom prst="ellipse">
            <a:avLst/>
          </a:prstGeom>
          <a:solidFill>
            <a:srgbClr val="617AD2"/>
          </a:solidFill>
          <a:ln w="12700" cmpd="sng">
            <a:tailEnd type="triangle" w="sm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Helvetica Neue Light"/>
              <a:cs typeface="Helvetica Neue Light"/>
            </a:endParaRPr>
          </a:p>
        </p:txBody>
      </p:sp>
      <p:sp>
        <p:nvSpPr>
          <p:cNvPr id="138" name="Rounded Rectangle 137"/>
          <p:cNvSpPr/>
          <p:nvPr/>
        </p:nvSpPr>
        <p:spPr>
          <a:xfrm rot="16200000">
            <a:off x="7080860" y="4911251"/>
            <a:ext cx="1653594" cy="639847"/>
          </a:xfrm>
          <a:prstGeom prst="roundRect">
            <a:avLst>
              <a:gd name="adj" fmla="val 50000"/>
            </a:avLst>
          </a:prstGeom>
          <a:solidFill>
            <a:srgbClr val="E4F0FC">
              <a:alpha val="61000"/>
            </a:srgbClr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Helvetica Neue Light"/>
              <a:cs typeface="Helvetica Neue Light"/>
            </a:endParaRPr>
          </a:p>
        </p:txBody>
      </p:sp>
      <p:sp>
        <p:nvSpPr>
          <p:cNvPr id="139" name="Oval 138"/>
          <p:cNvSpPr>
            <a:spLocks noChangeAspect="1"/>
          </p:cNvSpPr>
          <p:nvPr/>
        </p:nvSpPr>
        <p:spPr>
          <a:xfrm rot="16243636">
            <a:off x="7680840" y="4527553"/>
            <a:ext cx="459755" cy="459755"/>
          </a:xfrm>
          <a:prstGeom prst="ellipse">
            <a:avLst/>
          </a:prstGeom>
          <a:noFill/>
          <a:ln w="12700" cmpd="sng">
            <a:prstDash val="dash"/>
            <a:tailEnd type="triangle" w="sm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Helvetica Neue Light"/>
              <a:cs typeface="Helvetica Neue Light"/>
            </a:endParaRPr>
          </a:p>
        </p:txBody>
      </p:sp>
      <p:sp>
        <p:nvSpPr>
          <p:cNvPr id="140" name="Oval 139"/>
          <p:cNvSpPr>
            <a:spLocks noChangeAspect="1"/>
          </p:cNvSpPr>
          <p:nvPr/>
        </p:nvSpPr>
        <p:spPr>
          <a:xfrm rot="16243636">
            <a:off x="7680840" y="5466223"/>
            <a:ext cx="459755" cy="459755"/>
          </a:xfrm>
          <a:prstGeom prst="ellipse">
            <a:avLst/>
          </a:prstGeom>
          <a:solidFill>
            <a:srgbClr val="617AD2"/>
          </a:solidFill>
          <a:ln w="12700" cmpd="sng">
            <a:tailEnd type="triangle" w="sm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Helvetica Neue Light"/>
              <a:cs typeface="Helvetica Neue Light"/>
            </a:endParaRPr>
          </a:p>
        </p:txBody>
      </p:sp>
      <p:cxnSp>
        <p:nvCxnSpPr>
          <p:cNvPr id="141" name="Straight Arrow Connector 140"/>
          <p:cNvCxnSpPr>
            <a:stCxn id="136" idx="4"/>
            <a:endCxn id="139" idx="0"/>
          </p:cNvCxnSpPr>
          <p:nvPr/>
        </p:nvCxnSpPr>
        <p:spPr>
          <a:xfrm flipV="1">
            <a:off x="6108735" y="4754512"/>
            <a:ext cx="1572124" cy="33"/>
          </a:xfrm>
          <a:prstGeom prst="straightConnector1">
            <a:avLst/>
          </a:prstGeom>
          <a:ln w="19050" cmpd="sng">
            <a:solidFill>
              <a:schemeClr val="tx1"/>
            </a:solidFill>
            <a:prstDash val="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37" idx="4"/>
            <a:endCxn id="140" idx="0"/>
          </p:cNvCxnSpPr>
          <p:nvPr/>
        </p:nvCxnSpPr>
        <p:spPr>
          <a:xfrm flipV="1">
            <a:off x="6108735" y="5693182"/>
            <a:ext cx="1572124" cy="34"/>
          </a:xfrm>
          <a:prstGeom prst="straightConnector1">
            <a:avLst/>
          </a:prstGeom>
          <a:ln w="19050" cmpd="sng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Can 142"/>
          <p:cNvSpPr/>
          <p:nvPr/>
        </p:nvSpPr>
        <p:spPr>
          <a:xfrm>
            <a:off x="1293458" y="4034732"/>
            <a:ext cx="605083" cy="622883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Helvetica Neue Light"/>
              <a:cs typeface="Helvetica Neue Light"/>
            </a:endParaRPr>
          </a:p>
        </p:txBody>
      </p:sp>
      <p:sp>
        <p:nvSpPr>
          <p:cNvPr id="144" name="Can 143"/>
          <p:cNvSpPr/>
          <p:nvPr/>
        </p:nvSpPr>
        <p:spPr>
          <a:xfrm>
            <a:off x="1297898" y="4966019"/>
            <a:ext cx="605083" cy="622883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Helvetica Neue Light"/>
              <a:cs typeface="Helvetica Neue Light"/>
            </a:endParaRPr>
          </a:p>
        </p:txBody>
      </p:sp>
      <p:sp>
        <p:nvSpPr>
          <p:cNvPr id="145" name="Can 144"/>
          <p:cNvSpPr/>
          <p:nvPr/>
        </p:nvSpPr>
        <p:spPr>
          <a:xfrm>
            <a:off x="1297898" y="5908540"/>
            <a:ext cx="605083" cy="622883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Helvetica Neue Light"/>
              <a:cs typeface="Helvetica Neue Light"/>
            </a:endParaRPr>
          </a:p>
        </p:txBody>
      </p:sp>
      <p:cxnSp>
        <p:nvCxnSpPr>
          <p:cNvPr id="146" name="Straight Arrow Connector 145"/>
          <p:cNvCxnSpPr>
            <a:stCxn id="132" idx="4"/>
            <a:endCxn id="136" idx="0"/>
          </p:cNvCxnSpPr>
          <p:nvPr/>
        </p:nvCxnSpPr>
        <p:spPr>
          <a:xfrm>
            <a:off x="3819862" y="4353150"/>
            <a:ext cx="1829156" cy="395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dash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132" idx="4"/>
            <a:endCxn id="137" idx="0"/>
          </p:cNvCxnSpPr>
          <p:nvPr/>
        </p:nvCxnSpPr>
        <p:spPr>
          <a:xfrm>
            <a:off x="3819862" y="4353150"/>
            <a:ext cx="1829156" cy="133423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34" idx="4"/>
            <a:endCxn id="136" idx="0"/>
          </p:cNvCxnSpPr>
          <p:nvPr/>
        </p:nvCxnSpPr>
        <p:spPr>
          <a:xfrm flipV="1">
            <a:off x="3819862" y="4748709"/>
            <a:ext cx="1829156" cy="543112"/>
          </a:xfrm>
          <a:prstGeom prst="straightConnector1">
            <a:avLst/>
          </a:prstGeom>
          <a:ln w="19050" cmpd="sng">
            <a:solidFill>
              <a:schemeClr val="tx1"/>
            </a:solidFill>
            <a:prstDash val="dash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34" idx="4"/>
            <a:endCxn id="137" idx="0"/>
          </p:cNvCxnSpPr>
          <p:nvPr/>
        </p:nvCxnSpPr>
        <p:spPr>
          <a:xfrm>
            <a:off x="3819862" y="5291821"/>
            <a:ext cx="1829156" cy="39555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133" idx="4"/>
            <a:endCxn id="137" idx="0"/>
          </p:cNvCxnSpPr>
          <p:nvPr/>
        </p:nvCxnSpPr>
        <p:spPr>
          <a:xfrm flipV="1">
            <a:off x="3819862" y="5687380"/>
            <a:ext cx="1829156" cy="543111"/>
          </a:xfrm>
          <a:prstGeom prst="straightConnector1">
            <a:avLst/>
          </a:prstGeom>
          <a:ln w="19050" cmpd="sng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133" idx="4"/>
            <a:endCxn id="136" idx="0"/>
          </p:cNvCxnSpPr>
          <p:nvPr/>
        </p:nvCxnSpPr>
        <p:spPr>
          <a:xfrm flipV="1">
            <a:off x="3819862" y="4748709"/>
            <a:ext cx="1829156" cy="1481782"/>
          </a:xfrm>
          <a:prstGeom prst="straightConnector1">
            <a:avLst/>
          </a:prstGeom>
          <a:ln w="19050" cmpd="sng">
            <a:solidFill>
              <a:schemeClr val="tx1"/>
            </a:solidFill>
            <a:prstDash val="dash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2" name="Group 151"/>
          <p:cNvGrpSpPr/>
          <p:nvPr/>
        </p:nvGrpSpPr>
        <p:grpSpPr>
          <a:xfrm>
            <a:off x="1898541" y="4422374"/>
            <a:ext cx="1461604" cy="1878481"/>
            <a:chOff x="1748160" y="3015114"/>
            <a:chExt cx="1461604" cy="1878481"/>
          </a:xfrm>
        </p:grpSpPr>
        <p:cxnSp>
          <p:nvCxnSpPr>
            <p:cNvPr id="153" name="Straight Arrow Connector 152"/>
            <p:cNvCxnSpPr>
              <a:stCxn id="143" idx="4"/>
              <a:endCxn id="132" idx="0"/>
            </p:cNvCxnSpPr>
            <p:nvPr/>
          </p:nvCxnSpPr>
          <p:spPr>
            <a:xfrm>
              <a:off x="1748160" y="3015114"/>
              <a:ext cx="1461604" cy="114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144" idx="4"/>
              <a:endCxn id="134" idx="0"/>
            </p:cNvCxnSpPr>
            <p:nvPr/>
          </p:nvCxnSpPr>
          <p:spPr>
            <a:xfrm>
              <a:off x="1752600" y="3946401"/>
              <a:ext cx="1457164" cy="8524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45" idx="4"/>
              <a:endCxn id="133" idx="0"/>
            </p:cNvCxnSpPr>
            <p:nvPr/>
          </p:nvCxnSpPr>
          <p:spPr>
            <a:xfrm>
              <a:off x="1752600" y="4888922"/>
              <a:ext cx="1457164" cy="46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6111031" y="4528905"/>
            <a:ext cx="2032673" cy="459755"/>
            <a:chOff x="5970241" y="3277495"/>
            <a:chExt cx="2032673" cy="459755"/>
          </a:xfrm>
        </p:grpSpPr>
        <p:cxnSp>
          <p:nvCxnSpPr>
            <p:cNvPr id="157" name="Straight Arrow Connector 156"/>
            <p:cNvCxnSpPr/>
            <p:nvPr/>
          </p:nvCxnSpPr>
          <p:spPr>
            <a:xfrm flipV="1">
              <a:off x="5970241" y="3505167"/>
              <a:ext cx="1572124" cy="33"/>
            </a:xfrm>
            <a:prstGeom prst="straightConnector1">
              <a:avLst/>
            </a:prstGeom>
            <a:ln w="38100" cmpd="sng">
              <a:solidFill>
                <a:srgbClr val="66CC33"/>
              </a:solidFill>
              <a:prstDash val="solid"/>
              <a:tailEnd type="triangle" w="lg" len="lg"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/>
            <p:cNvSpPr>
              <a:spLocks noChangeAspect="1"/>
            </p:cNvSpPr>
            <p:nvPr/>
          </p:nvSpPr>
          <p:spPr>
            <a:xfrm rot="16243636">
              <a:off x="7543159" y="3277495"/>
              <a:ext cx="459755" cy="459755"/>
            </a:xfrm>
            <a:prstGeom prst="ellipse">
              <a:avLst/>
            </a:prstGeom>
            <a:solidFill>
              <a:srgbClr val="66CC33"/>
            </a:solidFill>
            <a:ln w="12700" cmpd="sng">
              <a:tailEnd type="triangle" w="sm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3817835" y="4354336"/>
            <a:ext cx="2288892" cy="1877341"/>
            <a:chOff x="4460143" y="5320987"/>
            <a:chExt cx="2288892" cy="1877341"/>
          </a:xfrm>
        </p:grpSpPr>
        <p:sp>
          <p:nvSpPr>
            <p:cNvPr id="160" name="Oval 159"/>
            <p:cNvSpPr>
              <a:spLocks noChangeAspect="1"/>
            </p:cNvSpPr>
            <p:nvPr/>
          </p:nvSpPr>
          <p:spPr>
            <a:xfrm rot="16243636">
              <a:off x="6289280" y="5489587"/>
              <a:ext cx="459755" cy="459755"/>
            </a:xfrm>
            <a:prstGeom prst="ellipse">
              <a:avLst/>
            </a:prstGeom>
            <a:solidFill>
              <a:srgbClr val="66CC33"/>
            </a:solidFill>
            <a:ln w="12700" cmpd="sng">
              <a:tailEnd type="triangle" w="sm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Helvetica Neue Light"/>
                <a:cs typeface="Helvetica Neue Light"/>
              </a:endParaRPr>
            </a:p>
          </p:txBody>
        </p:sp>
        <p:cxnSp>
          <p:nvCxnSpPr>
            <p:cNvPr id="161" name="Straight Arrow Connector 160"/>
            <p:cNvCxnSpPr>
              <a:endCxn id="160" idx="0"/>
            </p:cNvCxnSpPr>
            <p:nvPr/>
          </p:nvCxnSpPr>
          <p:spPr>
            <a:xfrm>
              <a:off x="4460143" y="5320987"/>
              <a:ext cx="1829156" cy="395559"/>
            </a:xfrm>
            <a:prstGeom prst="straightConnector1">
              <a:avLst/>
            </a:prstGeom>
            <a:ln w="38100" cmpd="sng">
              <a:solidFill>
                <a:srgbClr val="66CC33"/>
              </a:solidFill>
              <a:tailEnd type="triangle" w="med" len="lg"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endCxn id="160" idx="0"/>
            </p:cNvCxnSpPr>
            <p:nvPr/>
          </p:nvCxnSpPr>
          <p:spPr>
            <a:xfrm flipV="1">
              <a:off x="4460143" y="5716546"/>
              <a:ext cx="1829156" cy="543112"/>
            </a:xfrm>
            <a:prstGeom prst="straightConnector1">
              <a:avLst/>
            </a:prstGeom>
            <a:ln w="38100" cmpd="sng">
              <a:solidFill>
                <a:srgbClr val="66CC33"/>
              </a:solidFill>
              <a:tailEnd type="triangle" w="med" len="lg"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endCxn id="160" idx="0"/>
            </p:cNvCxnSpPr>
            <p:nvPr/>
          </p:nvCxnSpPr>
          <p:spPr>
            <a:xfrm flipV="1">
              <a:off x="4460143" y="5716546"/>
              <a:ext cx="1829156" cy="1481782"/>
            </a:xfrm>
            <a:prstGeom prst="straightConnector1">
              <a:avLst/>
            </a:prstGeom>
            <a:ln w="38100" cmpd="sng">
              <a:solidFill>
                <a:srgbClr val="66CC33"/>
              </a:solidFill>
              <a:tailEnd type="triangle" w="med" len="lg"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/>
          <p:cNvSpPr txBox="1"/>
          <p:nvPr/>
        </p:nvSpPr>
        <p:spPr>
          <a:xfrm rot="16200000">
            <a:off x="135929" y="5029011"/>
            <a:ext cx="125660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00" dirty="0" smtClean="0">
                <a:latin typeface="Helvetica Neue Light"/>
                <a:cs typeface="Helvetica Neue Light"/>
              </a:rPr>
              <a:t>Input file</a:t>
            </a:r>
            <a:endParaRPr lang="en-US" sz="2300" dirty="0">
              <a:latin typeface="Helvetica Neue Light"/>
              <a:cs typeface="Helvetica Neue Light"/>
            </a:endParaRPr>
          </a:p>
        </p:txBody>
      </p:sp>
      <p:sp>
        <p:nvSpPr>
          <p:cNvPr id="216" name="Title 1"/>
          <p:cNvSpPr>
            <a:spLocks noGrp="1"/>
          </p:cNvSpPr>
          <p:nvPr>
            <p:ph type="title"/>
          </p:nvPr>
        </p:nvSpPr>
        <p:spPr>
          <a:xfrm>
            <a:off x="457200" y="241052"/>
            <a:ext cx="8229600" cy="1143000"/>
          </a:xfrm>
        </p:spPr>
        <p:txBody>
          <a:bodyPr/>
          <a:lstStyle/>
          <a:p>
            <a:r>
              <a:rPr lang="en-US" dirty="0" smtClean="0"/>
              <a:t>Fault Tolerance</a:t>
            </a:r>
            <a:endParaRPr lang="en-US" dirty="0"/>
          </a:p>
        </p:txBody>
      </p:sp>
      <p:sp>
        <p:nvSpPr>
          <p:cNvPr id="217" name="Content Placeholder 2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4221162"/>
          </a:xfrm>
        </p:spPr>
        <p:txBody>
          <a:bodyPr/>
          <a:lstStyle/>
          <a:p>
            <a:r>
              <a:rPr lang="en-US" sz="1900" dirty="0" err="1">
                <a:latin typeface="Lucida Console"/>
                <a:cs typeface="Lucida Console"/>
              </a:rPr>
              <a:t>file.</a:t>
            </a:r>
            <a:r>
              <a:rPr lang="en-US" sz="1900" dirty="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900" dirty="0">
                <a:latin typeface="Lucida Console"/>
                <a:cs typeface="Lucida Console"/>
              </a:rPr>
              <a:t>(</a:t>
            </a:r>
            <a:r>
              <a:rPr lang="en-US" sz="1900" dirty="0">
                <a:solidFill>
                  <a:srgbClr val="FF0080"/>
                </a:solidFill>
                <a:latin typeface="Lucida Console"/>
                <a:cs typeface="Lucida Console"/>
              </a:rPr>
              <a:t>lambda rec: (</a:t>
            </a:r>
            <a:r>
              <a:rPr lang="en-US" sz="1900" dirty="0" err="1">
                <a:solidFill>
                  <a:srgbClr val="FF0080"/>
                </a:solidFill>
                <a:latin typeface="Lucida Console"/>
                <a:cs typeface="Lucida Console"/>
              </a:rPr>
              <a:t>rec.type</a:t>
            </a:r>
            <a:r>
              <a:rPr lang="en-US" sz="1900" dirty="0">
                <a:solidFill>
                  <a:srgbClr val="FF0080"/>
                </a:solidFill>
                <a:latin typeface="Lucida Console"/>
                <a:cs typeface="Lucida Console"/>
              </a:rPr>
              <a:t>, 1)</a:t>
            </a:r>
            <a:r>
              <a:rPr lang="en-US" sz="1900" dirty="0">
                <a:latin typeface="Lucida Console"/>
                <a:cs typeface="Lucida Console"/>
              </a:rPr>
              <a:t>)</a:t>
            </a:r>
            <a:br>
              <a:rPr lang="en-US" sz="1900" dirty="0">
                <a:latin typeface="Lucida Console"/>
                <a:cs typeface="Lucida Console"/>
              </a:rPr>
            </a:br>
            <a:r>
              <a:rPr lang="en-US" sz="1900" dirty="0">
                <a:latin typeface="Lucida Console"/>
                <a:cs typeface="Lucida Console"/>
              </a:rPr>
              <a:t>    .</a:t>
            </a:r>
            <a:r>
              <a:rPr lang="en-US" sz="1900" dirty="0" err="1">
                <a:solidFill>
                  <a:srgbClr val="3366FF"/>
                </a:solidFill>
                <a:latin typeface="Lucida Console"/>
                <a:cs typeface="Lucida Console"/>
              </a:rPr>
              <a:t>reduceByKey</a:t>
            </a:r>
            <a:r>
              <a:rPr lang="en-US" sz="1900" dirty="0">
                <a:latin typeface="Lucida Console"/>
                <a:cs typeface="Lucida Console"/>
              </a:rPr>
              <a:t>(</a:t>
            </a:r>
            <a:r>
              <a:rPr lang="en-US" sz="1900" dirty="0">
                <a:solidFill>
                  <a:srgbClr val="FF0080"/>
                </a:solidFill>
                <a:latin typeface="Lucida Console"/>
                <a:cs typeface="Lucida Console"/>
              </a:rPr>
              <a:t>lambda x, y: x + y</a:t>
            </a:r>
            <a:r>
              <a:rPr lang="en-US" sz="1900" dirty="0">
                <a:latin typeface="Lucida Console"/>
                <a:cs typeface="Lucida Console"/>
              </a:rPr>
              <a:t>)</a:t>
            </a:r>
            <a:br>
              <a:rPr lang="en-US" sz="1900" dirty="0">
                <a:latin typeface="Lucida Console"/>
                <a:cs typeface="Lucida Console"/>
              </a:rPr>
            </a:br>
            <a:r>
              <a:rPr lang="en-US" sz="1900" dirty="0">
                <a:latin typeface="Lucida Console"/>
                <a:cs typeface="Lucida Console"/>
              </a:rPr>
              <a:t>    .</a:t>
            </a:r>
            <a:r>
              <a:rPr lang="en-US" sz="1900" dirty="0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900" dirty="0">
                <a:latin typeface="Lucida Console"/>
                <a:cs typeface="Lucida Console"/>
              </a:rPr>
              <a:t>(</a:t>
            </a:r>
            <a:r>
              <a:rPr lang="en-US" sz="1900" dirty="0">
                <a:solidFill>
                  <a:srgbClr val="FF0080"/>
                </a:solidFill>
                <a:latin typeface="Lucida Console"/>
                <a:cs typeface="Lucida Console"/>
              </a:rPr>
              <a:t>lambda (type, count): count &gt; 10</a:t>
            </a:r>
            <a:r>
              <a:rPr lang="en-US" sz="1900" dirty="0">
                <a:latin typeface="Lucida Console"/>
                <a:cs typeface="Lucida Console"/>
              </a:rPr>
              <a:t>)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457200" y="1585259"/>
            <a:ext cx="7468711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 smtClean="0">
                <a:latin typeface="Helvetica Neue Light"/>
                <a:cs typeface="Helvetica Neue Light"/>
              </a:rPr>
              <a:t>RDDs track </a:t>
            </a:r>
            <a:r>
              <a:rPr lang="en-US" sz="3100" i="1" dirty="0" smtClean="0">
                <a:latin typeface="Helvetica Neue Light"/>
                <a:cs typeface="Helvetica Neue Light"/>
              </a:rPr>
              <a:t>lineage </a:t>
            </a:r>
            <a:r>
              <a:rPr lang="en-US" sz="3100" dirty="0" smtClean="0">
                <a:latin typeface="Helvetica Neue Light"/>
                <a:cs typeface="Helvetica Neue Light"/>
              </a:rPr>
              <a:t>info to rebuild lost data</a:t>
            </a:r>
            <a:endParaRPr lang="en-US" sz="3100" dirty="0">
              <a:latin typeface="Helvetica Neue Light"/>
              <a:cs typeface="Helvetica Neue Light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240915" y="6581001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ill Sans Light"/>
                <a:cs typeface="Gill Sans Light"/>
              </a:rPr>
              <a:t>Slide provided by M. </a:t>
            </a:r>
            <a:r>
              <a:rPr lang="en-US" sz="1200" dirty="0" err="1" smtClean="0">
                <a:latin typeface="Gill Sans Light"/>
                <a:cs typeface="Gill Sans Light"/>
              </a:rPr>
              <a:t>Zaharia</a:t>
            </a:r>
            <a:r>
              <a:rPr lang="en-US" sz="1200" dirty="0" smtClean="0">
                <a:latin typeface="Gill Sans Light"/>
                <a:cs typeface="Gill Sans Light"/>
              </a:rPr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0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9600"/>
            <a:ext cx="9144000" cy="1143000"/>
          </a:xfrm>
        </p:spPr>
        <p:txBody>
          <a:bodyPr/>
          <a:lstStyle/>
          <a:p>
            <a:r>
              <a:rPr lang="en-US" dirty="0" smtClean="0"/>
              <a:t>Abstraction: </a:t>
            </a:r>
            <a:r>
              <a:rPr lang="en-US" i="1" dirty="0" smtClean="0"/>
              <a:t>Dataflow Operators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33400" y="2107081"/>
            <a:ext cx="4038600" cy="4217519"/>
          </a:xfrm>
        </p:spPr>
        <p:txBody>
          <a:bodyPr/>
          <a:lstStyle/>
          <a:p>
            <a:pPr>
              <a:spcBef>
                <a:spcPts val="1600"/>
              </a:spcBef>
            </a:pPr>
            <a:endParaRPr lang="en-US" sz="2200" dirty="0" smtClean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filter</a:t>
            </a:r>
          </a:p>
          <a:p>
            <a:pPr>
              <a:spcBef>
                <a:spcPts val="1600"/>
              </a:spcBef>
            </a:pPr>
            <a:r>
              <a:rPr lang="en-US" sz="2200" dirty="0" err="1" smtClean="0">
                <a:latin typeface="Lucida Console"/>
                <a:cs typeface="Lucida Console"/>
              </a:rPr>
              <a:t>groupBy</a:t>
            </a:r>
            <a:endParaRPr lang="en-US" sz="2200" dirty="0" smtClean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sort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union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join</a:t>
            </a:r>
          </a:p>
          <a:p>
            <a:pPr>
              <a:spcBef>
                <a:spcPts val="1600"/>
              </a:spcBef>
            </a:pPr>
            <a:r>
              <a:rPr lang="en-US" sz="2200" dirty="0" err="1" smtClean="0">
                <a:latin typeface="Lucida Console"/>
                <a:cs typeface="Lucida Console"/>
              </a:rPr>
              <a:t>leftOuterJoin</a:t>
            </a:r>
            <a:endParaRPr lang="en-US" sz="2200" dirty="0" smtClean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err="1" smtClean="0">
                <a:latin typeface="Lucida Console"/>
                <a:cs typeface="Lucida Console"/>
              </a:rPr>
              <a:t>rightOuterJoin</a:t>
            </a:r>
            <a:endParaRPr lang="en-US" sz="2200" dirty="0">
              <a:latin typeface="Lucida Console"/>
              <a:cs typeface="Lucida Console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581400" y="2103437"/>
            <a:ext cx="4038600" cy="4221163"/>
          </a:xfrm>
        </p:spPr>
        <p:txBody>
          <a:bodyPr/>
          <a:lstStyle/>
          <a:p>
            <a:pPr>
              <a:spcBef>
                <a:spcPts val="1600"/>
              </a:spcBef>
            </a:pPr>
            <a:endParaRPr lang="en-US" sz="2200" dirty="0" smtClean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count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fold</a:t>
            </a:r>
          </a:p>
          <a:p>
            <a:pPr>
              <a:spcBef>
                <a:spcPts val="1600"/>
              </a:spcBef>
            </a:pPr>
            <a:r>
              <a:rPr lang="en-US" sz="2200" dirty="0" err="1" smtClean="0">
                <a:latin typeface="Lucida Console"/>
                <a:cs typeface="Lucida Console"/>
              </a:rPr>
              <a:t>reduceByKey</a:t>
            </a:r>
            <a:endParaRPr lang="en-US" sz="2200" dirty="0" smtClean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err="1" smtClean="0">
                <a:latin typeface="Lucida Console"/>
                <a:cs typeface="Lucida Console"/>
              </a:rPr>
              <a:t>groupByKey</a:t>
            </a:r>
            <a:endParaRPr lang="en-US" sz="2200" dirty="0" smtClean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err="1" smtClean="0">
                <a:latin typeface="Lucida Console"/>
                <a:cs typeface="Lucida Console"/>
              </a:rPr>
              <a:t>cogroup</a:t>
            </a:r>
            <a:endParaRPr lang="en-US" sz="2200" dirty="0" smtClean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cross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zip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6324600" y="2073274"/>
            <a:ext cx="2743200" cy="422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sample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take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first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err="1" smtClean="0">
                <a:latin typeface="Lucida Console"/>
                <a:cs typeface="Lucida Console"/>
              </a:rPr>
              <a:t>partitionBy</a:t>
            </a:r>
            <a:endParaRPr lang="en-US" sz="2200" dirty="0" smtClean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err="1" smtClean="0">
                <a:latin typeface="Lucida Console"/>
                <a:cs typeface="Lucida Console"/>
              </a:rPr>
              <a:t>mapWith</a:t>
            </a:r>
            <a:endParaRPr lang="en-US" sz="2200" dirty="0" smtClean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pipe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save</a:t>
            </a:r>
          </a:p>
          <a:p>
            <a:pPr>
              <a:spcBef>
                <a:spcPts val="1600"/>
              </a:spcBef>
            </a:pPr>
            <a:r>
              <a:rPr lang="en-US" sz="2200" b="1" dirty="0" smtClean="0">
                <a:latin typeface="Lucida Console"/>
                <a:cs typeface="Lucida Console"/>
              </a:rPr>
              <a:t>...</a:t>
            </a:r>
            <a:endParaRPr lang="en-US" sz="2200" b="1" dirty="0">
              <a:latin typeface="Lucida Console"/>
              <a:cs typeface="Lucida Console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1981200"/>
            <a:ext cx="8153400" cy="47244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33400" y="2107081"/>
            <a:ext cx="69464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ts val="1600"/>
              </a:spcBef>
              <a:spcAft>
                <a:spcPct val="0"/>
              </a:spcAft>
            </a:pPr>
            <a:r>
              <a:rPr lang="en-US" sz="2200" dirty="0">
                <a:solidFill>
                  <a:prstClr val="black"/>
                </a:solidFill>
                <a:latin typeface="Lucida Console"/>
                <a:ea typeface="ＭＳ Ｐゴシック" pitchFamily="-65" charset="-128"/>
                <a:cs typeface="Lucida Console"/>
              </a:rPr>
              <a:t>map</a:t>
            </a:r>
          </a:p>
        </p:txBody>
      </p:sp>
      <p:sp>
        <p:nvSpPr>
          <p:cNvPr id="7" name="Rectangle 6"/>
          <p:cNvSpPr/>
          <p:nvPr/>
        </p:nvSpPr>
        <p:spPr>
          <a:xfrm>
            <a:off x="3581400" y="2117311"/>
            <a:ext cx="120462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ts val="1600"/>
              </a:spcBef>
              <a:spcAft>
                <a:spcPct val="0"/>
              </a:spcAft>
            </a:pPr>
            <a:r>
              <a:rPr lang="en-US" sz="2200" dirty="0">
                <a:solidFill>
                  <a:prstClr val="black"/>
                </a:solidFill>
                <a:latin typeface="Lucida Console"/>
                <a:ea typeface="ＭＳ Ｐゴシック" pitchFamily="-65" charset="-128"/>
                <a:cs typeface="Lucida Console"/>
              </a:rPr>
              <a:t>r</a:t>
            </a:r>
            <a:r>
              <a:rPr lang="en-US" sz="2200" dirty="0" smtClean="0">
                <a:solidFill>
                  <a:prstClr val="black"/>
                </a:solidFill>
                <a:latin typeface="Lucida Console"/>
                <a:ea typeface="ＭＳ Ｐゴシック" pitchFamily="-65" charset="-128"/>
                <a:cs typeface="Lucida Console"/>
              </a:rPr>
              <a:t>educe</a:t>
            </a:r>
            <a:endParaRPr lang="en-US" sz="2200" dirty="0">
              <a:solidFill>
                <a:prstClr val="black"/>
              </a:solidFill>
              <a:latin typeface="Lucida Console"/>
              <a:ea typeface="ＭＳ Ｐゴシック" pitchFamily="-65" charset="-128"/>
              <a:cs typeface="Lucida Console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5E49AE-0C71-C547-B6A5-EC281CCEEEF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5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Batch Gradient Logistic Regression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57200" y="1981201"/>
            <a:ext cx="8229600" cy="4648200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  <a:buFontTx/>
              <a:buNone/>
            </a:pPr>
            <a:r>
              <a:rPr lang="en-US" sz="2000" dirty="0" err="1" smtClean="0">
                <a:latin typeface="Lucida Console"/>
                <a:ea typeface="Consolas" charset="0"/>
                <a:cs typeface="Lucida Console"/>
              </a:rPr>
              <a:t>val</a:t>
            </a:r>
            <a:r>
              <a:rPr lang="en-US" sz="2000" dirty="0" smtClean="0">
                <a:latin typeface="Lucida Console"/>
                <a:ea typeface="Consolas" charset="0"/>
                <a:cs typeface="Lucida Console"/>
              </a:rPr>
              <a:t> data = </a:t>
            </a:r>
            <a:r>
              <a:rPr lang="en-US" sz="2000" dirty="0" err="1" smtClean="0">
                <a:latin typeface="Lucida Console"/>
                <a:ea typeface="Consolas" charset="0"/>
                <a:cs typeface="Lucida Console"/>
              </a:rPr>
              <a:t>spark.textFile</a:t>
            </a:r>
            <a:r>
              <a:rPr lang="en-US" sz="2000" dirty="0" smtClean="0">
                <a:latin typeface="Lucida Console"/>
                <a:ea typeface="Consolas" charset="0"/>
                <a:cs typeface="Lucida Console"/>
              </a:rPr>
              <a:t>(“</a:t>
            </a:r>
            <a:r>
              <a:rPr lang="en-US" sz="2000" dirty="0" err="1" smtClean="0">
                <a:latin typeface="Lucida Console"/>
                <a:ea typeface="Consolas" charset="0"/>
                <a:cs typeface="Lucida Console"/>
              </a:rPr>
              <a:t>hdfs</a:t>
            </a:r>
            <a:r>
              <a:rPr lang="en-US" sz="2000" dirty="0" smtClean="0">
                <a:latin typeface="Lucida Console"/>
                <a:ea typeface="Consolas" charset="0"/>
                <a:cs typeface="Lucida Console"/>
              </a:rPr>
              <a:t>://data”)</a:t>
            </a:r>
            <a:br>
              <a:rPr lang="en-US" sz="2000" dirty="0" smtClean="0">
                <a:latin typeface="Lucida Console"/>
                <a:ea typeface="Consolas" charset="0"/>
                <a:cs typeface="Lucida Console"/>
              </a:rPr>
            </a:br>
            <a:r>
              <a:rPr lang="en-US" sz="2000" dirty="0" smtClean="0">
                <a:latin typeface="Lucida Console"/>
                <a:ea typeface="Consolas" charset="0"/>
                <a:cs typeface="Lucida Console"/>
              </a:rPr>
              <a:t>                .map(</a:t>
            </a:r>
            <a:r>
              <a:rPr lang="en-US" sz="2000" dirty="0" err="1" smtClean="0">
                <a:solidFill>
                  <a:srgbClr val="FF833B"/>
                </a:solidFill>
                <a:latin typeface="Lucida Console"/>
                <a:ea typeface="Consolas" charset="0"/>
                <a:cs typeface="Lucida Console"/>
              </a:rPr>
              <a:t>readPoint</a:t>
            </a:r>
            <a:r>
              <a:rPr lang="en-US" sz="2000" dirty="0" smtClean="0">
                <a:latin typeface="Lucida Console"/>
                <a:ea typeface="Consolas" charset="0"/>
                <a:cs typeface="Lucida Console"/>
              </a:rPr>
              <a:t>).</a:t>
            </a:r>
            <a:r>
              <a:rPr lang="en-US" sz="2000" dirty="0" smtClean="0">
                <a:solidFill>
                  <a:schemeClr val="accent1"/>
                </a:solidFill>
                <a:latin typeface="Lucida Console"/>
                <a:ea typeface="Consolas" charset="0"/>
                <a:cs typeface="Lucida Console"/>
              </a:rPr>
              <a:t>cache</a:t>
            </a:r>
            <a:r>
              <a:rPr lang="en-US" sz="2000" dirty="0" smtClean="0">
                <a:latin typeface="Lucida Console"/>
                <a:ea typeface="Consolas" charset="0"/>
                <a:cs typeface="Lucida Console"/>
              </a:rPr>
              <a:t>()</a:t>
            </a:r>
          </a:p>
          <a:p>
            <a:pPr>
              <a:spcBef>
                <a:spcPts val="600"/>
              </a:spcBef>
              <a:buFontTx/>
              <a:buNone/>
            </a:pPr>
            <a:endParaRPr lang="en-US" sz="2000" dirty="0" smtClean="0">
              <a:latin typeface="Lucida Console"/>
              <a:ea typeface="Consolas" charset="0"/>
              <a:cs typeface="Lucida Console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en-US" sz="2000" dirty="0" err="1" smtClean="0">
                <a:latin typeface="Lucida Console"/>
                <a:ea typeface="Consolas" charset="0"/>
                <a:cs typeface="Lucida Console"/>
              </a:rPr>
              <a:t>var</a:t>
            </a:r>
            <a:r>
              <a:rPr lang="en-US" sz="2000" dirty="0" smtClean="0">
                <a:latin typeface="Lucida Console"/>
                <a:ea typeface="Consolas" charset="0"/>
                <a:cs typeface="Lucida Console"/>
              </a:rPr>
              <a:t> </a:t>
            </a:r>
            <a:r>
              <a:rPr lang="en-US" sz="2000" dirty="0" err="1" smtClean="0">
                <a:latin typeface="Lucida Console"/>
                <a:ea typeface="Consolas" charset="0"/>
                <a:cs typeface="Lucida Console"/>
              </a:rPr>
              <a:t>w</a:t>
            </a:r>
            <a:r>
              <a:rPr lang="en-US" sz="2000" dirty="0" smtClean="0">
                <a:latin typeface="Lucida Console"/>
                <a:ea typeface="Consolas" charset="0"/>
                <a:cs typeface="Lucida Console"/>
              </a:rPr>
              <a:t> = </a:t>
            </a:r>
            <a:r>
              <a:rPr lang="en-US" sz="2000" dirty="0" err="1" smtClean="0">
                <a:latin typeface="Lucida Console"/>
                <a:ea typeface="Consolas" charset="0"/>
                <a:cs typeface="Lucida Console"/>
              </a:rPr>
              <a:t>Vector.random(D</a:t>
            </a:r>
            <a:r>
              <a:rPr lang="en-US" sz="2000" dirty="0" smtClean="0">
                <a:latin typeface="Lucida Console"/>
                <a:ea typeface="Consolas" charset="0"/>
                <a:cs typeface="Lucida Console"/>
              </a:rPr>
              <a:t>)</a:t>
            </a:r>
          </a:p>
          <a:p>
            <a:pPr>
              <a:spcBef>
                <a:spcPts val="600"/>
              </a:spcBef>
              <a:buFontTx/>
              <a:buNone/>
            </a:pPr>
            <a:endParaRPr lang="en-US" sz="2000" dirty="0" smtClean="0">
              <a:latin typeface="Lucida Console"/>
              <a:ea typeface="Consolas" charset="0"/>
              <a:cs typeface="Lucida Console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en-US" sz="2000" dirty="0" smtClean="0">
                <a:latin typeface="Lucida Console"/>
                <a:ea typeface="Consolas" charset="0"/>
                <a:cs typeface="Lucida Console"/>
              </a:rPr>
              <a:t>for (</a:t>
            </a:r>
            <a:r>
              <a:rPr lang="en-US" sz="2000" dirty="0" err="1" smtClean="0">
                <a:latin typeface="Lucida Console"/>
                <a:ea typeface="Consolas" charset="0"/>
                <a:cs typeface="Lucida Console"/>
              </a:rPr>
              <a:t>i</a:t>
            </a:r>
            <a:r>
              <a:rPr lang="en-US" sz="2000" dirty="0" smtClean="0">
                <a:latin typeface="Lucida Console"/>
                <a:ea typeface="Consolas" charset="0"/>
                <a:cs typeface="Lucida Console"/>
              </a:rPr>
              <a:t> &lt;- 1 to ITERATIONS) {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2000" dirty="0" smtClean="0">
                <a:latin typeface="Lucida Console"/>
                <a:ea typeface="Consolas" charset="0"/>
                <a:cs typeface="Lucida Console"/>
              </a:rPr>
              <a:t>  </a:t>
            </a:r>
            <a:r>
              <a:rPr lang="en-US" sz="2000" dirty="0" err="1" smtClean="0">
                <a:latin typeface="Lucida Console"/>
                <a:ea typeface="Consolas" charset="0"/>
                <a:cs typeface="Lucida Console"/>
              </a:rPr>
              <a:t>val</a:t>
            </a:r>
            <a:r>
              <a:rPr lang="en-US" sz="2000" dirty="0" smtClean="0">
                <a:latin typeface="Lucida Console"/>
                <a:ea typeface="Consolas" charset="0"/>
                <a:cs typeface="Lucida Console"/>
              </a:rPr>
              <a:t> gradient = </a:t>
            </a:r>
            <a:r>
              <a:rPr lang="en-US" sz="2000" dirty="0" err="1" smtClean="0">
                <a:latin typeface="Lucida Console"/>
                <a:ea typeface="Consolas" charset="0"/>
                <a:cs typeface="Lucida Console"/>
              </a:rPr>
              <a:t>data.</a:t>
            </a:r>
            <a:r>
              <a:rPr lang="en-US" sz="2000" dirty="0" err="1" smtClean="0">
                <a:solidFill>
                  <a:srgbClr val="4F81BD"/>
                </a:solidFill>
                <a:latin typeface="Lucida Console"/>
                <a:ea typeface="Consolas" charset="0"/>
                <a:cs typeface="Lucida Console"/>
              </a:rPr>
              <a:t>map</a:t>
            </a:r>
            <a:r>
              <a:rPr lang="en-US" sz="2000" dirty="0" smtClean="0">
                <a:latin typeface="Lucida Console"/>
                <a:ea typeface="Consolas" charset="0"/>
                <a:cs typeface="Lucida Console"/>
              </a:rPr>
              <a:t>(</a:t>
            </a:r>
            <a:r>
              <a:rPr lang="en-US" sz="2000" dirty="0" smtClean="0">
                <a:solidFill>
                  <a:srgbClr val="FF833B"/>
                </a:solidFill>
                <a:latin typeface="Lucida Console"/>
                <a:ea typeface="Consolas" charset="0"/>
                <a:cs typeface="Lucida Console"/>
              </a:rPr>
              <a:t>p =&gt;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2000" dirty="0" smtClean="0">
                <a:solidFill>
                  <a:srgbClr val="FF833B"/>
                </a:solidFill>
                <a:latin typeface="Lucida Console"/>
                <a:ea typeface="Consolas" charset="0"/>
                <a:cs typeface="Lucida Console"/>
              </a:rPr>
              <a:t> </a:t>
            </a:r>
            <a:r>
              <a:rPr lang="en-US" sz="1900" dirty="0" smtClean="0">
                <a:solidFill>
                  <a:srgbClr val="FF833B"/>
                </a:solidFill>
                <a:latin typeface="Lucida Console"/>
                <a:ea typeface="Consolas" charset="0"/>
                <a:cs typeface="Lucida Console"/>
              </a:rPr>
              <a:t>   (1 / (1 + </a:t>
            </a:r>
            <a:r>
              <a:rPr lang="en-US" sz="1900" dirty="0" err="1" smtClean="0">
                <a:solidFill>
                  <a:srgbClr val="FF833B"/>
                </a:solidFill>
                <a:latin typeface="Lucida Console"/>
                <a:ea typeface="Consolas" charset="0"/>
                <a:cs typeface="Lucida Console"/>
              </a:rPr>
              <a:t>exp</a:t>
            </a:r>
            <a:r>
              <a:rPr lang="en-US" sz="1900" dirty="0" smtClean="0">
                <a:solidFill>
                  <a:srgbClr val="FF833B"/>
                </a:solidFill>
                <a:latin typeface="Lucida Console"/>
                <a:ea typeface="Consolas" charset="0"/>
                <a:cs typeface="Lucida Console"/>
              </a:rPr>
              <a:t>(-</a:t>
            </a:r>
            <a:r>
              <a:rPr lang="en-US" sz="1900" dirty="0" err="1" smtClean="0">
                <a:solidFill>
                  <a:srgbClr val="FF833B"/>
                </a:solidFill>
                <a:latin typeface="Lucida Console"/>
                <a:ea typeface="Consolas" charset="0"/>
                <a:cs typeface="Lucida Console"/>
              </a:rPr>
              <a:t>p.y</a:t>
            </a:r>
            <a:r>
              <a:rPr lang="en-US" sz="1900" dirty="0" smtClean="0">
                <a:solidFill>
                  <a:srgbClr val="FF833B"/>
                </a:solidFill>
                <a:latin typeface="Lucida Console"/>
                <a:ea typeface="Consolas" charset="0"/>
                <a:cs typeface="Lucida Console"/>
              </a:rPr>
              <a:t>*(w dot </a:t>
            </a:r>
            <a:r>
              <a:rPr lang="en-US" sz="1900" dirty="0" err="1" smtClean="0">
                <a:solidFill>
                  <a:srgbClr val="FF833B"/>
                </a:solidFill>
                <a:latin typeface="Lucida Console"/>
                <a:ea typeface="Consolas" charset="0"/>
                <a:cs typeface="Lucida Console"/>
              </a:rPr>
              <a:t>p.x</a:t>
            </a:r>
            <a:r>
              <a:rPr lang="en-US" sz="1900" dirty="0" smtClean="0">
                <a:solidFill>
                  <a:srgbClr val="FF833B"/>
                </a:solidFill>
                <a:latin typeface="Lucida Console"/>
                <a:ea typeface="Consolas" charset="0"/>
                <a:cs typeface="Lucida Console"/>
              </a:rPr>
              <a:t>))) - 1) * </a:t>
            </a:r>
            <a:r>
              <a:rPr lang="en-US" sz="1900" dirty="0" err="1" smtClean="0">
                <a:solidFill>
                  <a:srgbClr val="FF833B"/>
                </a:solidFill>
                <a:latin typeface="Lucida Console"/>
                <a:ea typeface="Consolas" charset="0"/>
                <a:cs typeface="Lucida Console"/>
              </a:rPr>
              <a:t>p.y</a:t>
            </a:r>
            <a:r>
              <a:rPr lang="en-US" sz="1900" dirty="0" smtClean="0">
                <a:solidFill>
                  <a:srgbClr val="FF833B"/>
                </a:solidFill>
                <a:latin typeface="Lucida Console"/>
                <a:ea typeface="Consolas" charset="0"/>
                <a:cs typeface="Lucida Console"/>
              </a:rPr>
              <a:t> * </a:t>
            </a:r>
            <a:r>
              <a:rPr lang="en-US" sz="1900" dirty="0" err="1" smtClean="0">
                <a:solidFill>
                  <a:srgbClr val="FF833B"/>
                </a:solidFill>
                <a:latin typeface="Lucida Console"/>
                <a:ea typeface="Consolas" charset="0"/>
                <a:cs typeface="Lucida Console"/>
              </a:rPr>
              <a:t>p.x</a:t>
            </a:r>
            <a:endParaRPr lang="en-US" sz="1900" dirty="0" smtClean="0">
              <a:solidFill>
                <a:srgbClr val="FF833B"/>
              </a:solidFill>
              <a:latin typeface="Lucida Console"/>
              <a:ea typeface="Consolas" charset="0"/>
              <a:cs typeface="Lucida Console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en-US" sz="1900" dirty="0" smtClean="0">
                <a:solidFill>
                  <a:srgbClr val="FF0080"/>
                </a:solidFill>
                <a:latin typeface="Lucida Console"/>
                <a:ea typeface="Consolas" charset="0"/>
                <a:cs typeface="Lucida Console"/>
              </a:rPr>
              <a:t>  </a:t>
            </a:r>
            <a:r>
              <a:rPr lang="en-US" sz="1900" dirty="0" smtClean="0">
                <a:latin typeface="Lucida Console"/>
                <a:ea typeface="Consolas" charset="0"/>
                <a:cs typeface="Lucida Console"/>
              </a:rPr>
              <a:t>).</a:t>
            </a:r>
            <a:r>
              <a:rPr lang="en-US" sz="1900" dirty="0" smtClean="0">
                <a:solidFill>
                  <a:srgbClr val="4F81BD"/>
                </a:solidFill>
                <a:latin typeface="Lucida Console"/>
                <a:ea typeface="Consolas" charset="0"/>
                <a:cs typeface="Lucida Console"/>
              </a:rPr>
              <a:t>reduce</a:t>
            </a:r>
            <a:r>
              <a:rPr lang="en-US" sz="1900" dirty="0" smtClean="0">
                <a:latin typeface="Lucida Console"/>
                <a:ea typeface="Consolas" charset="0"/>
                <a:cs typeface="Lucida Console"/>
              </a:rPr>
              <a:t>(</a:t>
            </a:r>
            <a:r>
              <a:rPr lang="en-US" sz="1900" dirty="0" smtClean="0">
                <a:solidFill>
                  <a:srgbClr val="FF833B"/>
                </a:solidFill>
                <a:latin typeface="Lucida Console"/>
                <a:ea typeface="Consolas" charset="0"/>
                <a:cs typeface="Lucida Console"/>
              </a:rPr>
              <a:t>_ + _</a:t>
            </a:r>
            <a:r>
              <a:rPr lang="en-US" sz="1900" dirty="0" smtClean="0">
                <a:latin typeface="Lucida Console"/>
                <a:ea typeface="Consolas" charset="0"/>
                <a:cs typeface="Lucida Console"/>
              </a:rPr>
              <a:t>)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2000" dirty="0" smtClean="0">
                <a:latin typeface="Lucida Console"/>
                <a:ea typeface="Consolas" charset="0"/>
                <a:cs typeface="Lucida Console"/>
              </a:rPr>
              <a:t>  </a:t>
            </a:r>
            <a:r>
              <a:rPr lang="en-US" sz="2000" dirty="0" err="1" smtClean="0">
                <a:latin typeface="Lucida Console"/>
                <a:ea typeface="Consolas" charset="0"/>
                <a:cs typeface="Lucida Console"/>
              </a:rPr>
              <a:t>w</a:t>
            </a:r>
            <a:r>
              <a:rPr lang="en-US" sz="2000" dirty="0" smtClean="0">
                <a:latin typeface="Lucida Console"/>
                <a:ea typeface="Consolas" charset="0"/>
                <a:cs typeface="Lucida Console"/>
              </a:rPr>
              <a:t> -= gradient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en-US" sz="2000" dirty="0" smtClean="0">
                <a:latin typeface="Lucida Console"/>
                <a:ea typeface="Consolas" charset="0"/>
                <a:cs typeface="Lucida Console"/>
              </a:rPr>
              <a:t>}</a:t>
            </a:r>
          </a:p>
          <a:p>
            <a:pPr>
              <a:spcBef>
                <a:spcPts val="600"/>
              </a:spcBef>
              <a:buFontTx/>
              <a:buNone/>
            </a:pPr>
            <a:endParaRPr lang="en-US" sz="2000" dirty="0" smtClean="0">
              <a:latin typeface="Lucida Console"/>
              <a:ea typeface="Consolas" charset="0"/>
              <a:cs typeface="Lucida Console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en-US" sz="2000" dirty="0" err="1" smtClean="0">
                <a:latin typeface="Lucida Console"/>
                <a:ea typeface="Consolas" charset="0"/>
                <a:cs typeface="Lucida Console"/>
              </a:rPr>
              <a:t>println("Final</a:t>
            </a:r>
            <a:r>
              <a:rPr lang="en-US" sz="2000" dirty="0" smtClean="0">
                <a:latin typeface="Lucida Console"/>
                <a:ea typeface="Consolas" charset="0"/>
                <a:cs typeface="Lucida Console"/>
              </a:rPr>
              <a:t> </a:t>
            </a:r>
            <a:r>
              <a:rPr lang="en-US" sz="2000" dirty="0" err="1" smtClean="0">
                <a:latin typeface="Lucida Console"/>
                <a:ea typeface="Consolas" charset="0"/>
                <a:cs typeface="Lucida Console"/>
              </a:rPr>
              <a:t>w</a:t>
            </a:r>
            <a:r>
              <a:rPr lang="en-US" sz="2000" dirty="0" smtClean="0">
                <a:latin typeface="Lucida Console"/>
                <a:ea typeface="Consolas" charset="0"/>
                <a:cs typeface="Lucida Console"/>
              </a:rPr>
              <a:t>: " + </a:t>
            </a:r>
            <a:r>
              <a:rPr lang="en-US" sz="2000" dirty="0" err="1" smtClean="0">
                <a:latin typeface="Lucida Console"/>
                <a:ea typeface="Consolas" charset="0"/>
                <a:cs typeface="Lucida Console"/>
              </a:rPr>
              <a:t>w</a:t>
            </a:r>
            <a:r>
              <a:rPr lang="en-US" sz="2000" dirty="0" smtClean="0">
                <a:latin typeface="Lucida Console"/>
                <a:ea typeface="Consolas" charset="0"/>
                <a:cs typeface="Lucida Console"/>
              </a:rPr>
              <a:t>)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4572000" y="2895600"/>
            <a:ext cx="2586485" cy="594053"/>
          </a:xfrm>
          <a:prstGeom prst="wedgeRectCallout">
            <a:avLst>
              <a:gd name="adj1" fmla="val -70977"/>
              <a:gd name="adj2" fmla="val -25871"/>
            </a:avLst>
          </a:prstGeom>
          <a:solidFill>
            <a:schemeClr val="accent1">
              <a:lumMod val="60000"/>
              <a:lumOff val="40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 smtClean="0"/>
              <a:t>Initial parameter vector</a:t>
            </a:r>
            <a:endParaRPr lang="en-US" sz="1900" dirty="0"/>
          </a:p>
        </p:txBody>
      </p:sp>
      <p:sp>
        <p:nvSpPr>
          <p:cNvPr id="5" name="Rectangular Callout 4"/>
          <p:cNvSpPr/>
          <p:nvPr/>
        </p:nvSpPr>
        <p:spPr>
          <a:xfrm>
            <a:off x="3657600" y="4784510"/>
            <a:ext cx="3132840" cy="854290"/>
          </a:xfrm>
          <a:prstGeom prst="wedgeRectCallout">
            <a:avLst>
              <a:gd name="adj1" fmla="val -68983"/>
              <a:gd name="adj2" fmla="val -48815"/>
            </a:avLst>
          </a:prstGeom>
          <a:solidFill>
            <a:schemeClr val="accent1">
              <a:lumMod val="60000"/>
              <a:lumOff val="40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 smtClean="0"/>
              <a:t>Repeated Map-Reduce steps</a:t>
            </a:r>
            <a:br>
              <a:rPr lang="en-US" sz="1900" dirty="0" smtClean="0"/>
            </a:br>
            <a:r>
              <a:rPr lang="en-US" sz="1900" dirty="0" smtClean="0"/>
              <a:t>for gradient descent</a:t>
            </a:r>
            <a:endParaRPr lang="en-US" sz="1900" dirty="0"/>
          </a:p>
        </p:txBody>
      </p:sp>
      <p:sp>
        <p:nvSpPr>
          <p:cNvPr id="6" name="Rectangular Callout 5"/>
          <p:cNvSpPr/>
          <p:nvPr/>
        </p:nvSpPr>
        <p:spPr>
          <a:xfrm>
            <a:off x="6844743" y="1905000"/>
            <a:ext cx="1676399" cy="762393"/>
          </a:xfrm>
          <a:prstGeom prst="wedgeRectCallout">
            <a:avLst>
              <a:gd name="adj1" fmla="val -85721"/>
              <a:gd name="adj2" fmla="val 20932"/>
            </a:avLst>
          </a:prstGeom>
          <a:solidFill>
            <a:schemeClr val="accent1">
              <a:lumMod val="60000"/>
              <a:lumOff val="40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 smtClean="0"/>
              <a:t>Load data in memory once</a:t>
            </a:r>
            <a:endParaRPr lang="en-US" sz="1900" dirty="0"/>
          </a:p>
        </p:txBody>
      </p:sp>
      <p:sp>
        <p:nvSpPr>
          <p:cNvPr id="7" name="TextBox 6"/>
          <p:cNvSpPr txBox="1"/>
          <p:nvPr/>
        </p:nvSpPr>
        <p:spPr>
          <a:xfrm>
            <a:off x="7240915" y="6581001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ill Sans Light"/>
                <a:cs typeface="Gill Sans Light"/>
              </a:rPr>
              <a:t>Slide provided by M. </a:t>
            </a:r>
            <a:r>
              <a:rPr lang="en-US" sz="1200" dirty="0" err="1" smtClean="0">
                <a:latin typeface="Gill Sans Light"/>
                <a:cs typeface="Gill Sans Light"/>
              </a:rPr>
              <a:t>Zaharia</a:t>
            </a:r>
            <a:r>
              <a:rPr lang="en-US" sz="1200" dirty="0" smtClean="0">
                <a:latin typeface="Gill Sans Light"/>
                <a:cs typeface="Gill Sans Light"/>
              </a:rPr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76530" y="1600200"/>
            <a:ext cx="5562600" cy="682625"/>
          </a:xfrm>
        </p:spPr>
        <p:txBody>
          <a:bodyPr/>
          <a:lstStyle/>
          <a:p>
            <a:r>
              <a:rPr lang="en-US" sz="3600" dirty="0" smtClean="0"/>
              <a:t>My story …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705632" y="2592860"/>
            <a:ext cx="300154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 smtClean="0">
                <a:latin typeface="Gill Sans Light"/>
                <a:cs typeface="Gill Sans Light"/>
              </a:rPr>
              <a:t>Machine</a:t>
            </a:r>
            <a:br>
              <a:rPr lang="en-US" sz="6600" dirty="0" smtClean="0">
                <a:latin typeface="Gill Sans Light"/>
                <a:cs typeface="Gill Sans Light"/>
              </a:rPr>
            </a:br>
            <a:r>
              <a:rPr lang="en-US" sz="6600" dirty="0" smtClean="0">
                <a:latin typeface="Gill Sans Light"/>
                <a:cs typeface="Gill Sans Light"/>
              </a:rPr>
              <a:t>Learning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069404" y="3505200"/>
            <a:ext cx="1076864" cy="533400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08497" y="2592860"/>
            <a:ext cx="300154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 smtClean="0">
                <a:latin typeface="Gill Sans Light"/>
                <a:cs typeface="Gill Sans Light"/>
              </a:rPr>
              <a:t>Learning</a:t>
            </a:r>
          </a:p>
          <a:p>
            <a:pPr algn="ctr"/>
            <a:r>
              <a:rPr lang="en-US" sz="6600" dirty="0" smtClean="0">
                <a:latin typeface="Gill Sans Light"/>
                <a:cs typeface="Gill Sans Light"/>
              </a:rPr>
              <a:t>Systems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683E74-89E2-C64C-9005-6CEB91907F0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52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4477476"/>
              </p:ext>
            </p:extLst>
          </p:nvPr>
        </p:nvGraphicFramePr>
        <p:xfrm>
          <a:off x="228659" y="1252523"/>
          <a:ext cx="8650681" cy="5406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399"/>
          </a:xfrm>
        </p:spPr>
        <p:txBody>
          <a:bodyPr>
            <a:normAutofit/>
          </a:bodyPr>
          <a:lstStyle/>
          <a:p>
            <a:r>
              <a:rPr lang="en-US" dirty="0" smtClean="0"/>
              <a:t>Logistic Regression Performance</a:t>
            </a:r>
            <a:endParaRPr lang="en-US" dirty="0"/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7028848" y="2057427"/>
            <a:ext cx="2006022" cy="965833"/>
            <a:chOff x="7021694" y="2615568"/>
            <a:chExt cx="2005823" cy="965833"/>
          </a:xfrm>
        </p:grpSpPr>
        <p:cxnSp>
          <p:nvCxnSpPr>
            <p:cNvPr id="6" name="Straight Arrow Connector 5"/>
            <p:cNvCxnSpPr/>
            <p:nvPr/>
          </p:nvCxnSpPr>
          <p:spPr>
            <a:xfrm rot="5400000">
              <a:off x="6972455" y="3238508"/>
              <a:ext cx="533400" cy="15238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8"/>
            <p:cNvSpPr txBox="1">
              <a:spLocks noChangeArrowheads="1"/>
            </p:cNvSpPr>
            <p:nvPr/>
          </p:nvSpPr>
          <p:spPr bwMode="auto">
            <a:xfrm>
              <a:off x="7021694" y="2615568"/>
              <a:ext cx="2005823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100" dirty="0" smtClean="0">
                  <a:ea typeface="Calibri" charset="0"/>
                  <a:cs typeface="Corbel"/>
                </a:rPr>
                <a:t>110 s / </a:t>
              </a:r>
              <a:r>
                <a:rPr lang="en-US" sz="2100" dirty="0">
                  <a:ea typeface="Calibri" charset="0"/>
                  <a:cs typeface="Corbel"/>
                </a:rPr>
                <a:t>iteration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6477001" y="3967303"/>
            <a:ext cx="2667001" cy="1195717"/>
            <a:chOff x="6447887" y="4635502"/>
            <a:chExt cx="2666877" cy="1196105"/>
          </a:xfrm>
        </p:grpSpPr>
        <p:cxnSp>
          <p:nvCxnSpPr>
            <p:cNvPr id="9" name="Straight Arrow Connector 8"/>
            <p:cNvCxnSpPr/>
            <p:nvPr/>
          </p:nvCxnSpPr>
          <p:spPr>
            <a:xfrm rot="16200000" flipV="1">
              <a:off x="6966897" y="4784813"/>
              <a:ext cx="501813" cy="20319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0"/>
            <p:cNvSpPr txBox="1">
              <a:spLocks noChangeArrowheads="1"/>
            </p:cNvSpPr>
            <p:nvPr/>
          </p:nvSpPr>
          <p:spPr bwMode="auto">
            <a:xfrm>
              <a:off x="6447887" y="5092703"/>
              <a:ext cx="2666877" cy="738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100" dirty="0">
                  <a:ea typeface="Calibri" charset="0"/>
                  <a:cs typeface="Corbel"/>
                </a:rPr>
                <a:t>first iteration</a:t>
              </a:r>
              <a:r>
                <a:rPr lang="en-US" sz="2100" dirty="0" smtClean="0">
                  <a:ea typeface="Calibri" charset="0"/>
                  <a:cs typeface="Corbel"/>
                </a:rPr>
                <a:t> 80 s</a:t>
              </a:r>
            </a:p>
            <a:p>
              <a:pPr algn="ctr"/>
              <a:r>
                <a:rPr lang="en-US" sz="2100" dirty="0">
                  <a:ea typeface="Calibri" charset="0"/>
                  <a:cs typeface="Corbel"/>
                </a:rPr>
                <a:t>further iterations</a:t>
              </a:r>
              <a:r>
                <a:rPr lang="en-US" sz="2100" dirty="0" smtClean="0">
                  <a:ea typeface="Calibri" charset="0"/>
                  <a:cs typeface="Corbel"/>
                </a:rPr>
                <a:t> 1 s</a:t>
              </a:r>
              <a:endParaRPr lang="en-US" sz="2100" dirty="0">
                <a:ea typeface="Calibri" charset="0"/>
                <a:cs typeface="Corbel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81000" y="6412468"/>
            <a:ext cx="648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29 GB dataset on 20 EC2 m1.xlarge machines (4 cores each)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0915" y="6581001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ill Sans Light"/>
                <a:cs typeface="Gill Sans Light"/>
              </a:rPr>
              <a:t>Slide provided by M. </a:t>
            </a:r>
            <a:r>
              <a:rPr lang="en-US" sz="1200" dirty="0" err="1" smtClean="0">
                <a:latin typeface="Gill Sans Light"/>
                <a:cs typeface="Gill Sans Light"/>
              </a:rPr>
              <a:t>Zaharia</a:t>
            </a:r>
            <a:r>
              <a:rPr lang="en-US" sz="1200" dirty="0" smtClean="0">
                <a:latin typeface="Gill Sans Light"/>
                <a:cs typeface="Gill Sans Light"/>
              </a:rPr>
              <a:t>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60750"/>
            <a:ext cx="8686800" cy="4724400"/>
          </a:xfrm>
        </p:spPr>
        <p:txBody>
          <a:bodyPr>
            <a:normAutofit/>
          </a:bodyPr>
          <a:lstStyle/>
          <a:p>
            <a:r>
              <a:rPr lang="en-US" dirty="0" err="1" smtClean="0"/>
              <a:t>MLlib</a:t>
            </a:r>
            <a:r>
              <a:rPr lang="en-US" dirty="0" smtClean="0"/>
              <a:t>: high quality library for </a:t>
            </a:r>
            <a:r>
              <a:rPr lang="en-US" dirty="0" smtClean="0">
                <a:solidFill>
                  <a:srgbClr val="3366FF"/>
                </a:solidFill>
              </a:rPr>
              <a:t>ML algorithms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Included in Apache Spark</a:t>
            </a:r>
          </a:p>
          <a:p>
            <a:pPr>
              <a:spcBef>
                <a:spcPts val="1000"/>
              </a:spcBef>
            </a:pPr>
            <a:r>
              <a:rPr lang="en-US" dirty="0" err="1" smtClean="0"/>
              <a:t>MLbase</a:t>
            </a:r>
            <a:r>
              <a:rPr lang="en-US" dirty="0" smtClean="0"/>
              <a:t>: make ML accessible to non-experts</a:t>
            </a:r>
          </a:p>
          <a:p>
            <a:pPr lvl="1">
              <a:spcBef>
                <a:spcPts val="1000"/>
              </a:spcBef>
            </a:pPr>
            <a:r>
              <a:rPr lang="en-US" dirty="0" smtClean="0">
                <a:solidFill>
                  <a:srgbClr val="3366FF"/>
                </a:solidFill>
              </a:rPr>
              <a:t>Automatically</a:t>
            </a:r>
            <a:r>
              <a:rPr lang="en-US" dirty="0" smtClean="0"/>
              <a:t> pick best algorithm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Allow developers to </a:t>
            </a:r>
            <a:r>
              <a:rPr lang="en-US" dirty="0" smtClean="0">
                <a:solidFill>
                  <a:srgbClr val="3366FF"/>
                </a:solidFill>
              </a:rPr>
              <a:t>easily add </a:t>
            </a:r>
            <a:r>
              <a:rPr lang="en-US" dirty="0" smtClean="0"/>
              <a:t>and test </a:t>
            </a:r>
            <a:r>
              <a:rPr lang="en-US" dirty="0" smtClean="0">
                <a:solidFill>
                  <a:srgbClr val="3366FF"/>
                </a:solidFill>
              </a:rPr>
              <a:t>new algorithms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0" y="228600"/>
            <a:ext cx="2209800" cy="1479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2026" y="480220"/>
            <a:ext cx="25056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 smtClean="0">
                <a:latin typeface="Gill Sans Light"/>
                <a:cs typeface="Gill Sans Light"/>
              </a:rPr>
              <a:t>MLlib</a:t>
            </a:r>
            <a:r>
              <a:rPr lang="en-US" sz="5400" dirty="0" smtClean="0">
                <a:latin typeface="Gill Sans Light"/>
                <a:cs typeface="Gill Sans Light"/>
              </a:rPr>
              <a:t>  +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5061150"/>
            <a:ext cx="759506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 smtClean="0">
                <a:latin typeface="Gill Sans Light"/>
                <a:cs typeface="Gill Sans Light"/>
              </a:rPr>
              <a:t>E. Sparks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smtClean="0">
                <a:latin typeface="Gill Sans Light"/>
                <a:cs typeface="Gill Sans Light"/>
              </a:rPr>
              <a:t>A. </a:t>
            </a:r>
            <a:r>
              <a:rPr lang="en-US" dirty="0" err="1" smtClean="0">
                <a:latin typeface="Gill Sans Light"/>
                <a:cs typeface="Gill Sans Light"/>
              </a:rPr>
              <a:t>Talwalkar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smtClean="0">
                <a:latin typeface="Gill Sans Light"/>
                <a:cs typeface="Gill Sans Light"/>
              </a:rPr>
              <a:t>V. Smith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smtClean="0">
                <a:latin typeface="Gill Sans Light"/>
                <a:cs typeface="Gill Sans Light"/>
              </a:rPr>
              <a:t>J. </a:t>
            </a:r>
            <a:r>
              <a:rPr lang="en-US" dirty="0" err="1">
                <a:latin typeface="Gill Sans Light"/>
                <a:cs typeface="Gill Sans Light"/>
              </a:rPr>
              <a:t>Kottalam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smtClean="0">
                <a:latin typeface="Gill Sans Light"/>
                <a:cs typeface="Gill Sans Light"/>
              </a:rPr>
              <a:t>X. </a:t>
            </a:r>
            <a:r>
              <a:rPr lang="en-US" dirty="0">
                <a:latin typeface="Gill Sans Light"/>
                <a:cs typeface="Gill Sans Light"/>
              </a:rPr>
              <a:t>Pan, </a:t>
            </a:r>
            <a:r>
              <a:rPr lang="en-US" dirty="0" smtClean="0">
                <a:latin typeface="Gill Sans Light"/>
                <a:cs typeface="Gill Sans Light"/>
              </a:rPr>
              <a:t>J. </a:t>
            </a:r>
            <a:r>
              <a:rPr lang="en-US" dirty="0">
                <a:latin typeface="Gill Sans Light"/>
                <a:cs typeface="Gill Sans Light"/>
              </a:rPr>
              <a:t>Gonzalez, Michael Franklin, Michael Jordan, Tim </a:t>
            </a:r>
            <a:r>
              <a:rPr lang="en-US" dirty="0" err="1" smtClean="0">
                <a:latin typeface="Gill Sans Light"/>
                <a:cs typeface="Gill Sans Light"/>
              </a:rPr>
              <a:t>Kraska</a:t>
            </a:r>
            <a:r>
              <a:rPr lang="en-US" dirty="0">
                <a:latin typeface="Gill Sans Light"/>
                <a:cs typeface="Gill Sans Light"/>
              </a:rPr>
              <a:t>. </a:t>
            </a:r>
            <a:r>
              <a:rPr lang="en-US" i="1" dirty="0">
                <a:latin typeface="Gill Sans Light"/>
                <a:cs typeface="Gill Sans Light"/>
              </a:rPr>
              <a:t>MLI: An API for Distributed Machine </a:t>
            </a:r>
            <a:r>
              <a:rPr lang="en-US" i="1" dirty="0" smtClean="0">
                <a:latin typeface="Gill Sans Light"/>
                <a:cs typeface="Gill Sans Light"/>
              </a:rPr>
              <a:t>Learning</a:t>
            </a:r>
            <a:r>
              <a:rPr lang="en-US" dirty="0" smtClean="0">
                <a:latin typeface="Gill Sans Light"/>
                <a:cs typeface="Gill Sans Light"/>
              </a:rPr>
              <a:t>. </a:t>
            </a:r>
            <a:r>
              <a:rPr lang="en-US" b="1" dirty="0" smtClean="0">
                <a:latin typeface="Gill Sans Light"/>
                <a:cs typeface="Gill Sans Light"/>
              </a:rPr>
              <a:t>ICDM’13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latin typeface="Gill Sans Light"/>
                <a:cs typeface="Gill Sans Light"/>
              </a:rPr>
              <a:t>T. </a:t>
            </a:r>
            <a:r>
              <a:rPr lang="en-US" dirty="0" err="1">
                <a:latin typeface="Gill Sans Light"/>
                <a:cs typeface="Gill Sans Light"/>
              </a:rPr>
              <a:t>Kraska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smtClean="0">
                <a:latin typeface="Gill Sans Light"/>
                <a:cs typeface="Gill Sans Light"/>
              </a:rPr>
              <a:t>A. </a:t>
            </a:r>
            <a:r>
              <a:rPr lang="en-US" dirty="0" err="1" smtClean="0">
                <a:latin typeface="Gill Sans Light"/>
                <a:cs typeface="Gill Sans Light"/>
              </a:rPr>
              <a:t>Talwalkar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smtClean="0">
                <a:latin typeface="Gill Sans Light"/>
                <a:cs typeface="Gill Sans Light"/>
              </a:rPr>
              <a:t>J. C</a:t>
            </a:r>
            <a:r>
              <a:rPr lang="en-US" dirty="0">
                <a:latin typeface="Gill Sans Light"/>
                <a:cs typeface="Gill Sans Light"/>
              </a:rPr>
              <a:t>. </a:t>
            </a:r>
            <a:r>
              <a:rPr lang="en-US" dirty="0" err="1">
                <a:latin typeface="Gill Sans Light"/>
                <a:cs typeface="Gill Sans Light"/>
              </a:rPr>
              <a:t>Duchi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smtClean="0">
                <a:latin typeface="Gill Sans Light"/>
                <a:cs typeface="Gill Sans Light"/>
              </a:rPr>
              <a:t>R. Griffith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smtClean="0">
                <a:latin typeface="Gill Sans Light"/>
                <a:cs typeface="Gill Sans Light"/>
              </a:rPr>
              <a:t>M. J</a:t>
            </a:r>
            <a:r>
              <a:rPr lang="en-US" dirty="0">
                <a:latin typeface="Gill Sans Light"/>
                <a:cs typeface="Gill Sans Light"/>
              </a:rPr>
              <a:t>. Franklin, and </a:t>
            </a:r>
            <a:r>
              <a:rPr lang="en-US" dirty="0" smtClean="0">
                <a:latin typeface="Gill Sans Light"/>
                <a:cs typeface="Gill Sans Light"/>
              </a:rPr>
              <a:t>M. I</a:t>
            </a:r>
            <a:r>
              <a:rPr lang="en-US" dirty="0">
                <a:latin typeface="Gill Sans Light"/>
                <a:cs typeface="Gill Sans Light"/>
              </a:rPr>
              <a:t>. Jordan</a:t>
            </a:r>
            <a:r>
              <a:rPr lang="en-US" dirty="0" smtClean="0">
                <a:latin typeface="Gill Sans Light"/>
                <a:cs typeface="Gill Sans Light"/>
              </a:rPr>
              <a:t>. </a:t>
            </a:r>
            <a:r>
              <a:rPr lang="en-US" i="1" dirty="0" err="1">
                <a:latin typeface="Gill Sans Light"/>
                <a:cs typeface="Gill Sans Light"/>
              </a:rPr>
              <a:t>MLbase</a:t>
            </a:r>
            <a:r>
              <a:rPr lang="en-US" i="1" dirty="0">
                <a:latin typeface="Gill Sans Light"/>
                <a:cs typeface="Gill Sans Light"/>
              </a:rPr>
              <a:t>: A Distributed Machine-learning System. </a:t>
            </a:r>
            <a:r>
              <a:rPr lang="en-US" dirty="0" smtClean="0">
                <a:latin typeface="Gill Sans Light"/>
                <a:cs typeface="Gill Sans Light"/>
              </a:rPr>
              <a:t> </a:t>
            </a:r>
            <a:r>
              <a:rPr lang="en-US" b="1" dirty="0" smtClean="0">
                <a:latin typeface="Gill Sans Light"/>
                <a:cs typeface="Gill Sans Light"/>
              </a:rPr>
              <a:t>CIDR’13</a:t>
            </a:r>
            <a:endParaRPr lang="en-US" sz="1800" b="1" dirty="0" smtClean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27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Mahout Moves to 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7783"/>
            <a:ext cx="8229600" cy="4221162"/>
          </a:xfrm>
        </p:spPr>
        <p:txBody>
          <a:bodyPr/>
          <a:lstStyle/>
          <a:p>
            <a:r>
              <a:rPr lang="en-US" sz="2800" b="1" dirty="0" smtClean="0"/>
              <a:t>On 25 April 2014 - Goodbye </a:t>
            </a:r>
            <a:r>
              <a:rPr lang="en-US" sz="2800" b="1" dirty="0" err="1" smtClean="0"/>
              <a:t>MapReduce</a:t>
            </a:r>
            <a:endParaRPr lang="en-US" sz="2800" b="1" dirty="0" smtClean="0"/>
          </a:p>
          <a:p>
            <a:pPr marL="457200" indent="225425"/>
            <a:r>
              <a:rPr lang="en-US" sz="2400" i="1" dirty="0" smtClean="0"/>
              <a:t>The Mahout community decided to move its codebase onto modern data processing systems that offer a richer programming model and more efficient execution than </a:t>
            </a:r>
            <a:r>
              <a:rPr lang="en-US" sz="2400" i="1" dirty="0" err="1" smtClean="0"/>
              <a:t>Hadoop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MapReduce</a:t>
            </a:r>
            <a:r>
              <a:rPr lang="en-US" sz="2400" i="1" dirty="0" smtClean="0"/>
              <a:t>. </a:t>
            </a:r>
            <a:r>
              <a:rPr lang="en-US" sz="2400" b="1" i="1" dirty="0" smtClean="0">
                <a:solidFill>
                  <a:srgbClr val="3366FF"/>
                </a:solidFill>
              </a:rPr>
              <a:t>Mahout will therefore reject new </a:t>
            </a:r>
            <a:r>
              <a:rPr lang="en-US" sz="2400" b="1" i="1" dirty="0" err="1" smtClean="0">
                <a:solidFill>
                  <a:srgbClr val="3366FF"/>
                </a:solidFill>
              </a:rPr>
              <a:t>MapReduce</a:t>
            </a:r>
            <a:r>
              <a:rPr lang="en-US" sz="2400" b="1" i="1" dirty="0" smtClean="0">
                <a:solidFill>
                  <a:srgbClr val="3366FF"/>
                </a:solidFill>
              </a:rPr>
              <a:t> algorithm implementations from now on</a:t>
            </a:r>
            <a:r>
              <a:rPr lang="en-US" sz="2800" i="1" dirty="0" smtClean="0"/>
              <a:t>. </a:t>
            </a:r>
          </a:p>
          <a:p>
            <a:pPr marL="457200" indent="225425"/>
            <a:r>
              <a:rPr lang="en-US" sz="2400" i="1" dirty="0"/>
              <a:t>We are building our future implementations on top of </a:t>
            </a:r>
            <a:r>
              <a:rPr lang="en-US" sz="2400" i="1" dirty="0" smtClean="0">
                <a:solidFill>
                  <a:srgbClr val="3366FF"/>
                </a:solidFill>
              </a:rPr>
              <a:t>a DSL </a:t>
            </a:r>
            <a:r>
              <a:rPr lang="en-US" sz="2400" i="1" dirty="0">
                <a:solidFill>
                  <a:srgbClr val="3366FF"/>
                </a:solidFill>
              </a:rPr>
              <a:t>for linear algebraic operations </a:t>
            </a:r>
            <a:r>
              <a:rPr lang="en-US" sz="2400" i="1" dirty="0"/>
              <a:t>which has been developed over the last months. Programs written in this DSL are automatically optimized and </a:t>
            </a:r>
            <a:r>
              <a:rPr lang="en-US" sz="2400" i="1" dirty="0">
                <a:solidFill>
                  <a:srgbClr val="3366FF"/>
                </a:solidFill>
              </a:rPr>
              <a:t>executed in parallel on Apache Spark</a:t>
            </a:r>
            <a:r>
              <a:rPr lang="en-US" sz="2400" i="1" dirty="0"/>
              <a:t>.</a:t>
            </a:r>
          </a:p>
          <a:p>
            <a:pPr marL="457200" indent="225425"/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036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Other Related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5383"/>
            <a:ext cx="8763000" cy="4843882"/>
          </a:xfrm>
        </p:spPr>
        <p:txBody>
          <a:bodyPr/>
          <a:lstStyle/>
          <a:p>
            <a:r>
              <a:rPr lang="en-US" dirty="0" smtClean="0"/>
              <a:t>Microsoft Dryad and Naiad:</a:t>
            </a:r>
          </a:p>
          <a:p>
            <a:pPr marL="457200" indent="-457200">
              <a:lnSpc>
                <a:spcPct val="80000"/>
              </a:lnSpc>
              <a:buFont typeface="Arial"/>
              <a:buChar char="•"/>
            </a:pPr>
            <a:r>
              <a:rPr lang="en-US" sz="2600" dirty="0" smtClean="0">
                <a:hlinkClick r:id="rId3"/>
              </a:rPr>
              <a:t>http</a:t>
            </a:r>
            <a:r>
              <a:rPr lang="en-US" sz="2600" dirty="0">
                <a:hlinkClick r:id="rId3"/>
              </a:rPr>
              <a:t>://research.microsoft.com/en-us/projects/dryad</a:t>
            </a:r>
            <a:r>
              <a:rPr lang="en-US" sz="2600" dirty="0" smtClean="0">
                <a:hlinkClick r:id="rId3"/>
              </a:rPr>
              <a:t>/</a:t>
            </a:r>
            <a:endParaRPr lang="en-US" sz="2600" dirty="0"/>
          </a:p>
          <a:p>
            <a:pPr marL="457200" indent="-457200">
              <a:lnSpc>
                <a:spcPct val="80000"/>
              </a:lnSpc>
              <a:buFont typeface="Arial"/>
              <a:buChar char="•"/>
            </a:pPr>
            <a:r>
              <a:rPr lang="en-US" sz="2600" dirty="0" smtClean="0">
                <a:hlinkClick r:id="rId4"/>
              </a:rPr>
              <a:t>http</a:t>
            </a:r>
            <a:r>
              <a:rPr lang="en-US" sz="2600" dirty="0">
                <a:hlinkClick r:id="rId4"/>
              </a:rPr>
              <a:t>://research.microsoft.com/en-us/projects/naiad/</a:t>
            </a:r>
            <a:endParaRPr lang="en-US" sz="2600" dirty="0" smtClean="0"/>
          </a:p>
          <a:p>
            <a:r>
              <a:rPr lang="en-US" dirty="0" err="1" smtClean="0"/>
              <a:t>Hyracks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hyracks.org</a:t>
            </a:r>
            <a:endParaRPr lang="en-US" dirty="0" smtClean="0"/>
          </a:p>
          <a:p>
            <a:r>
              <a:rPr lang="en-US" dirty="0" smtClean="0"/>
              <a:t>Stratosphere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stratosphere.eu</a:t>
            </a:r>
            <a:endParaRPr lang="en-US" dirty="0" smtClean="0"/>
          </a:p>
          <a:p>
            <a:r>
              <a:rPr lang="en-US" dirty="0" err="1" smtClean="0"/>
              <a:t>MADlib</a:t>
            </a:r>
            <a:r>
              <a:rPr lang="en-US" dirty="0" smtClean="0"/>
              <a:t>: </a:t>
            </a:r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madlib.net</a:t>
            </a:r>
            <a:endParaRPr lang="en-US" dirty="0" smtClean="0"/>
          </a:p>
          <a:p>
            <a:r>
              <a:rPr lang="en-US" dirty="0" err="1" smtClean="0"/>
              <a:t>Hadoop</a:t>
            </a:r>
            <a:r>
              <a:rPr lang="en-US" dirty="0" smtClean="0"/>
              <a:t> </a:t>
            </a:r>
            <a:r>
              <a:rPr lang="en-US" dirty="0" err="1" smtClean="0"/>
              <a:t>Tez</a:t>
            </a:r>
            <a:r>
              <a:rPr lang="en-US" dirty="0"/>
              <a:t>: </a:t>
            </a:r>
            <a:r>
              <a:rPr lang="en-US" dirty="0">
                <a:hlinkClick r:id="rId8"/>
              </a:rPr>
              <a:t>http://hortonworks.com/hadoop/tez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181600" y="6349265"/>
            <a:ext cx="368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See </a:t>
            </a:r>
            <a:r>
              <a:rPr lang="en-US" sz="1800" dirty="0" smtClean="0">
                <a:latin typeface="Gill Sans Light"/>
                <a:cs typeface="Gill Sans Light"/>
              </a:rPr>
              <a:t>publication lists at each of the sites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5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57200" y="2133600"/>
            <a:ext cx="8305800" cy="1586345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1879"/>
            <a:ext cx="8229600" cy="1143000"/>
          </a:xfrm>
        </p:spPr>
        <p:txBody>
          <a:bodyPr/>
          <a:lstStyle/>
          <a:p>
            <a:r>
              <a:rPr lang="en-US" dirty="0" smtClean="0"/>
              <a:t>Outline of the Tutorial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57200" y="3855028"/>
            <a:ext cx="8305800" cy="900545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3400" y="2011742"/>
            <a:ext cx="8229600" cy="4258804"/>
          </a:xfrm>
        </p:spPr>
        <p:txBody>
          <a:bodyPr/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Distributed Aggregation: </a:t>
            </a:r>
            <a:r>
              <a:rPr lang="en-US" dirty="0" smtClean="0">
                <a:solidFill>
                  <a:srgbClr val="3366FF"/>
                </a:solidFill>
              </a:rPr>
              <a:t>Map-Reduce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Iterative Machine Learning: </a:t>
            </a:r>
            <a:r>
              <a:rPr lang="en-US" dirty="0" smtClean="0">
                <a:solidFill>
                  <a:srgbClr val="3366FF"/>
                </a:solidFill>
              </a:rPr>
              <a:t>Spark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Large </a:t>
            </a:r>
            <a:r>
              <a:rPr lang="en-US" dirty="0" smtClean="0"/>
              <a:t>Shared Models</a:t>
            </a:r>
            <a:r>
              <a:rPr lang="en-US" dirty="0"/>
              <a:t>: </a:t>
            </a:r>
            <a:r>
              <a:rPr lang="en-US" dirty="0">
                <a:solidFill>
                  <a:srgbClr val="3366FF"/>
                </a:solidFill>
              </a:rPr>
              <a:t>Parameter </a:t>
            </a:r>
            <a:r>
              <a:rPr lang="en-US" dirty="0" smtClean="0">
                <a:solidFill>
                  <a:srgbClr val="3366FF"/>
                </a:solidFill>
              </a:rPr>
              <a:t>Server</a:t>
            </a:r>
            <a:endParaRPr lang="en-US" dirty="0">
              <a:solidFill>
                <a:srgbClr val="3366FF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Graphical Computation: </a:t>
            </a:r>
            <a:r>
              <a:rPr lang="en-US" dirty="0" err="1" smtClean="0">
                <a:solidFill>
                  <a:srgbClr val="3366FF"/>
                </a:solidFill>
              </a:rPr>
              <a:t>GraphLab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to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err="1" smtClean="0">
                <a:solidFill>
                  <a:srgbClr val="3366FF"/>
                </a:solidFill>
              </a:rPr>
              <a:t>GraphX</a:t>
            </a:r>
            <a:endParaRPr lang="en-US" dirty="0" smtClean="0">
              <a:solidFill>
                <a:srgbClr val="3366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48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33400" y="487055"/>
            <a:ext cx="8153400" cy="4008745"/>
          </a:xfrm>
        </p:spPr>
        <p:txBody>
          <a:bodyPr anchor="ctr"/>
          <a:lstStyle/>
          <a:p>
            <a:r>
              <a:rPr lang="en-US" sz="5400" dirty="0" smtClean="0">
                <a:solidFill>
                  <a:srgbClr val="3366FF"/>
                </a:solidFill>
              </a:rPr>
              <a:t>Big </a:t>
            </a:r>
            <a:r>
              <a:rPr lang="en-US" sz="5400" dirty="0" smtClean="0"/>
              <a:t>Models</a:t>
            </a:r>
            <a:br>
              <a:rPr lang="en-US" sz="5400" dirty="0" smtClean="0"/>
            </a:br>
            <a:r>
              <a:rPr lang="en-US" sz="5400" dirty="0" smtClean="0"/>
              <a:t>and</a:t>
            </a:r>
            <a:br>
              <a:rPr lang="en-US" sz="5400" dirty="0" smtClean="0"/>
            </a:br>
            <a:r>
              <a:rPr lang="en-US" sz="5400" dirty="0" smtClean="0">
                <a:solidFill>
                  <a:srgbClr val="3366FF"/>
                </a:solidFill>
              </a:rPr>
              <a:t>Online</a:t>
            </a:r>
            <a:r>
              <a:rPr lang="en-US" sz="5400" dirty="0" smtClean="0"/>
              <a:t> Algorithms</a:t>
            </a:r>
            <a:r>
              <a:rPr lang="en-US" sz="5400" dirty="0" smtClean="0">
                <a:solidFill>
                  <a:srgbClr val="3366FF"/>
                </a:solidFill>
              </a:rPr>
              <a:t> </a:t>
            </a:r>
            <a:endParaRPr lang="en-US" sz="5400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44196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Gill Sans Light"/>
                <a:cs typeface="Gill Sans Light"/>
              </a:rPr>
              <a:t>Parameter Servers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54109" y="5486400"/>
            <a:ext cx="675958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600" dirty="0" smtClean="0">
                <a:latin typeface="Gill Sans Light"/>
                <a:cs typeface="Gill Sans Light"/>
              </a:rPr>
              <a:t>A. </a:t>
            </a:r>
            <a:r>
              <a:rPr lang="en-US" sz="1600" dirty="0" err="1">
                <a:latin typeface="Gill Sans Light"/>
                <a:cs typeface="Gill Sans Light"/>
              </a:rPr>
              <a:t>Smola</a:t>
            </a:r>
            <a:r>
              <a:rPr lang="en-US" sz="1600" dirty="0">
                <a:latin typeface="Gill Sans Light"/>
                <a:cs typeface="Gill Sans Light"/>
              </a:rPr>
              <a:t> and </a:t>
            </a:r>
            <a:r>
              <a:rPr lang="en-US" sz="1600" dirty="0" smtClean="0">
                <a:latin typeface="Gill Sans Light"/>
                <a:cs typeface="Gill Sans Light"/>
              </a:rPr>
              <a:t>S. </a:t>
            </a:r>
            <a:r>
              <a:rPr lang="en-US" sz="1600" dirty="0" err="1">
                <a:latin typeface="Gill Sans Light"/>
                <a:cs typeface="Gill Sans Light"/>
              </a:rPr>
              <a:t>Narayanamurthy</a:t>
            </a:r>
            <a:r>
              <a:rPr lang="en-US" sz="1600" dirty="0">
                <a:latin typeface="Gill Sans Light"/>
                <a:cs typeface="Gill Sans Light"/>
              </a:rPr>
              <a:t>. </a:t>
            </a:r>
            <a:r>
              <a:rPr lang="en-US" sz="1600" dirty="0" smtClean="0">
                <a:latin typeface="Gill Sans Light"/>
                <a:cs typeface="Gill Sans Light"/>
              </a:rPr>
              <a:t> </a:t>
            </a:r>
            <a:r>
              <a:rPr lang="en-US" sz="1600" i="1" dirty="0" smtClean="0">
                <a:latin typeface="Gill Sans Light"/>
                <a:cs typeface="Gill Sans Light"/>
              </a:rPr>
              <a:t>An </a:t>
            </a:r>
            <a:r>
              <a:rPr lang="en-US" sz="1600" i="1" dirty="0">
                <a:latin typeface="Gill Sans Light"/>
                <a:cs typeface="Gill Sans Light"/>
              </a:rPr>
              <a:t>architecture for parallel topic models.</a:t>
            </a:r>
            <a:r>
              <a:rPr lang="en-US" sz="1600" dirty="0">
                <a:latin typeface="Gill Sans Light"/>
                <a:cs typeface="Gill Sans Light"/>
              </a:rPr>
              <a:t> </a:t>
            </a:r>
            <a:r>
              <a:rPr lang="en-US" sz="1600" dirty="0" smtClean="0">
                <a:latin typeface="Gill Sans Light"/>
                <a:cs typeface="Gill Sans Light"/>
              </a:rPr>
              <a:t>VLDB’10</a:t>
            </a:r>
          </a:p>
          <a:p>
            <a:pPr algn="ctr">
              <a:spcBef>
                <a:spcPts val="1200"/>
              </a:spcBef>
            </a:pPr>
            <a:r>
              <a:rPr lang="en-US" sz="1600" dirty="0" smtClean="0">
                <a:latin typeface="Gill Sans Light"/>
                <a:cs typeface="Gill Sans Light"/>
              </a:rPr>
              <a:t>A. </a:t>
            </a:r>
            <a:r>
              <a:rPr lang="en-US" sz="1600" dirty="0">
                <a:latin typeface="Gill Sans Light"/>
                <a:cs typeface="Gill Sans Light"/>
              </a:rPr>
              <a:t>Ahmed, </a:t>
            </a:r>
            <a:r>
              <a:rPr lang="en-US" sz="1600" dirty="0" smtClean="0">
                <a:latin typeface="Gill Sans Light"/>
                <a:cs typeface="Gill Sans Light"/>
              </a:rPr>
              <a:t>M. </a:t>
            </a:r>
            <a:r>
              <a:rPr lang="en-US" sz="1600" dirty="0" err="1">
                <a:latin typeface="Gill Sans Light"/>
                <a:cs typeface="Gill Sans Light"/>
              </a:rPr>
              <a:t>Aly</a:t>
            </a:r>
            <a:r>
              <a:rPr lang="en-US" sz="1600" dirty="0">
                <a:latin typeface="Gill Sans Light"/>
                <a:cs typeface="Gill Sans Light"/>
              </a:rPr>
              <a:t>, </a:t>
            </a:r>
            <a:r>
              <a:rPr lang="en-US" sz="1600" dirty="0" smtClean="0">
                <a:latin typeface="Gill Sans Light"/>
                <a:cs typeface="Gill Sans Light"/>
              </a:rPr>
              <a:t>J. </a:t>
            </a:r>
            <a:r>
              <a:rPr lang="en-US" sz="1600" dirty="0">
                <a:latin typeface="Gill Sans Light"/>
                <a:cs typeface="Gill Sans Light"/>
              </a:rPr>
              <a:t>Gonzalez, </a:t>
            </a:r>
            <a:r>
              <a:rPr lang="en-US" sz="1600" dirty="0" smtClean="0">
                <a:latin typeface="Gill Sans Light"/>
                <a:cs typeface="Gill Sans Light"/>
              </a:rPr>
              <a:t>S. </a:t>
            </a:r>
            <a:r>
              <a:rPr lang="en-US" sz="1600" dirty="0" err="1">
                <a:latin typeface="Gill Sans Light"/>
                <a:cs typeface="Gill Sans Light"/>
              </a:rPr>
              <a:t>Narayanamurthy</a:t>
            </a:r>
            <a:r>
              <a:rPr lang="en-US" sz="1600" dirty="0">
                <a:latin typeface="Gill Sans Light"/>
                <a:cs typeface="Gill Sans Light"/>
              </a:rPr>
              <a:t>, and </a:t>
            </a:r>
            <a:r>
              <a:rPr lang="en-US" sz="1600" dirty="0" smtClean="0">
                <a:latin typeface="Gill Sans Light"/>
                <a:cs typeface="Gill Sans Light"/>
              </a:rPr>
              <a:t>A. </a:t>
            </a:r>
            <a:r>
              <a:rPr lang="en-US" sz="1600" dirty="0">
                <a:latin typeface="Gill Sans Light"/>
                <a:cs typeface="Gill Sans Light"/>
              </a:rPr>
              <a:t>J. </a:t>
            </a:r>
            <a:r>
              <a:rPr lang="en-US" sz="1600" dirty="0" err="1">
                <a:latin typeface="Gill Sans Light"/>
                <a:cs typeface="Gill Sans Light"/>
              </a:rPr>
              <a:t>Smola</a:t>
            </a:r>
            <a:r>
              <a:rPr lang="en-US" sz="1600" dirty="0" smtClean="0">
                <a:latin typeface="Gill Sans Light"/>
                <a:cs typeface="Gill Sans Light"/>
              </a:rPr>
              <a:t>. </a:t>
            </a:r>
            <a:br>
              <a:rPr lang="en-US" sz="1600" dirty="0" smtClean="0">
                <a:latin typeface="Gill Sans Light"/>
                <a:cs typeface="Gill Sans Light"/>
              </a:rPr>
            </a:br>
            <a:r>
              <a:rPr lang="en-US" sz="1600" i="1" dirty="0" smtClean="0">
                <a:latin typeface="Gill Sans Light"/>
                <a:cs typeface="Gill Sans Light"/>
              </a:rPr>
              <a:t>Scalable </a:t>
            </a:r>
            <a:r>
              <a:rPr lang="en-US" sz="1600" i="1" dirty="0">
                <a:latin typeface="Gill Sans Light"/>
                <a:cs typeface="Gill Sans Light"/>
              </a:rPr>
              <a:t>inference in latent variable models</a:t>
            </a:r>
            <a:r>
              <a:rPr lang="en-US" sz="1600" dirty="0">
                <a:latin typeface="Gill Sans Light"/>
                <a:cs typeface="Gill Sans Light"/>
              </a:rPr>
              <a:t>. </a:t>
            </a:r>
            <a:r>
              <a:rPr lang="en-US" sz="1600" dirty="0" smtClean="0">
                <a:latin typeface="Gill Sans Light"/>
                <a:cs typeface="Gill Sans Light"/>
              </a:rPr>
              <a:t>WSDM </a:t>
            </a:r>
            <a:r>
              <a:rPr lang="en-US" sz="1600" dirty="0">
                <a:latin typeface="Gill Sans Light"/>
                <a:cs typeface="Gill Sans Light"/>
              </a:rPr>
              <a:t>'</a:t>
            </a:r>
            <a:r>
              <a:rPr lang="en-US" sz="1600" dirty="0" smtClean="0">
                <a:latin typeface="Gill Sans Light"/>
                <a:cs typeface="Gill Sans Light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649796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5322007" y="1615741"/>
            <a:ext cx="1078793" cy="1924990"/>
            <a:chOff x="5338582" y="1462462"/>
            <a:chExt cx="1078793" cy="1924990"/>
          </a:xfrm>
        </p:grpSpPr>
        <p:sp>
          <p:nvSpPr>
            <p:cNvPr id="4" name="Rounded Rectangle 3"/>
            <p:cNvSpPr/>
            <p:nvPr/>
          </p:nvSpPr>
          <p:spPr>
            <a:xfrm>
              <a:off x="5351700" y="2649452"/>
              <a:ext cx="1065675" cy="7380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Small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Model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97669" y="1462462"/>
              <a:ext cx="4461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11" name="Left Brace 10"/>
            <p:cNvSpPr/>
            <p:nvPr/>
          </p:nvSpPr>
          <p:spPr>
            <a:xfrm rot="5400000">
              <a:off x="5659004" y="1824506"/>
              <a:ext cx="437949" cy="1078793"/>
            </a:xfrm>
            <a:prstGeom prst="leftBrac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8750"/>
            <a:ext cx="9143999" cy="838200"/>
          </a:xfrm>
        </p:spPr>
        <p:txBody>
          <a:bodyPr/>
          <a:lstStyle/>
          <a:p>
            <a:r>
              <a:rPr lang="en-US" sz="4800" dirty="0" smtClean="0"/>
              <a:t>Small</a:t>
            </a:r>
            <a:r>
              <a:rPr lang="en-US" sz="7200" dirty="0" smtClean="0"/>
              <a:t> </a:t>
            </a:r>
            <a:r>
              <a:rPr lang="en-US" sz="7200" dirty="0" smtClean="0">
                <a:sym typeface="Wingdings"/>
              </a:rPr>
              <a:t> </a:t>
            </a:r>
            <a:r>
              <a:rPr lang="en-US" sz="9600" dirty="0" smtClean="0">
                <a:sym typeface="Wingdings"/>
              </a:rPr>
              <a:t>Big</a:t>
            </a:r>
            <a:r>
              <a:rPr lang="en-US" sz="7200" dirty="0" smtClean="0"/>
              <a:t> </a:t>
            </a:r>
            <a:r>
              <a:rPr lang="en-US" sz="6600" dirty="0" smtClean="0"/>
              <a:t>Models</a:t>
            </a:r>
            <a:endParaRPr lang="en-US" sz="6600" dirty="0"/>
          </a:p>
        </p:txBody>
      </p:sp>
      <p:sp>
        <p:nvSpPr>
          <p:cNvPr id="5" name="Rectangle 4"/>
          <p:cNvSpPr/>
          <p:nvPr/>
        </p:nvSpPr>
        <p:spPr>
          <a:xfrm>
            <a:off x="1395601" y="2823752"/>
            <a:ext cx="1080273" cy="3751498"/>
          </a:xfrm>
          <a:prstGeom prst="rect">
            <a:avLst/>
          </a:prstGeom>
          <a:pattFill prst="ltHorz">
            <a:fgClr>
              <a:schemeClr val="tx1">
                <a:lumMod val="50000"/>
                <a:lumOff val="50000"/>
              </a:schemeClr>
            </a:fgClr>
            <a:bgClr>
              <a:schemeClr val="tx1"/>
            </a:bgClr>
          </a:pattFill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Big Data</a:t>
            </a:r>
            <a:endParaRPr lang="en-US" sz="3200" dirty="0">
              <a:latin typeface="Gill Sans Light"/>
              <a:cs typeface="Gill Sans Light"/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811670" y="2823751"/>
            <a:ext cx="437949" cy="3751499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7518" y="4115596"/>
            <a:ext cx="524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Gill Sans Light"/>
                <a:cs typeface="Gill Sans Light"/>
              </a:rPr>
              <a:t>n</a:t>
            </a:r>
            <a:endParaRPr lang="en-US" sz="5400" dirty="0" smtClean="0">
              <a:latin typeface="Gill Sans Light"/>
              <a:cs typeface="Gill Sans Light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397080" y="1593844"/>
            <a:ext cx="1078793" cy="1142312"/>
            <a:chOff x="1397080" y="1593844"/>
            <a:chExt cx="1078793" cy="1142312"/>
          </a:xfrm>
        </p:grpSpPr>
        <p:sp>
          <p:nvSpPr>
            <p:cNvPr id="8" name="TextBox 7"/>
            <p:cNvSpPr txBox="1"/>
            <p:nvPr/>
          </p:nvSpPr>
          <p:spPr>
            <a:xfrm>
              <a:off x="1699242" y="1593844"/>
              <a:ext cx="4461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9" name="Left Brace 8"/>
            <p:cNvSpPr/>
            <p:nvPr/>
          </p:nvSpPr>
          <p:spPr>
            <a:xfrm rot="5400000">
              <a:off x="1717502" y="1977785"/>
              <a:ext cx="437949" cy="1078793"/>
            </a:xfrm>
            <a:prstGeom prst="leftBrac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62600" y="4341464"/>
            <a:ext cx="22240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Gill Sans Light"/>
                <a:cs typeface="Gill Sans Light"/>
              </a:rPr>
              <a:t>d</a:t>
            </a:r>
            <a:r>
              <a:rPr lang="en-US" sz="5400" dirty="0" smtClean="0">
                <a:latin typeface="Gill Sans Light"/>
                <a:cs typeface="Gill Sans Light"/>
              </a:rPr>
              <a:t> &lt;&lt; </a:t>
            </a:r>
            <a:r>
              <a:rPr lang="en-US" sz="7200" dirty="0" smtClean="0">
                <a:latin typeface="Gill Sans Light"/>
                <a:cs typeface="Gill Sans Light"/>
              </a:rPr>
              <a:t>n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1397080" y="1219200"/>
            <a:ext cx="3403520" cy="5355607"/>
            <a:chOff x="1397080" y="1219200"/>
            <a:chExt cx="3403520" cy="5355607"/>
          </a:xfrm>
        </p:grpSpPr>
        <p:grpSp>
          <p:nvGrpSpPr>
            <p:cNvPr id="15" name="Group 14"/>
            <p:cNvGrpSpPr/>
            <p:nvPr/>
          </p:nvGrpSpPr>
          <p:grpSpPr>
            <a:xfrm>
              <a:off x="1397080" y="2823309"/>
              <a:ext cx="3403520" cy="3751498"/>
              <a:chOff x="1397080" y="2823309"/>
              <a:chExt cx="3403520" cy="3751498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1397080" y="2823309"/>
                <a:ext cx="3403520" cy="3751498"/>
              </a:xfrm>
              <a:prstGeom prst="rect">
                <a:avLst/>
              </a:prstGeom>
              <a:solidFill>
                <a:srgbClr val="FFFFFF"/>
              </a:solidFill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 smtClean="0">
                    <a:solidFill>
                      <a:schemeClr val="tx1"/>
                    </a:solidFill>
                    <a:latin typeface="Gill Sans Light"/>
                    <a:cs typeface="Gill Sans Light"/>
                  </a:rPr>
                  <a:t>Sparse</a:t>
                </a:r>
              </a:p>
              <a:p>
                <a:pPr algn="ctr"/>
                <a:r>
                  <a:rPr lang="en-US" sz="4000" dirty="0" smtClean="0">
                    <a:solidFill>
                      <a:schemeClr val="tx1"/>
                    </a:solidFill>
                    <a:latin typeface="Gill Sans Light"/>
                    <a:cs typeface="Gill Sans Light"/>
                  </a:rPr>
                  <a:t>Big Data</a:t>
                </a:r>
                <a:endParaRPr lang="en-US" sz="4000" dirty="0">
                  <a:solidFill>
                    <a:schemeClr val="tx1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1699242" y="3200400"/>
                <a:ext cx="281958" cy="76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114800" y="4191000"/>
                <a:ext cx="281958" cy="76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558263" y="3810000"/>
                <a:ext cx="281958" cy="76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4038600" y="5486400"/>
                <a:ext cx="45719" cy="6096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667000" y="3657600"/>
                <a:ext cx="281958" cy="76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164254" y="5809629"/>
                <a:ext cx="281958" cy="76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4114800" y="3352800"/>
                <a:ext cx="281958" cy="76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4255779" y="6096000"/>
                <a:ext cx="281958" cy="76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475874" y="3025497"/>
                <a:ext cx="45719" cy="6096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318016" y="3906708"/>
                <a:ext cx="55611" cy="74149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840221" y="5533507"/>
                <a:ext cx="45719" cy="6096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00423" y="4153537"/>
                <a:ext cx="45719" cy="6096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200400" y="5692416"/>
                <a:ext cx="129558" cy="152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537442" y="6324600"/>
                <a:ext cx="129558" cy="152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68821" y="3869537"/>
                <a:ext cx="129558" cy="152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352800" y="5844816"/>
                <a:ext cx="129558" cy="152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 flipV="1">
                <a:off x="2948958" y="3122886"/>
                <a:ext cx="304800" cy="3074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446212" y="5894265"/>
                <a:ext cx="129558" cy="152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 flipV="1">
                <a:off x="3641342" y="6153771"/>
                <a:ext cx="304800" cy="3074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 flipV="1">
                <a:off x="1828800" y="4763137"/>
                <a:ext cx="304800" cy="3074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598612" y="6046665"/>
                <a:ext cx="129558" cy="152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948958" y="3754308"/>
                <a:ext cx="129558" cy="152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625538" y="3031913"/>
                <a:ext cx="129558" cy="152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810000" y="3717713"/>
                <a:ext cx="624055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858303" y="4153537"/>
                <a:ext cx="875497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251892" y="5440681"/>
                <a:ext cx="624055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540199" y="6248400"/>
                <a:ext cx="624055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509545" y="3009053"/>
                <a:ext cx="624055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 flipV="1">
                <a:off x="4232937" y="4755783"/>
                <a:ext cx="304800" cy="3074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733800" y="3184313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581400" y="3489113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886200" y="3870113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981200" y="3412913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752600" y="4174913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3733800" y="5546513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3581400" y="3870113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1750345" y="5105400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4188745" y="5165513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4569745" y="6384713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886200" y="3352800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893345" y="3870113"/>
                <a:ext cx="78455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524467" y="4822497"/>
                <a:ext cx="104424" cy="92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400835" y="1219200"/>
              <a:ext cx="3399763" cy="1538069"/>
              <a:chOff x="1400835" y="1219200"/>
              <a:chExt cx="3399763" cy="1538069"/>
            </a:xfrm>
          </p:grpSpPr>
          <p:sp>
            <p:nvSpPr>
              <p:cNvPr id="64" name="Left Brace 63"/>
              <p:cNvSpPr/>
              <p:nvPr/>
            </p:nvSpPr>
            <p:spPr>
              <a:xfrm rot="5400000">
                <a:off x="2750783" y="707453"/>
                <a:ext cx="699868" cy="3399763"/>
              </a:xfrm>
              <a:prstGeom prst="leftBrac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2819400" y="1219200"/>
                <a:ext cx="53767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400" dirty="0" smtClean="0">
                    <a:latin typeface="Gill Sans Light"/>
                    <a:cs typeface="Gill Sans Light"/>
                  </a:rPr>
                  <a:t>d</a:t>
                </a:r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5105400" y="1219200"/>
            <a:ext cx="3475964" cy="2546913"/>
            <a:chOff x="5105400" y="1219200"/>
            <a:chExt cx="3475964" cy="2546913"/>
          </a:xfrm>
        </p:grpSpPr>
        <p:sp>
          <p:nvSpPr>
            <p:cNvPr id="66" name="Rounded Rectangle 65"/>
            <p:cNvSpPr/>
            <p:nvPr/>
          </p:nvSpPr>
          <p:spPr>
            <a:xfrm>
              <a:off x="5105400" y="2802730"/>
              <a:ext cx="3475964" cy="963383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latin typeface="Gill Sans Light"/>
                  <a:cs typeface="Gill Sans Light"/>
                </a:rPr>
                <a:t>Big Model</a:t>
              </a:r>
              <a:endParaRPr lang="en-US" sz="4000" dirty="0">
                <a:latin typeface="Gill Sans Light"/>
                <a:cs typeface="Gill Sans Light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5105400" y="1219200"/>
              <a:ext cx="3475963" cy="1538069"/>
              <a:chOff x="1400835" y="1219200"/>
              <a:chExt cx="3399763" cy="1538069"/>
            </a:xfrm>
          </p:grpSpPr>
          <p:sp>
            <p:nvSpPr>
              <p:cNvPr id="68" name="Left Brace 67"/>
              <p:cNvSpPr/>
              <p:nvPr/>
            </p:nvSpPr>
            <p:spPr>
              <a:xfrm rot="5400000">
                <a:off x="2750783" y="707453"/>
                <a:ext cx="699868" cy="3399763"/>
              </a:xfrm>
              <a:prstGeom prst="leftBrac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819400" y="1219200"/>
                <a:ext cx="53767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400" dirty="0" smtClean="0">
                    <a:latin typeface="Gill Sans Light"/>
                    <a:cs typeface="Gill Sans Light"/>
                  </a:rPr>
                  <a:t>d</a:t>
                </a:r>
              </a:p>
            </p:txBody>
          </p:sp>
        </p:grpSp>
      </p:grpSp>
      <p:sp>
        <p:nvSpPr>
          <p:cNvPr id="70" name="TextBox 69"/>
          <p:cNvSpPr txBox="1"/>
          <p:nvPr/>
        </p:nvSpPr>
        <p:spPr>
          <a:xfrm>
            <a:off x="5562600" y="4362271"/>
            <a:ext cx="254850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Gill Sans Light"/>
                <a:cs typeface="Gill Sans Light"/>
              </a:rPr>
              <a:t>d </a:t>
            </a:r>
            <a:r>
              <a:rPr lang="en-US" sz="7200" dirty="0">
                <a:latin typeface="Arial"/>
                <a:ea typeface="ＭＳ ゴシック"/>
                <a:cs typeface="Arial"/>
              </a:rPr>
              <a:t>≈</a:t>
            </a:r>
            <a:r>
              <a:rPr lang="en-US" sz="7200" dirty="0" smtClean="0">
                <a:latin typeface="Gill Sans Light"/>
                <a:cs typeface="Gill Sans Light"/>
              </a:rPr>
              <a:t> n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64161-BD14-6B44-8A5D-DA5F390B3FBC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59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886383"/>
            <a:ext cx="8229600" cy="4221162"/>
          </a:xfrm>
        </p:spPr>
        <p:txBody>
          <a:bodyPr/>
          <a:lstStyle/>
          <a:p>
            <a:r>
              <a:rPr lang="en-US" dirty="0" smtClean="0"/>
              <a:t>Spam prediction using bi-grams: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Weight vector in (#Words)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Deep Learning: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Billions of model parameters</a:t>
            </a:r>
          </a:p>
          <a:p>
            <a:r>
              <a:rPr lang="en-US" dirty="0" smtClean="0"/>
              <a:t>Topic Modeling (LDA):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Distribution over words for each topic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143000"/>
          </a:xfrm>
        </p:spPr>
        <p:txBody>
          <a:bodyPr/>
          <a:lstStyle/>
          <a:p>
            <a:r>
              <a:rPr lang="en-US" sz="4800" dirty="0" smtClean="0"/>
              <a:t>Common Pattern</a:t>
            </a:r>
            <a:br>
              <a:rPr lang="en-US" sz="4800" dirty="0" smtClean="0"/>
            </a:br>
            <a:r>
              <a:rPr lang="en-US" sz="4800" i="1" dirty="0" smtClean="0"/>
              <a:t>Latent Var. Models</a:t>
            </a:r>
            <a:endParaRPr lang="en-US" sz="4800" i="1" dirty="0"/>
          </a:p>
        </p:txBody>
      </p:sp>
      <p:sp>
        <p:nvSpPr>
          <p:cNvPr id="100" name="Rectangle 99"/>
          <p:cNvSpPr/>
          <p:nvPr/>
        </p:nvSpPr>
        <p:spPr>
          <a:xfrm>
            <a:off x="971550" y="2667000"/>
            <a:ext cx="2209800" cy="23622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Global Variables</a:t>
            </a:r>
            <a:endParaRPr lang="en-US" sz="2400" dirty="0">
              <a:latin typeface="Gill Sans Light"/>
              <a:cs typeface="Gill Sans Light"/>
            </a:endParaRPr>
          </a:p>
        </p:txBody>
      </p:sp>
      <p:pic>
        <p:nvPicPr>
          <p:cNvPr id="103" name="Picture 10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550" y="4640791"/>
            <a:ext cx="1752600" cy="292100"/>
          </a:xfrm>
          <a:prstGeom prst="rect">
            <a:avLst/>
          </a:prstGeom>
        </p:spPr>
      </p:pic>
      <p:sp>
        <p:nvSpPr>
          <p:cNvPr id="98" name="Oval 97"/>
          <p:cNvSpPr/>
          <p:nvPr/>
        </p:nvSpPr>
        <p:spPr>
          <a:xfrm>
            <a:off x="1485900" y="3257550"/>
            <a:ext cx="1181100" cy="1181100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150" y="3644900"/>
            <a:ext cx="482600" cy="406400"/>
          </a:xfrm>
          <a:prstGeom prst="rect">
            <a:avLst/>
          </a:prstGeom>
        </p:spPr>
      </p:pic>
      <p:sp>
        <p:nvSpPr>
          <p:cNvPr id="115" name="Rectangle 114"/>
          <p:cNvSpPr/>
          <p:nvPr/>
        </p:nvSpPr>
        <p:spPr>
          <a:xfrm>
            <a:off x="3886200" y="2667000"/>
            <a:ext cx="4171950" cy="23622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Local Variables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400550" y="3257550"/>
            <a:ext cx="1181100" cy="1181100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200" y="3683000"/>
            <a:ext cx="431800" cy="330200"/>
          </a:xfrm>
          <a:prstGeom prst="rect">
            <a:avLst/>
          </a:prstGeom>
        </p:spPr>
      </p:pic>
      <p:sp>
        <p:nvSpPr>
          <p:cNvPr id="119" name="Oval 118"/>
          <p:cNvSpPr/>
          <p:nvPr/>
        </p:nvSpPr>
        <p:spPr>
          <a:xfrm>
            <a:off x="6534150" y="3257550"/>
            <a:ext cx="1181100" cy="1181100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" name="Picture 11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0550" y="3683000"/>
            <a:ext cx="368300" cy="330200"/>
          </a:xfrm>
          <a:prstGeom prst="rect">
            <a:avLst/>
          </a:prstGeom>
        </p:spPr>
      </p:pic>
      <p:pic>
        <p:nvPicPr>
          <p:cNvPr id="120" name="Picture 1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9350" y="4640791"/>
            <a:ext cx="1701800" cy="292100"/>
          </a:xfrm>
          <a:prstGeom prst="rect">
            <a:avLst/>
          </a:prstGeom>
        </p:spPr>
      </p:pic>
      <p:cxnSp>
        <p:nvCxnSpPr>
          <p:cNvPr id="122" name="Straight Arrow Connector 121"/>
          <p:cNvCxnSpPr>
            <a:stCxn id="98" idx="6"/>
            <a:endCxn id="113" idx="2"/>
          </p:cNvCxnSpPr>
          <p:nvPr/>
        </p:nvCxnSpPr>
        <p:spPr>
          <a:xfrm>
            <a:off x="2667000" y="3848100"/>
            <a:ext cx="173355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19" idx="2"/>
            <a:endCxn id="113" idx="6"/>
          </p:cNvCxnSpPr>
          <p:nvPr/>
        </p:nvCxnSpPr>
        <p:spPr>
          <a:xfrm flipH="1">
            <a:off x="5581650" y="3848100"/>
            <a:ext cx="9525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27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747"/>
            <a:ext cx="8229600" cy="1143000"/>
          </a:xfrm>
        </p:spPr>
        <p:txBody>
          <a:bodyPr/>
          <a:lstStyle/>
          <a:p>
            <a:r>
              <a:rPr lang="en-US" dirty="0" smtClean="0"/>
              <a:t>Challenge of Big Models</a:t>
            </a:r>
            <a:endParaRPr lang="en-US" dirty="0"/>
          </a:p>
        </p:txBody>
      </p:sp>
      <p:cxnSp>
        <p:nvCxnSpPr>
          <p:cNvPr id="72" name="Straight Arrow Connector 71"/>
          <p:cNvCxnSpPr>
            <a:stCxn id="116" idx="3"/>
          </p:cNvCxnSpPr>
          <p:nvPr/>
        </p:nvCxnSpPr>
        <p:spPr>
          <a:xfrm>
            <a:off x="2266088" y="2643097"/>
            <a:ext cx="823748" cy="5935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71" idx="3"/>
          </p:cNvCxnSpPr>
          <p:nvPr/>
        </p:nvCxnSpPr>
        <p:spPr>
          <a:xfrm flipV="1">
            <a:off x="2266088" y="4075639"/>
            <a:ext cx="823748" cy="65375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1294547" y="2351590"/>
            <a:ext cx="971541" cy="58301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Mapper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175055" y="2458430"/>
            <a:ext cx="111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latin typeface="Gill Sans Light"/>
                <a:cs typeface="Gill Sans Light"/>
              </a:rPr>
              <a:t>Machine 1</a:t>
            </a:r>
          </a:p>
        </p:txBody>
      </p:sp>
      <p:cxnSp>
        <p:nvCxnSpPr>
          <p:cNvPr id="73" name="Straight Arrow Connector 72"/>
          <p:cNvCxnSpPr>
            <a:stCxn id="170" idx="3"/>
            <a:endCxn id="169" idx="1"/>
          </p:cNvCxnSpPr>
          <p:nvPr/>
        </p:nvCxnSpPr>
        <p:spPr>
          <a:xfrm>
            <a:off x="2266088" y="3656119"/>
            <a:ext cx="8237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3089836" y="3236598"/>
            <a:ext cx="1209193" cy="839041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Reducer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175055" y="3471452"/>
            <a:ext cx="111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latin typeface="Gill Sans Light"/>
                <a:cs typeface="Gill Sans Light"/>
              </a:rPr>
              <a:t>Machine 2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1294547" y="3364612"/>
            <a:ext cx="971541" cy="58301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Mapper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175055" y="4544729"/>
            <a:ext cx="111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latin typeface="Gill Sans Light"/>
                <a:cs typeface="Gill Sans Light"/>
              </a:rPr>
              <a:t>Machine 3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1294547" y="4437889"/>
            <a:ext cx="971541" cy="58301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Mapper</a:t>
            </a:r>
            <a:endParaRPr lang="en-US" dirty="0">
              <a:latin typeface="Gill Sans Light"/>
              <a:cs typeface="Gill Sans Light"/>
            </a:endParaRPr>
          </a:p>
        </p:txBody>
      </p:sp>
      <p:cxnSp>
        <p:nvCxnSpPr>
          <p:cNvPr id="178" name="Straight Arrow Connector 177"/>
          <p:cNvCxnSpPr>
            <a:stCxn id="180" idx="3"/>
          </p:cNvCxnSpPr>
          <p:nvPr/>
        </p:nvCxnSpPr>
        <p:spPr>
          <a:xfrm>
            <a:off x="6799025" y="2643097"/>
            <a:ext cx="823748" cy="5935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184" idx="3"/>
          </p:cNvCxnSpPr>
          <p:nvPr/>
        </p:nvCxnSpPr>
        <p:spPr>
          <a:xfrm flipV="1">
            <a:off x="6799025" y="4075639"/>
            <a:ext cx="823748" cy="65375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Rectangle 179"/>
          <p:cNvSpPr/>
          <p:nvPr/>
        </p:nvSpPr>
        <p:spPr>
          <a:xfrm>
            <a:off x="5827484" y="2351590"/>
            <a:ext cx="971541" cy="58301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Mapper</a:t>
            </a:r>
            <a:endParaRPr lang="en-US" dirty="0">
              <a:latin typeface="Gill Sans Light"/>
              <a:cs typeface="Gill Sans Light"/>
            </a:endParaRPr>
          </a:p>
        </p:txBody>
      </p:sp>
      <p:cxnSp>
        <p:nvCxnSpPr>
          <p:cNvPr id="181" name="Straight Arrow Connector 180"/>
          <p:cNvCxnSpPr>
            <a:stCxn id="183" idx="3"/>
            <a:endCxn id="182" idx="1"/>
          </p:cNvCxnSpPr>
          <p:nvPr/>
        </p:nvCxnSpPr>
        <p:spPr>
          <a:xfrm>
            <a:off x="6799025" y="3656119"/>
            <a:ext cx="8237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2" name="Rectangle 181"/>
          <p:cNvSpPr/>
          <p:nvPr/>
        </p:nvSpPr>
        <p:spPr>
          <a:xfrm>
            <a:off x="7622773" y="3236598"/>
            <a:ext cx="1209193" cy="839041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Reducer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5827484" y="3364612"/>
            <a:ext cx="971541" cy="58301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Mapper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5827484" y="4437889"/>
            <a:ext cx="971541" cy="58301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Mapper</a:t>
            </a:r>
            <a:endParaRPr lang="en-US" dirty="0">
              <a:latin typeface="Gill Sans Light"/>
              <a:cs typeface="Gill Sans Light"/>
            </a:endParaRPr>
          </a:p>
        </p:txBody>
      </p:sp>
      <p:cxnSp>
        <p:nvCxnSpPr>
          <p:cNvPr id="185" name="Straight Arrow Connector 184"/>
          <p:cNvCxnSpPr>
            <a:stCxn id="169" idx="3"/>
            <a:endCxn id="180" idx="1"/>
          </p:cNvCxnSpPr>
          <p:nvPr/>
        </p:nvCxnSpPr>
        <p:spPr>
          <a:xfrm flipV="1">
            <a:off x="4299029" y="2643097"/>
            <a:ext cx="1528455" cy="10130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69" idx="3"/>
            <a:endCxn id="183" idx="1"/>
          </p:cNvCxnSpPr>
          <p:nvPr/>
        </p:nvCxnSpPr>
        <p:spPr>
          <a:xfrm>
            <a:off x="4299029" y="3656119"/>
            <a:ext cx="152845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169" idx="3"/>
            <a:endCxn id="184" idx="1"/>
          </p:cNvCxnSpPr>
          <p:nvPr/>
        </p:nvCxnSpPr>
        <p:spPr>
          <a:xfrm>
            <a:off x="4299029" y="3656119"/>
            <a:ext cx="1528455" cy="107327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Oval 187"/>
          <p:cNvSpPr/>
          <p:nvPr/>
        </p:nvSpPr>
        <p:spPr>
          <a:xfrm>
            <a:off x="2174848" y="2551857"/>
            <a:ext cx="182479" cy="182479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2174848" y="3564879"/>
            <a:ext cx="182479" cy="182479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2174848" y="4652101"/>
            <a:ext cx="182479" cy="182479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ounded Rectangle 199"/>
          <p:cNvSpPr/>
          <p:nvPr/>
        </p:nvSpPr>
        <p:spPr>
          <a:xfrm>
            <a:off x="1351888" y="2458430"/>
            <a:ext cx="822960" cy="39725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Model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01" name="Rounded Rectangle 200"/>
          <p:cNvSpPr/>
          <p:nvPr/>
        </p:nvSpPr>
        <p:spPr>
          <a:xfrm>
            <a:off x="1351888" y="3460930"/>
            <a:ext cx="822960" cy="39725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Model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02" name="Rounded Rectangle 201"/>
          <p:cNvSpPr/>
          <p:nvPr/>
        </p:nvSpPr>
        <p:spPr>
          <a:xfrm>
            <a:off x="1340644" y="4544729"/>
            <a:ext cx="822960" cy="39725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Model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8" name="Rounded Rectangle 217"/>
          <p:cNvSpPr/>
          <p:nvPr/>
        </p:nvSpPr>
        <p:spPr>
          <a:xfrm>
            <a:off x="5905670" y="2458430"/>
            <a:ext cx="822960" cy="39725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Model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9" name="Rounded Rectangle 218"/>
          <p:cNvSpPr/>
          <p:nvPr/>
        </p:nvSpPr>
        <p:spPr>
          <a:xfrm>
            <a:off x="5905670" y="3460930"/>
            <a:ext cx="822960" cy="39725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Model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20" name="Rounded Rectangle 219"/>
          <p:cNvSpPr/>
          <p:nvPr/>
        </p:nvSpPr>
        <p:spPr>
          <a:xfrm>
            <a:off x="5894426" y="4544729"/>
            <a:ext cx="822960" cy="39725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Model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21" name="Oval 220"/>
          <p:cNvSpPr/>
          <p:nvPr/>
        </p:nvSpPr>
        <p:spPr>
          <a:xfrm>
            <a:off x="6728630" y="2551857"/>
            <a:ext cx="182479" cy="182479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6728630" y="3564879"/>
            <a:ext cx="182479" cy="182479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6728630" y="4652101"/>
            <a:ext cx="182479" cy="182479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ounded Rectangle 223"/>
          <p:cNvSpPr/>
          <p:nvPr/>
        </p:nvSpPr>
        <p:spPr>
          <a:xfrm>
            <a:off x="7796031" y="3591066"/>
            <a:ext cx="822960" cy="39725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Model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27" name="Rounded Rectangle 226"/>
          <p:cNvSpPr/>
          <p:nvPr/>
        </p:nvSpPr>
        <p:spPr>
          <a:xfrm>
            <a:off x="3242249" y="3590707"/>
            <a:ext cx="822960" cy="39725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Model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3242249" y="3591066"/>
            <a:ext cx="822960" cy="39725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Model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98" name="Rounded Rectangle 197"/>
          <p:cNvSpPr/>
          <p:nvPr/>
        </p:nvSpPr>
        <p:spPr>
          <a:xfrm>
            <a:off x="3242249" y="3591066"/>
            <a:ext cx="822960" cy="39725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Model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99" name="Rounded Rectangle 198"/>
          <p:cNvSpPr/>
          <p:nvPr/>
        </p:nvSpPr>
        <p:spPr>
          <a:xfrm>
            <a:off x="3242249" y="3591066"/>
            <a:ext cx="822960" cy="39725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Model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54729"/>
            <a:ext cx="8229600" cy="683777"/>
          </a:xfrm>
        </p:spPr>
        <p:txBody>
          <a:bodyPr/>
          <a:lstStyle/>
          <a:p>
            <a:r>
              <a:rPr lang="en-US" dirty="0" smtClean="0"/>
              <a:t>Example (Gradient Descent):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2" name="TextBox 41"/>
          <p:cNvSpPr txBox="1"/>
          <p:nvPr/>
        </p:nvSpPr>
        <p:spPr>
          <a:xfrm>
            <a:off x="0" y="5539681"/>
            <a:ext cx="9143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Broadcast and store </a:t>
            </a:r>
            <a:br>
              <a:rPr lang="en-US" sz="3200" dirty="0" smtClean="0">
                <a:latin typeface="Gill Sans Light"/>
                <a:cs typeface="Gill Sans Light"/>
              </a:rPr>
            </a:br>
            <a:r>
              <a:rPr lang="en-US" sz="3200" dirty="0" smtClean="0">
                <a:latin typeface="Gill Sans Light"/>
                <a:cs typeface="Gill Sans Light"/>
              </a:rPr>
              <a:t>a copy of the model each iteration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299029" y="2643097"/>
            <a:ext cx="1528455" cy="2086299"/>
            <a:chOff x="4451429" y="2773600"/>
            <a:chExt cx="1528455" cy="2086299"/>
          </a:xfrm>
        </p:grpSpPr>
        <p:cxnSp>
          <p:nvCxnSpPr>
            <p:cNvPr id="43" name="Straight Arrow Connector 42"/>
            <p:cNvCxnSpPr/>
            <p:nvPr/>
          </p:nvCxnSpPr>
          <p:spPr>
            <a:xfrm flipV="1">
              <a:off x="4451429" y="2773600"/>
              <a:ext cx="1528455" cy="1013022"/>
            </a:xfrm>
            <a:prstGeom prst="straightConnector1">
              <a:avLst/>
            </a:prstGeom>
            <a:ln w="57150" cmpd="sng">
              <a:headEnd type="none" w="med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4451429" y="3786622"/>
              <a:ext cx="1528455" cy="0"/>
            </a:xfrm>
            <a:prstGeom prst="straightConnector1">
              <a:avLst/>
            </a:prstGeom>
            <a:ln w="57150" cmpd="sng">
              <a:headEnd type="none" w="med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451429" y="3786622"/>
              <a:ext cx="1528455" cy="1073277"/>
            </a:xfrm>
            <a:prstGeom prst="straightConnector1">
              <a:avLst/>
            </a:prstGeom>
            <a:ln w="57150" cmpd="sng">
              <a:headEnd type="none" w="med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4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20743E-8 2.67932E-6 L 0.15588 0.14923 " pathEditMode="relative" rAng="0" ptsTypes="AA">
                                      <p:cBhvr>
                                        <p:cTn id="27" dur="11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94" y="745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20743E-8 4.4609E-6 L 0.15605 0.02522 " pathEditMode="relative" rAng="0" ptsTypes="AA">
                                      <p:cBhvr>
                                        <p:cTn id="29" dur="11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94" y="124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20743E-8 4.39611E-6 L 0.1432 -0.13281 " pathEditMode="relative" rAng="0" ptsTypes="AA">
                                      <p:cBhvr>
                                        <p:cTn id="31" dur="11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52" y="-664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319E-6 -3.78528E-6 L 0.29456 -0.01781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20" y="-902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319E-6 -3.78528E-6 L 0.29456 0.1390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20" y="6941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0.01805 L 0.28936 -0.16729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51" y="-74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20743E-8 2.67932E-6 L 0.15588 0.14923 " pathEditMode="relative" rAng="0" ptsTypes="AA">
                                      <p:cBhvr>
                                        <p:cTn id="89" dur="11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94" y="745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20743E-8 4.4609E-6 L 0.15605 0.02522 " pathEditMode="relative" rAng="0" ptsTypes="AA">
                                      <p:cBhvr>
                                        <p:cTn id="91" dur="11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94" y="1249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20743E-8 4.39611E-6 L 0.1432 -0.13281 " pathEditMode="relative" rAng="0" ptsTypes="AA">
                                      <p:cBhvr>
                                        <p:cTn id="93" dur="11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52" y="-6640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53" presetClass="exit" presetSubtype="32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53" presetClass="exit" presetSubtype="32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53" presetClass="exit" presetSubtype="32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animBg="1"/>
      <p:bldP spid="188" grpId="1" animBg="1"/>
      <p:bldP spid="188" grpId="2" animBg="1"/>
      <p:bldP spid="192" grpId="0" animBg="1"/>
      <p:bldP spid="192" grpId="1" animBg="1"/>
      <p:bldP spid="192" grpId="2" animBg="1"/>
      <p:bldP spid="194" grpId="0" animBg="1"/>
      <p:bldP spid="194" grpId="1" animBg="1"/>
      <p:bldP spid="194" grpId="2" animBg="1"/>
      <p:bldP spid="200" grpId="0" animBg="1"/>
      <p:bldP spid="201" grpId="0" animBg="1"/>
      <p:bldP spid="202" grpId="0" animBg="1"/>
      <p:bldP spid="218" grpId="0" animBg="1"/>
      <p:bldP spid="219" grpId="0" animBg="1"/>
      <p:bldP spid="220" grpId="0" animBg="1"/>
      <p:bldP spid="221" grpId="0" animBg="1"/>
      <p:bldP spid="221" grpId="1" animBg="1"/>
      <p:bldP spid="221" grpId="2" animBg="1"/>
      <p:bldP spid="222" grpId="0" animBg="1"/>
      <p:bldP spid="222" grpId="1" animBg="1"/>
      <p:bldP spid="222" grpId="2" animBg="1"/>
      <p:bldP spid="223" grpId="0" animBg="1"/>
      <p:bldP spid="223" grpId="1" animBg="1"/>
      <p:bldP spid="223" grpId="2" animBg="1"/>
      <p:bldP spid="224" grpId="0" animBg="1"/>
      <p:bldP spid="227" grpId="0" animBg="1"/>
      <p:bldP spid="197" grpId="0" animBg="1"/>
      <p:bldP spid="197" grpId="1" animBg="1"/>
      <p:bldP spid="197" grpId="2" animBg="1"/>
      <p:bldP spid="198" grpId="0" animBg="1"/>
      <p:bldP spid="198" grpId="1" animBg="1"/>
      <p:bldP spid="198" grpId="2" animBg="1"/>
      <p:bldP spid="199" grpId="0" animBg="1"/>
      <p:bldP spid="199" grpId="1" animBg="1"/>
      <p:bldP spid="199" grpId="2" animBg="1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/>
          <p:cNvSpPr/>
          <p:nvPr/>
        </p:nvSpPr>
        <p:spPr>
          <a:xfrm>
            <a:off x="5683370" y="228600"/>
            <a:ext cx="4451229" cy="2667000"/>
          </a:xfrm>
          <a:prstGeom prst="rect">
            <a:avLst/>
          </a:prstGeom>
          <a:solidFill>
            <a:srgbClr val="37569C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7613" y="533400"/>
            <a:ext cx="5057103" cy="3124200"/>
          </a:xfrm>
        </p:spPr>
        <p:txBody>
          <a:bodyPr/>
          <a:lstStyle/>
          <a:p>
            <a:r>
              <a:rPr lang="en-US" dirty="0" smtClean="0"/>
              <a:t>As a </a:t>
            </a:r>
            <a:r>
              <a:rPr lang="en-US" dirty="0" smtClean="0">
                <a:solidFill>
                  <a:srgbClr val="3366FF"/>
                </a:solidFill>
              </a:rPr>
              <a:t>young</a:t>
            </a:r>
            <a:r>
              <a:rPr lang="en-US" dirty="0" smtClean="0"/>
              <a:t> graduate student 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84" name="Slide Number Placeholder 9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E078A9D-47DB-49FD-9415-23D209E6C172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 descr="image-000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4013" y="478475"/>
            <a:ext cx="2423886" cy="2142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893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733"/>
            <a:ext cx="8229600" cy="1143000"/>
          </a:xfrm>
        </p:spPr>
        <p:txBody>
          <a:bodyPr/>
          <a:lstStyle/>
          <a:p>
            <a:r>
              <a:rPr lang="en-US" dirty="0" smtClean="0"/>
              <a:t>Challenge of Big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7713" y="3469658"/>
            <a:ext cx="875577" cy="8399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37713" y="1789665"/>
            <a:ext cx="875577" cy="8399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67943" y="2629661"/>
            <a:ext cx="875577" cy="8399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67943" y="4309654"/>
            <a:ext cx="875577" cy="8399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37713" y="5149650"/>
            <a:ext cx="875577" cy="8399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79140" y="4309654"/>
            <a:ext cx="875577" cy="8399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79140" y="2629661"/>
            <a:ext cx="875577" cy="839996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4152298" y="4242547"/>
            <a:ext cx="1004694" cy="459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 Light"/>
                <a:cs typeface="Gill Sans Light"/>
              </a:rPr>
              <a:t>Driver</a:t>
            </a:r>
          </a:p>
        </p:txBody>
      </p:sp>
      <p:sp>
        <p:nvSpPr>
          <p:cNvPr id="72" name="Can 71"/>
          <p:cNvSpPr/>
          <p:nvPr/>
        </p:nvSpPr>
        <p:spPr>
          <a:xfrm>
            <a:off x="2846226" y="3053635"/>
            <a:ext cx="535240" cy="416023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Data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74" name="Can 73"/>
          <p:cNvSpPr/>
          <p:nvPr/>
        </p:nvSpPr>
        <p:spPr>
          <a:xfrm>
            <a:off x="4640464" y="2213638"/>
            <a:ext cx="535240" cy="416023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Data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75" name="Can 74"/>
          <p:cNvSpPr/>
          <p:nvPr/>
        </p:nvSpPr>
        <p:spPr>
          <a:xfrm>
            <a:off x="6323960" y="3053634"/>
            <a:ext cx="535240" cy="416023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Data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76" name="Can 75"/>
          <p:cNvSpPr/>
          <p:nvPr/>
        </p:nvSpPr>
        <p:spPr>
          <a:xfrm>
            <a:off x="6375960" y="4733627"/>
            <a:ext cx="535240" cy="416023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Data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77" name="Can 76"/>
          <p:cNvSpPr/>
          <p:nvPr/>
        </p:nvSpPr>
        <p:spPr>
          <a:xfrm>
            <a:off x="4637387" y="5573623"/>
            <a:ext cx="535240" cy="416023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Data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78" name="Can 77"/>
          <p:cNvSpPr/>
          <p:nvPr/>
        </p:nvSpPr>
        <p:spPr>
          <a:xfrm>
            <a:off x="2872076" y="4702374"/>
            <a:ext cx="535240" cy="416023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Data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3917947" y="1526242"/>
            <a:ext cx="1492767" cy="176148"/>
            <a:chOff x="4206744" y="1526242"/>
            <a:chExt cx="1492767" cy="176148"/>
          </a:xfrm>
        </p:grpSpPr>
        <p:sp>
          <p:nvSpPr>
            <p:cNvPr id="24" name="Rectangle 23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3918357" y="6148452"/>
            <a:ext cx="1492767" cy="176148"/>
            <a:chOff x="4206744" y="1526242"/>
            <a:chExt cx="1492767" cy="176148"/>
          </a:xfrm>
        </p:grpSpPr>
        <p:sp>
          <p:nvSpPr>
            <p:cNvPr id="88" name="Rectangle 87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38200" y="2965561"/>
            <a:ext cx="1492767" cy="176148"/>
            <a:chOff x="4206744" y="1526242"/>
            <a:chExt cx="1492767" cy="176148"/>
          </a:xfrm>
        </p:grpSpPr>
        <p:sp>
          <p:nvSpPr>
            <p:cNvPr id="97" name="Rectangle 96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7010400" y="2965560"/>
            <a:ext cx="1492767" cy="176148"/>
            <a:chOff x="4206744" y="1526242"/>
            <a:chExt cx="1492767" cy="176148"/>
          </a:xfrm>
        </p:grpSpPr>
        <p:sp>
          <p:nvSpPr>
            <p:cNvPr id="106" name="Rectangle 105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49041" y="4648201"/>
            <a:ext cx="1492767" cy="176148"/>
            <a:chOff x="4206744" y="1526242"/>
            <a:chExt cx="1492767" cy="176148"/>
          </a:xfrm>
        </p:grpSpPr>
        <p:sp>
          <p:nvSpPr>
            <p:cNvPr id="115" name="Rectangle 114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7021241" y="4648200"/>
            <a:ext cx="1492767" cy="176148"/>
            <a:chOff x="4206744" y="1526242"/>
            <a:chExt cx="1492767" cy="176148"/>
          </a:xfrm>
        </p:grpSpPr>
        <p:sp>
          <p:nvSpPr>
            <p:cNvPr id="124" name="Rectangle 123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3917536" y="3240367"/>
            <a:ext cx="1492767" cy="176148"/>
            <a:chOff x="4206744" y="1526242"/>
            <a:chExt cx="1492767" cy="176148"/>
          </a:xfrm>
        </p:grpSpPr>
        <p:sp>
          <p:nvSpPr>
            <p:cNvPr id="133" name="Rectangle 132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3919177" y="3240367"/>
            <a:ext cx="1492767" cy="176148"/>
            <a:chOff x="4206744" y="1526242"/>
            <a:chExt cx="1492767" cy="176148"/>
          </a:xfrm>
        </p:grpSpPr>
        <p:sp>
          <p:nvSpPr>
            <p:cNvPr id="142" name="Rectangle 141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3919177" y="3240367"/>
            <a:ext cx="1492767" cy="176148"/>
            <a:chOff x="4206744" y="1526242"/>
            <a:chExt cx="1492767" cy="176148"/>
          </a:xfrm>
        </p:grpSpPr>
        <p:sp>
          <p:nvSpPr>
            <p:cNvPr id="151" name="Rectangle 150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3919177" y="3240367"/>
            <a:ext cx="1492767" cy="176148"/>
            <a:chOff x="4206744" y="1526242"/>
            <a:chExt cx="1492767" cy="176148"/>
          </a:xfrm>
        </p:grpSpPr>
        <p:sp>
          <p:nvSpPr>
            <p:cNvPr id="160" name="Rectangle 159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3919177" y="3240367"/>
            <a:ext cx="1492767" cy="176148"/>
            <a:chOff x="4206744" y="1526242"/>
            <a:chExt cx="1492767" cy="176148"/>
          </a:xfrm>
        </p:grpSpPr>
        <p:sp>
          <p:nvSpPr>
            <p:cNvPr id="169" name="Rectangle 168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3919177" y="3240367"/>
            <a:ext cx="1492767" cy="176148"/>
            <a:chOff x="4206744" y="1526242"/>
            <a:chExt cx="1492767" cy="176148"/>
          </a:xfrm>
        </p:grpSpPr>
        <p:sp>
          <p:nvSpPr>
            <p:cNvPr id="178" name="Rectangle 177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3919177" y="3240367"/>
            <a:ext cx="1492767" cy="176148"/>
            <a:chOff x="4206744" y="1526242"/>
            <a:chExt cx="1492767" cy="176148"/>
          </a:xfrm>
        </p:grpSpPr>
        <p:sp>
          <p:nvSpPr>
            <p:cNvPr id="187" name="Rectangle 186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198586" y="2514600"/>
            <a:ext cx="365760" cy="365760"/>
            <a:chOff x="1295400" y="1549376"/>
            <a:chExt cx="365760" cy="365760"/>
          </a:xfrm>
        </p:grpSpPr>
        <p:sp>
          <p:nvSpPr>
            <p:cNvPr id="5" name="Donut 4"/>
            <p:cNvSpPr/>
            <p:nvPr/>
          </p:nvSpPr>
          <p:spPr>
            <a:xfrm>
              <a:off x="1295400" y="1549376"/>
              <a:ext cx="365760" cy="365760"/>
            </a:xfrm>
            <a:prstGeom prst="donut">
              <a:avLst>
                <a:gd name="adj" fmla="val 22756"/>
              </a:avLst>
            </a:prstGeom>
            <a:ln>
              <a:noFill/>
              <a:headEnd type="none" w="med" len="med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Pie 6"/>
            <p:cNvSpPr/>
            <p:nvPr/>
          </p:nvSpPr>
          <p:spPr>
            <a:xfrm>
              <a:off x="1295400" y="1549376"/>
              <a:ext cx="365760" cy="365760"/>
            </a:xfrm>
            <a:prstGeom prst="pie">
              <a:avLst>
                <a:gd name="adj1" fmla="val 0"/>
                <a:gd name="adj2" fmla="val 10857758"/>
              </a:avLst>
            </a:prstGeom>
            <a:gradFill flip="none" rotWithShape="1">
              <a:gsLst>
                <a:gs pos="27000">
                  <a:schemeClr val="bg1"/>
                </a:gs>
                <a:gs pos="89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4974112" y="1752999"/>
            <a:ext cx="365760" cy="365760"/>
            <a:chOff x="1295400" y="1549376"/>
            <a:chExt cx="365760" cy="365760"/>
          </a:xfrm>
        </p:grpSpPr>
        <p:sp>
          <p:nvSpPr>
            <p:cNvPr id="196" name="Donut 195"/>
            <p:cNvSpPr/>
            <p:nvPr/>
          </p:nvSpPr>
          <p:spPr>
            <a:xfrm>
              <a:off x="1295400" y="1549376"/>
              <a:ext cx="365760" cy="365760"/>
            </a:xfrm>
            <a:prstGeom prst="donut">
              <a:avLst>
                <a:gd name="adj" fmla="val 22756"/>
              </a:avLst>
            </a:prstGeom>
            <a:ln>
              <a:noFill/>
              <a:headEnd type="none" w="med" len="med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7" name="Pie 196"/>
            <p:cNvSpPr/>
            <p:nvPr/>
          </p:nvSpPr>
          <p:spPr>
            <a:xfrm>
              <a:off x="1295400" y="1549376"/>
              <a:ext cx="365760" cy="365760"/>
            </a:xfrm>
            <a:prstGeom prst="pie">
              <a:avLst>
                <a:gd name="adj1" fmla="val 0"/>
                <a:gd name="adj2" fmla="val 10857758"/>
              </a:avLst>
            </a:prstGeom>
            <a:gradFill flip="none" rotWithShape="1">
              <a:gsLst>
                <a:gs pos="27000">
                  <a:schemeClr val="bg1"/>
                </a:gs>
                <a:gs pos="89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3198586" y="4238512"/>
            <a:ext cx="365760" cy="365760"/>
            <a:chOff x="1295400" y="1549376"/>
            <a:chExt cx="365760" cy="365760"/>
          </a:xfrm>
        </p:grpSpPr>
        <p:sp>
          <p:nvSpPr>
            <p:cNvPr id="199" name="Donut 198"/>
            <p:cNvSpPr/>
            <p:nvPr/>
          </p:nvSpPr>
          <p:spPr>
            <a:xfrm>
              <a:off x="1295400" y="1549376"/>
              <a:ext cx="365760" cy="365760"/>
            </a:xfrm>
            <a:prstGeom prst="donut">
              <a:avLst>
                <a:gd name="adj" fmla="val 22756"/>
              </a:avLst>
            </a:prstGeom>
            <a:ln>
              <a:noFill/>
              <a:headEnd type="none" w="med" len="med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0" name="Pie 199"/>
            <p:cNvSpPr/>
            <p:nvPr/>
          </p:nvSpPr>
          <p:spPr>
            <a:xfrm>
              <a:off x="1295400" y="1549376"/>
              <a:ext cx="365760" cy="365760"/>
            </a:xfrm>
            <a:prstGeom prst="pie">
              <a:avLst>
                <a:gd name="adj1" fmla="val 0"/>
                <a:gd name="adj2" fmla="val 10857758"/>
              </a:avLst>
            </a:prstGeom>
            <a:gradFill flip="none" rotWithShape="1">
              <a:gsLst>
                <a:gs pos="27000">
                  <a:schemeClr val="bg1"/>
                </a:gs>
                <a:gs pos="89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4974112" y="5164075"/>
            <a:ext cx="365760" cy="365760"/>
            <a:chOff x="1295400" y="1549376"/>
            <a:chExt cx="365760" cy="365760"/>
          </a:xfrm>
        </p:grpSpPr>
        <p:sp>
          <p:nvSpPr>
            <p:cNvPr id="202" name="Donut 201"/>
            <p:cNvSpPr/>
            <p:nvPr/>
          </p:nvSpPr>
          <p:spPr>
            <a:xfrm>
              <a:off x="1295400" y="1549376"/>
              <a:ext cx="365760" cy="365760"/>
            </a:xfrm>
            <a:prstGeom prst="donut">
              <a:avLst>
                <a:gd name="adj" fmla="val 22756"/>
              </a:avLst>
            </a:prstGeom>
            <a:ln>
              <a:noFill/>
              <a:headEnd type="none" w="med" len="med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3" name="Pie 202"/>
            <p:cNvSpPr/>
            <p:nvPr/>
          </p:nvSpPr>
          <p:spPr>
            <a:xfrm>
              <a:off x="1295400" y="1549376"/>
              <a:ext cx="365760" cy="365760"/>
            </a:xfrm>
            <a:prstGeom prst="pie">
              <a:avLst>
                <a:gd name="adj1" fmla="val 0"/>
                <a:gd name="adj2" fmla="val 10857758"/>
              </a:avLst>
            </a:prstGeom>
            <a:gradFill flip="none" rotWithShape="1">
              <a:gsLst>
                <a:gs pos="27000">
                  <a:schemeClr val="bg1"/>
                </a:gs>
                <a:gs pos="89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6644640" y="2514600"/>
            <a:ext cx="365760" cy="365760"/>
            <a:chOff x="1295400" y="1549376"/>
            <a:chExt cx="365760" cy="365760"/>
          </a:xfrm>
        </p:grpSpPr>
        <p:sp>
          <p:nvSpPr>
            <p:cNvPr id="205" name="Donut 204"/>
            <p:cNvSpPr/>
            <p:nvPr/>
          </p:nvSpPr>
          <p:spPr>
            <a:xfrm>
              <a:off x="1295400" y="1549376"/>
              <a:ext cx="365760" cy="365760"/>
            </a:xfrm>
            <a:prstGeom prst="donut">
              <a:avLst>
                <a:gd name="adj" fmla="val 22756"/>
              </a:avLst>
            </a:prstGeom>
            <a:ln>
              <a:noFill/>
              <a:headEnd type="none" w="med" len="med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6" name="Pie 205"/>
            <p:cNvSpPr/>
            <p:nvPr/>
          </p:nvSpPr>
          <p:spPr>
            <a:xfrm>
              <a:off x="1295400" y="1549376"/>
              <a:ext cx="365760" cy="365760"/>
            </a:xfrm>
            <a:prstGeom prst="pie">
              <a:avLst>
                <a:gd name="adj1" fmla="val 0"/>
                <a:gd name="adj2" fmla="val 10857758"/>
              </a:avLst>
            </a:prstGeom>
            <a:gradFill flip="none" rotWithShape="1">
              <a:gsLst>
                <a:gs pos="27000">
                  <a:schemeClr val="bg1"/>
                </a:gs>
                <a:gs pos="89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6644640" y="4238512"/>
            <a:ext cx="365760" cy="365760"/>
            <a:chOff x="1295400" y="1549376"/>
            <a:chExt cx="365760" cy="365760"/>
          </a:xfrm>
        </p:grpSpPr>
        <p:sp>
          <p:nvSpPr>
            <p:cNvPr id="208" name="Donut 207"/>
            <p:cNvSpPr/>
            <p:nvPr/>
          </p:nvSpPr>
          <p:spPr>
            <a:xfrm>
              <a:off x="1295400" y="1549376"/>
              <a:ext cx="365760" cy="365760"/>
            </a:xfrm>
            <a:prstGeom prst="donut">
              <a:avLst>
                <a:gd name="adj" fmla="val 22756"/>
              </a:avLst>
            </a:prstGeom>
            <a:ln>
              <a:noFill/>
              <a:headEnd type="none" w="med" len="med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9" name="Pie 208"/>
            <p:cNvSpPr/>
            <p:nvPr/>
          </p:nvSpPr>
          <p:spPr>
            <a:xfrm>
              <a:off x="1295400" y="1549376"/>
              <a:ext cx="365760" cy="365760"/>
            </a:xfrm>
            <a:prstGeom prst="pie">
              <a:avLst>
                <a:gd name="adj1" fmla="val 0"/>
                <a:gd name="adj2" fmla="val 10857758"/>
              </a:avLst>
            </a:prstGeom>
            <a:gradFill flip="none" rotWithShape="1">
              <a:gsLst>
                <a:gs pos="27000">
                  <a:schemeClr val="bg1"/>
                </a:gs>
                <a:gs pos="89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208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8707E-6 -6.66358E-7 L -4.48707E-6 -0.2554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77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8707E-6 -6.66358E-7 L -0.33518 -0.0407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68" y="-20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8707E-6 -6.66358E-7 L -0.33518 0.2036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68" y="1018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8707E-6 -6.66358E-7 L -0.0019 0.4257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2128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8707E-6 -6.66358E-7 L 0.3397 0.2036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76" y="1018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8707E-6 -6.66358E-7 L 0.3397 -0.0407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76" y="-20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7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77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79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81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83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85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733"/>
            <a:ext cx="8229600" cy="1143000"/>
          </a:xfrm>
        </p:spPr>
        <p:txBody>
          <a:bodyPr/>
          <a:lstStyle/>
          <a:p>
            <a:r>
              <a:rPr lang="en-US" dirty="0"/>
              <a:t>Challenge of Big Models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7713" y="3469658"/>
            <a:ext cx="875577" cy="8399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37713" y="1789665"/>
            <a:ext cx="875577" cy="8399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67943" y="2629661"/>
            <a:ext cx="875577" cy="8399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67943" y="4309654"/>
            <a:ext cx="875577" cy="8399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37713" y="5149650"/>
            <a:ext cx="875577" cy="8399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79140" y="4309654"/>
            <a:ext cx="875577" cy="8399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79140" y="2629661"/>
            <a:ext cx="875577" cy="839996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4152298" y="4242547"/>
            <a:ext cx="1004694" cy="459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 Light"/>
                <a:cs typeface="Gill Sans Light"/>
              </a:rPr>
              <a:t>Driver</a:t>
            </a:r>
          </a:p>
        </p:txBody>
      </p:sp>
      <p:sp>
        <p:nvSpPr>
          <p:cNvPr id="72" name="Can 71"/>
          <p:cNvSpPr/>
          <p:nvPr/>
        </p:nvSpPr>
        <p:spPr>
          <a:xfrm>
            <a:off x="2846226" y="3053635"/>
            <a:ext cx="535240" cy="416023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Data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74" name="Can 73"/>
          <p:cNvSpPr/>
          <p:nvPr/>
        </p:nvSpPr>
        <p:spPr>
          <a:xfrm>
            <a:off x="4640464" y="2213638"/>
            <a:ext cx="535240" cy="416023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Data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75" name="Can 74"/>
          <p:cNvSpPr/>
          <p:nvPr/>
        </p:nvSpPr>
        <p:spPr>
          <a:xfrm>
            <a:off x="6323960" y="3053634"/>
            <a:ext cx="535240" cy="416023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Data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76" name="Can 75"/>
          <p:cNvSpPr/>
          <p:nvPr/>
        </p:nvSpPr>
        <p:spPr>
          <a:xfrm>
            <a:off x="6375960" y="4733627"/>
            <a:ext cx="535240" cy="416023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Data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77" name="Can 76"/>
          <p:cNvSpPr/>
          <p:nvPr/>
        </p:nvSpPr>
        <p:spPr>
          <a:xfrm>
            <a:off x="4637387" y="5573623"/>
            <a:ext cx="535240" cy="416023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Data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78" name="Can 77"/>
          <p:cNvSpPr/>
          <p:nvPr/>
        </p:nvSpPr>
        <p:spPr>
          <a:xfrm>
            <a:off x="2872076" y="4702374"/>
            <a:ext cx="535240" cy="416023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Data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3917947" y="1526242"/>
            <a:ext cx="1492767" cy="176148"/>
            <a:chOff x="4206744" y="1526242"/>
            <a:chExt cx="1492767" cy="176148"/>
          </a:xfrm>
        </p:grpSpPr>
        <p:sp>
          <p:nvSpPr>
            <p:cNvPr id="24" name="Rectangle 23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3918357" y="6148452"/>
            <a:ext cx="1492767" cy="176148"/>
            <a:chOff x="4206744" y="1526242"/>
            <a:chExt cx="1492767" cy="176148"/>
          </a:xfrm>
        </p:grpSpPr>
        <p:sp>
          <p:nvSpPr>
            <p:cNvPr id="88" name="Rectangle 87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38200" y="2965561"/>
            <a:ext cx="1492767" cy="176148"/>
            <a:chOff x="4206744" y="1526242"/>
            <a:chExt cx="1492767" cy="176148"/>
          </a:xfrm>
        </p:grpSpPr>
        <p:sp>
          <p:nvSpPr>
            <p:cNvPr id="97" name="Rectangle 96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7010400" y="2965560"/>
            <a:ext cx="1492767" cy="176148"/>
            <a:chOff x="4206744" y="1526242"/>
            <a:chExt cx="1492767" cy="176148"/>
          </a:xfrm>
        </p:grpSpPr>
        <p:sp>
          <p:nvSpPr>
            <p:cNvPr id="106" name="Rectangle 105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49041" y="4648201"/>
            <a:ext cx="1492767" cy="176148"/>
            <a:chOff x="4206744" y="1526242"/>
            <a:chExt cx="1492767" cy="176148"/>
          </a:xfrm>
        </p:grpSpPr>
        <p:sp>
          <p:nvSpPr>
            <p:cNvPr id="115" name="Rectangle 114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7021241" y="4648200"/>
            <a:ext cx="1492767" cy="176148"/>
            <a:chOff x="4206744" y="1526242"/>
            <a:chExt cx="1492767" cy="176148"/>
          </a:xfrm>
        </p:grpSpPr>
        <p:sp>
          <p:nvSpPr>
            <p:cNvPr id="124" name="Rectangle 123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3917536" y="3240367"/>
            <a:ext cx="1492767" cy="176148"/>
            <a:chOff x="4206744" y="1526242"/>
            <a:chExt cx="1492767" cy="176148"/>
          </a:xfrm>
        </p:grpSpPr>
        <p:sp>
          <p:nvSpPr>
            <p:cNvPr id="133" name="Rectangle 132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28600" y="1676400"/>
            <a:ext cx="2115984" cy="1289161"/>
            <a:chOff x="449709" y="1676400"/>
            <a:chExt cx="2115984" cy="1289161"/>
          </a:xfrm>
        </p:grpSpPr>
        <p:sp>
          <p:nvSpPr>
            <p:cNvPr id="3" name="TextBox 2"/>
            <p:cNvSpPr txBox="1"/>
            <p:nvPr/>
          </p:nvSpPr>
          <p:spPr>
            <a:xfrm>
              <a:off x="449709" y="1676400"/>
              <a:ext cx="2115984" cy="788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Sparse Changes </a:t>
              </a:r>
            </a:p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to Model</a:t>
              </a:r>
            </a:p>
          </p:txBody>
        </p:sp>
        <p:cxnSp>
          <p:nvCxnSpPr>
            <p:cNvPr id="6" name="Straight Arrow Connector 5"/>
            <p:cNvCxnSpPr>
              <a:stCxn id="3" idx="2"/>
              <a:endCxn id="100" idx="0"/>
            </p:cNvCxnSpPr>
            <p:nvPr/>
          </p:nvCxnSpPr>
          <p:spPr>
            <a:xfrm flipH="1">
              <a:off x="1492363" y="2464449"/>
              <a:ext cx="15338" cy="50111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Rectangle 140"/>
          <p:cNvSpPr/>
          <p:nvPr/>
        </p:nvSpPr>
        <p:spPr>
          <a:xfrm>
            <a:off x="1219200" y="2965560"/>
            <a:ext cx="183621" cy="17614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1219200" y="4648201"/>
            <a:ext cx="183621" cy="17614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4300426" y="6148452"/>
            <a:ext cx="183621" cy="17614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4672358" y="6155629"/>
            <a:ext cx="183621" cy="17614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4876800" y="6148452"/>
            <a:ext cx="183621" cy="17614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7212890" y="4648201"/>
            <a:ext cx="183621" cy="17614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7385670" y="2965561"/>
            <a:ext cx="183621" cy="17614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7940815" y="2965560"/>
            <a:ext cx="183621" cy="17614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3918357" y="1526242"/>
            <a:ext cx="183621" cy="17614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5226682" y="1526242"/>
            <a:ext cx="183621" cy="17614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1" name="Group 150"/>
          <p:cNvGrpSpPr/>
          <p:nvPr/>
        </p:nvGrpSpPr>
        <p:grpSpPr>
          <a:xfrm>
            <a:off x="3925974" y="3240367"/>
            <a:ext cx="1492767" cy="176148"/>
            <a:chOff x="4206744" y="1526242"/>
            <a:chExt cx="1492767" cy="176148"/>
          </a:xfrm>
        </p:grpSpPr>
        <p:sp>
          <p:nvSpPr>
            <p:cNvPr id="152" name="Rectangle 151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7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4072E-6 1.49931E-6 L 0.00069 -0.4266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2133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245E-6 4.62749E-6 L -0.00157 -0.4252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2126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4661E-6 1.49931E-6 L -0.00451 -0.4234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-2117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1422E-6 2.73022E-7 L 0.33727 -0.2093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5" y="-1048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301E-6 -2.90143E-6 L 0.33674 0.0370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37" y="185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5582E-6 3.64646E-6 L -0.00035 0.2468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233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3199E-6 3.64646E-6 L 0.00173 0.2535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1267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0528E-6 -2.90143E-6 L -0.33762 0.039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89" y="199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186E-7 -2.90143E-6 L -0.34213 0.0407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15" y="203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3161E-6 2.73022E-7 L -0.34092 -0.20824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46" y="-10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1" grpId="1" animBg="1"/>
      <p:bldP spid="141" grpId="2" animBg="1"/>
      <p:bldP spid="142" grpId="0" animBg="1"/>
      <p:bldP spid="142" grpId="1" animBg="1"/>
      <p:bldP spid="142" grpId="2" animBg="1"/>
      <p:bldP spid="143" grpId="0" animBg="1"/>
      <p:bldP spid="143" grpId="1" animBg="1"/>
      <p:bldP spid="143" grpId="2" animBg="1"/>
      <p:bldP spid="144" grpId="0" animBg="1"/>
      <p:bldP spid="144" grpId="1" animBg="1"/>
      <p:bldP spid="144" grpId="2" animBg="1"/>
      <p:bldP spid="145" grpId="0" animBg="1"/>
      <p:bldP spid="145" grpId="1" animBg="1"/>
      <p:bldP spid="145" grpId="2" animBg="1"/>
      <p:bldP spid="146" grpId="0" animBg="1"/>
      <p:bldP spid="146" grpId="1" animBg="1"/>
      <p:bldP spid="146" grpId="2" animBg="1"/>
      <p:bldP spid="147" grpId="0" animBg="1"/>
      <p:bldP spid="147" grpId="1" animBg="1"/>
      <p:bldP spid="147" grpId="2" animBg="1"/>
      <p:bldP spid="148" grpId="0" animBg="1"/>
      <p:bldP spid="148" grpId="1" animBg="1"/>
      <p:bldP spid="148" grpId="2" animBg="1"/>
      <p:bldP spid="149" grpId="0" animBg="1"/>
      <p:bldP spid="149" grpId="1" animBg="1"/>
      <p:bldP spid="149" grpId="2" animBg="1"/>
      <p:bldP spid="150" grpId="0" animBg="1"/>
      <p:bldP spid="150" grpId="1" animBg="1"/>
      <p:bldP spid="150" grpId="2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733"/>
            <a:ext cx="8229600" cy="1143000"/>
          </a:xfrm>
        </p:spPr>
        <p:txBody>
          <a:bodyPr/>
          <a:lstStyle/>
          <a:p>
            <a:r>
              <a:rPr lang="en-US" dirty="0"/>
              <a:t>Challenge of Big Models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7713" y="3469658"/>
            <a:ext cx="875577" cy="8399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37713" y="1789665"/>
            <a:ext cx="875577" cy="8399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67943" y="2629661"/>
            <a:ext cx="875577" cy="8399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67943" y="4309654"/>
            <a:ext cx="875577" cy="8399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37713" y="5149650"/>
            <a:ext cx="875577" cy="8399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79140" y="4309654"/>
            <a:ext cx="875577" cy="8399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79140" y="2629661"/>
            <a:ext cx="875577" cy="839996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4152298" y="4242547"/>
            <a:ext cx="1004694" cy="459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 Light"/>
                <a:cs typeface="Gill Sans Light"/>
              </a:rPr>
              <a:t>Driver</a:t>
            </a:r>
          </a:p>
        </p:txBody>
      </p:sp>
      <p:sp>
        <p:nvSpPr>
          <p:cNvPr id="72" name="Can 71"/>
          <p:cNvSpPr/>
          <p:nvPr/>
        </p:nvSpPr>
        <p:spPr>
          <a:xfrm>
            <a:off x="2846226" y="3053635"/>
            <a:ext cx="535240" cy="416023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Data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74" name="Can 73"/>
          <p:cNvSpPr/>
          <p:nvPr/>
        </p:nvSpPr>
        <p:spPr>
          <a:xfrm>
            <a:off x="4640464" y="2213638"/>
            <a:ext cx="535240" cy="416023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Data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75" name="Can 74"/>
          <p:cNvSpPr/>
          <p:nvPr/>
        </p:nvSpPr>
        <p:spPr>
          <a:xfrm>
            <a:off x="6323960" y="3053634"/>
            <a:ext cx="535240" cy="416023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Data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76" name="Can 75"/>
          <p:cNvSpPr/>
          <p:nvPr/>
        </p:nvSpPr>
        <p:spPr>
          <a:xfrm>
            <a:off x="6375960" y="4733627"/>
            <a:ext cx="535240" cy="416023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Data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77" name="Can 76"/>
          <p:cNvSpPr/>
          <p:nvPr/>
        </p:nvSpPr>
        <p:spPr>
          <a:xfrm>
            <a:off x="4637387" y="5573623"/>
            <a:ext cx="535240" cy="416023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Data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78" name="Can 77"/>
          <p:cNvSpPr/>
          <p:nvPr/>
        </p:nvSpPr>
        <p:spPr>
          <a:xfrm>
            <a:off x="2872076" y="4702374"/>
            <a:ext cx="535240" cy="416023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Data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3917947" y="1526242"/>
            <a:ext cx="1492767" cy="176148"/>
            <a:chOff x="4206744" y="1526242"/>
            <a:chExt cx="1492767" cy="176148"/>
          </a:xfrm>
        </p:grpSpPr>
        <p:sp>
          <p:nvSpPr>
            <p:cNvPr id="274" name="Rectangle 273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3918357" y="6148452"/>
            <a:ext cx="1492767" cy="176148"/>
            <a:chOff x="4206744" y="1526242"/>
            <a:chExt cx="1492767" cy="176148"/>
          </a:xfrm>
        </p:grpSpPr>
        <p:sp>
          <p:nvSpPr>
            <p:cNvPr id="283" name="Rectangle 282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838200" y="2965561"/>
            <a:ext cx="1492767" cy="176148"/>
            <a:chOff x="4206744" y="1526242"/>
            <a:chExt cx="1492767" cy="176148"/>
          </a:xfrm>
        </p:grpSpPr>
        <p:sp>
          <p:nvSpPr>
            <p:cNvPr id="292" name="Rectangle 291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7010400" y="2965560"/>
            <a:ext cx="1492767" cy="176148"/>
            <a:chOff x="4206744" y="1526242"/>
            <a:chExt cx="1492767" cy="176148"/>
          </a:xfrm>
        </p:grpSpPr>
        <p:sp>
          <p:nvSpPr>
            <p:cNvPr id="301" name="Rectangle 300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849041" y="4648201"/>
            <a:ext cx="1492767" cy="176148"/>
            <a:chOff x="4206744" y="1526242"/>
            <a:chExt cx="1492767" cy="176148"/>
          </a:xfrm>
        </p:grpSpPr>
        <p:sp>
          <p:nvSpPr>
            <p:cNvPr id="310" name="Rectangle 309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/>
          <p:cNvGrpSpPr/>
          <p:nvPr/>
        </p:nvGrpSpPr>
        <p:grpSpPr>
          <a:xfrm>
            <a:off x="7021241" y="4648200"/>
            <a:ext cx="1492767" cy="176148"/>
            <a:chOff x="4206744" y="1526242"/>
            <a:chExt cx="1492767" cy="176148"/>
          </a:xfrm>
        </p:grpSpPr>
        <p:sp>
          <p:nvSpPr>
            <p:cNvPr id="319" name="Rectangle 318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3925974" y="3240367"/>
            <a:ext cx="1492767" cy="176148"/>
            <a:chOff x="4206744" y="1526242"/>
            <a:chExt cx="1492767" cy="176148"/>
          </a:xfrm>
        </p:grpSpPr>
        <p:sp>
          <p:nvSpPr>
            <p:cNvPr id="211" name="Rectangle 210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3926384" y="3240367"/>
            <a:ext cx="1492767" cy="176148"/>
            <a:chOff x="4206744" y="1526242"/>
            <a:chExt cx="1492767" cy="176148"/>
          </a:xfrm>
        </p:grpSpPr>
        <p:sp>
          <p:nvSpPr>
            <p:cNvPr id="220" name="Rectangle 219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3926384" y="3240367"/>
            <a:ext cx="1492767" cy="176148"/>
            <a:chOff x="4206744" y="1526242"/>
            <a:chExt cx="1492767" cy="176148"/>
          </a:xfrm>
        </p:grpSpPr>
        <p:sp>
          <p:nvSpPr>
            <p:cNvPr id="229" name="Rectangle 228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3926384" y="3240367"/>
            <a:ext cx="1492767" cy="176148"/>
            <a:chOff x="4206744" y="1526242"/>
            <a:chExt cx="1492767" cy="176148"/>
          </a:xfrm>
        </p:grpSpPr>
        <p:sp>
          <p:nvSpPr>
            <p:cNvPr id="238" name="Rectangle 237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3926384" y="3240367"/>
            <a:ext cx="1492767" cy="176148"/>
            <a:chOff x="4206744" y="1526242"/>
            <a:chExt cx="1492767" cy="176148"/>
          </a:xfrm>
        </p:grpSpPr>
        <p:sp>
          <p:nvSpPr>
            <p:cNvPr id="247" name="Rectangle 246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5" name="Group 254"/>
          <p:cNvGrpSpPr/>
          <p:nvPr/>
        </p:nvGrpSpPr>
        <p:grpSpPr>
          <a:xfrm>
            <a:off x="3926384" y="3240367"/>
            <a:ext cx="1492767" cy="176148"/>
            <a:chOff x="4206744" y="1526242"/>
            <a:chExt cx="1492767" cy="176148"/>
          </a:xfrm>
        </p:grpSpPr>
        <p:sp>
          <p:nvSpPr>
            <p:cNvPr id="256" name="Rectangle 255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4" name="Group 263"/>
          <p:cNvGrpSpPr/>
          <p:nvPr/>
        </p:nvGrpSpPr>
        <p:grpSpPr>
          <a:xfrm>
            <a:off x="3926384" y="3240367"/>
            <a:ext cx="1492767" cy="176148"/>
            <a:chOff x="4206744" y="1526242"/>
            <a:chExt cx="1492767" cy="176148"/>
          </a:xfrm>
        </p:grpSpPr>
        <p:sp>
          <p:nvSpPr>
            <p:cNvPr id="265" name="Rectangle 264"/>
            <p:cNvSpPr/>
            <p:nvPr/>
          </p:nvSpPr>
          <p:spPr>
            <a:xfrm>
              <a:off x="4206744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4398393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585475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4769096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4953538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5145187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5332269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5515890" y="1526242"/>
              <a:ext cx="183621" cy="176148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53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8903E-6 -6.66358E-7 L -0.33762 -0.0414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89" y="-208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8903E-6 -6.66358E-7 L -0.33588 0.2038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03" y="1018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8903E-6 -6.66358E-7 L 0.00017 0.4257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28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8903E-6 -6.66358E-7 L 0.33918 0.2036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59" y="1018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8903E-6 -6.66358E-7 L 0.33553 -0.0404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68" y="-203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8903E-6 -6.66358E-7 L 1.18903E-6 -0.2517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981200" y="3962400"/>
            <a:ext cx="5562600" cy="660505"/>
            <a:chOff x="1981200" y="3962400"/>
            <a:chExt cx="5562600" cy="660505"/>
          </a:xfrm>
        </p:grpSpPr>
        <p:grpSp>
          <p:nvGrpSpPr>
            <p:cNvPr id="88" name="Group 87"/>
            <p:cNvGrpSpPr/>
            <p:nvPr/>
          </p:nvGrpSpPr>
          <p:grpSpPr>
            <a:xfrm>
              <a:off x="5914367" y="3969540"/>
              <a:ext cx="1468134" cy="646331"/>
              <a:chOff x="7133567" y="3588435"/>
              <a:chExt cx="1468134" cy="646331"/>
            </a:xfrm>
          </p:grpSpPr>
          <p:sp>
            <p:nvSpPr>
              <p:cNvPr id="87" name="Rounded Rectangle 86"/>
              <p:cNvSpPr/>
              <p:nvPr/>
            </p:nvSpPr>
            <p:spPr>
              <a:xfrm>
                <a:off x="7162800" y="3599132"/>
                <a:ext cx="1430574" cy="6096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7133567" y="3605150"/>
                <a:ext cx="1468134" cy="609600"/>
                <a:chOff x="585270" y="4267200"/>
                <a:chExt cx="1468134" cy="609600"/>
              </a:xfrm>
            </p:grpSpPr>
            <p:sp>
              <p:nvSpPr>
                <p:cNvPr id="46" name="Rounded Rectangle 45"/>
                <p:cNvSpPr/>
                <p:nvPr/>
              </p:nvSpPr>
              <p:spPr>
                <a:xfrm>
                  <a:off x="585270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49" name="Rounded Rectangle 48"/>
                <p:cNvSpPr/>
                <p:nvPr/>
              </p:nvSpPr>
              <p:spPr>
                <a:xfrm>
                  <a:off x="1095563" y="4267200"/>
                  <a:ext cx="217241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53" name="Rounded Rectangle 52"/>
                <p:cNvSpPr/>
                <p:nvPr/>
              </p:nvSpPr>
              <p:spPr>
                <a:xfrm>
                  <a:off x="1876674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45" name="Rectangle 44"/>
              <p:cNvSpPr/>
              <p:nvPr/>
            </p:nvSpPr>
            <p:spPr>
              <a:xfrm>
                <a:off x="7169471" y="3588435"/>
                <a:ext cx="136839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M</a:t>
                </a:r>
                <a:r>
                  <a:rPr lang="en-US" sz="3600" dirty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o</a:t>
                </a:r>
                <a:r>
                  <a:rPr lang="en-US" sz="3600" dirty="0">
                    <a:latin typeface="Gill Sans Light"/>
                    <a:cs typeface="Gill Sans Light"/>
                  </a:rPr>
                  <a:t>d</a:t>
                </a:r>
                <a:r>
                  <a:rPr lang="en-US" sz="36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el</a:t>
                </a: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1981200" y="3962400"/>
              <a:ext cx="1444590" cy="609705"/>
              <a:chOff x="3200400" y="3606695"/>
              <a:chExt cx="1444590" cy="609705"/>
            </a:xfrm>
          </p:grpSpPr>
          <p:sp>
            <p:nvSpPr>
              <p:cNvPr id="85" name="Rounded Rectangle 84"/>
              <p:cNvSpPr/>
              <p:nvPr/>
            </p:nvSpPr>
            <p:spPr>
              <a:xfrm>
                <a:off x="3214416" y="3606695"/>
                <a:ext cx="1430574" cy="6096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>
                <a:off x="3200400" y="3606800"/>
                <a:ext cx="176730" cy="6096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3743769" y="3606800"/>
                <a:ext cx="176730" cy="6096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4468260" y="3606800"/>
                <a:ext cx="176730" cy="6096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Gill Sans Light"/>
                  <a:cs typeface="Gill Sans Light"/>
                </a:endParaRPr>
              </a:p>
            </p:txBody>
          </p:sp>
        </p:grpSp>
        <p:pic>
          <p:nvPicPr>
            <p:cNvPr id="67" name="Picture 66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8600" y="3962505"/>
              <a:ext cx="4775200" cy="6604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4800" dirty="0" smtClean="0"/>
              <a:t>Online Algorithms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981"/>
            <a:ext cx="8229600" cy="4630087"/>
          </a:xfrm>
        </p:spPr>
        <p:txBody>
          <a:bodyPr/>
          <a:lstStyle/>
          <a:p>
            <a:r>
              <a:rPr lang="en-US" dirty="0" smtClean="0"/>
              <a:t>Example: Stochastic Gradient Descent</a:t>
            </a:r>
          </a:p>
          <a:p>
            <a:endParaRPr lang="en-US" dirty="0" smtClean="0"/>
          </a:p>
          <a:p>
            <a:r>
              <a:rPr lang="en-US" dirty="0" smtClean="0">
                <a:sym typeface="Wingdings"/>
              </a:rPr>
              <a:t>Sparse </a:t>
            </a:r>
            <a:r>
              <a:rPr lang="en-US" dirty="0" smtClean="0"/>
              <a:t>updates: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Comp. depends on a small part of model: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Sparse </a:t>
            </a:r>
            <a:r>
              <a:rPr lang="en-US" i="1" dirty="0" smtClean="0"/>
              <a:t>additive</a:t>
            </a:r>
            <a:r>
              <a:rPr lang="en-US" dirty="0" smtClean="0"/>
              <a:t> model update: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09600" y="1752600"/>
            <a:ext cx="1371600" cy="6096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Model</a:t>
            </a:r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48000" y="1752600"/>
            <a:ext cx="1371600" cy="6096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Model</a:t>
            </a:r>
            <a:endParaRPr lang="en-US" sz="2800" dirty="0">
              <a:latin typeface="Gill Sans Light"/>
              <a:cs typeface="Gill Sans Ligh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864100" y="1752600"/>
            <a:ext cx="3746500" cy="660400"/>
            <a:chOff x="4648200" y="3200400"/>
            <a:chExt cx="3746500" cy="660400"/>
          </a:xfrm>
        </p:grpSpPr>
        <p:sp>
          <p:nvSpPr>
            <p:cNvPr id="8" name="Rounded Rectangle 7"/>
            <p:cNvSpPr/>
            <p:nvPr/>
          </p:nvSpPr>
          <p:spPr>
            <a:xfrm>
              <a:off x="6858000" y="32004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Model</a:t>
              </a:r>
              <a:endParaRPr lang="en-US" sz="2800" dirty="0">
                <a:latin typeface="Gill Sans Light"/>
                <a:cs typeface="Gill Sans Light"/>
              </a:endParaRPr>
            </a:p>
          </p:txBody>
        </p:sp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8200" y="3200400"/>
              <a:ext cx="3746500" cy="660400"/>
            </a:xfrm>
            <a:prstGeom prst="rect">
              <a:avLst/>
            </a:prstGeom>
          </p:spPr>
        </p:pic>
      </p:grpSp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2500" y="1879600"/>
            <a:ext cx="596900" cy="3556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295400" y="5602069"/>
            <a:ext cx="6626190" cy="646331"/>
            <a:chOff x="1295400" y="5602069"/>
            <a:chExt cx="6626190" cy="646331"/>
          </a:xfrm>
        </p:grpSpPr>
        <p:grpSp>
          <p:nvGrpSpPr>
            <p:cNvPr id="32" name="Group 31"/>
            <p:cNvGrpSpPr/>
            <p:nvPr/>
          </p:nvGrpSpPr>
          <p:grpSpPr>
            <a:xfrm>
              <a:off x="1295400" y="5602069"/>
              <a:ext cx="1444590" cy="646331"/>
              <a:chOff x="585270" y="4230469"/>
              <a:chExt cx="1444590" cy="646331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585270" y="4267200"/>
                <a:ext cx="1444590" cy="609600"/>
                <a:chOff x="585270" y="4267200"/>
                <a:chExt cx="1444590" cy="609600"/>
              </a:xfrm>
            </p:grpSpPr>
            <p:sp>
              <p:nvSpPr>
                <p:cNvPr id="35" name="Rounded Rectangle 34"/>
                <p:cNvSpPr/>
                <p:nvPr/>
              </p:nvSpPr>
              <p:spPr>
                <a:xfrm>
                  <a:off x="585270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>
                  <a:off x="766393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" name="Rounded Rectangle 36"/>
                <p:cNvSpPr/>
                <p:nvPr/>
              </p:nvSpPr>
              <p:spPr>
                <a:xfrm>
                  <a:off x="947516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8" name="Rounded Rectangle 37"/>
                <p:cNvSpPr/>
                <p:nvPr/>
              </p:nvSpPr>
              <p:spPr>
                <a:xfrm>
                  <a:off x="1128639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" name="Rounded Rectangle 38"/>
                <p:cNvSpPr/>
                <p:nvPr/>
              </p:nvSpPr>
              <p:spPr>
                <a:xfrm>
                  <a:off x="1309762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>
                <a:xfrm>
                  <a:off x="1490885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41" name="Rounded Rectangle 40"/>
                <p:cNvSpPr/>
                <p:nvPr/>
              </p:nvSpPr>
              <p:spPr>
                <a:xfrm>
                  <a:off x="1672008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42" name="Rounded Rectangle 41"/>
                <p:cNvSpPr/>
                <p:nvPr/>
              </p:nvSpPr>
              <p:spPr>
                <a:xfrm>
                  <a:off x="1853130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34" name="Rectangle 33"/>
              <p:cNvSpPr/>
              <p:nvPr/>
            </p:nvSpPr>
            <p:spPr>
              <a:xfrm>
                <a:off x="585270" y="4230469"/>
                <a:ext cx="144459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Model</a:t>
                </a:r>
              </a:p>
            </p:txBody>
          </p:sp>
        </p:grpSp>
        <p:pic>
          <p:nvPicPr>
            <p:cNvPr id="72" name="Picture 71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1290" y="5747434"/>
              <a:ext cx="596900" cy="355600"/>
            </a:xfrm>
            <a:prstGeom prst="rect">
              <a:avLst/>
            </a:prstGeom>
          </p:spPr>
        </p:pic>
        <p:grpSp>
          <p:nvGrpSpPr>
            <p:cNvPr id="73" name="Group 72"/>
            <p:cNvGrpSpPr/>
            <p:nvPr/>
          </p:nvGrpSpPr>
          <p:grpSpPr>
            <a:xfrm>
              <a:off x="3808159" y="5602069"/>
              <a:ext cx="1444590" cy="646331"/>
              <a:chOff x="585270" y="4230469"/>
              <a:chExt cx="1444590" cy="646331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585270" y="4267200"/>
                <a:ext cx="1444590" cy="609600"/>
                <a:chOff x="585270" y="4267200"/>
                <a:chExt cx="1444590" cy="609600"/>
              </a:xfrm>
            </p:grpSpPr>
            <p:sp>
              <p:nvSpPr>
                <p:cNvPr id="76" name="Rounded Rectangle 75"/>
                <p:cNvSpPr/>
                <p:nvPr/>
              </p:nvSpPr>
              <p:spPr>
                <a:xfrm>
                  <a:off x="585270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77" name="Rounded Rectangle 76"/>
                <p:cNvSpPr/>
                <p:nvPr/>
              </p:nvSpPr>
              <p:spPr>
                <a:xfrm>
                  <a:off x="766393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78" name="Rounded Rectangle 77"/>
                <p:cNvSpPr/>
                <p:nvPr/>
              </p:nvSpPr>
              <p:spPr>
                <a:xfrm>
                  <a:off x="947516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79" name="Rounded Rectangle 78"/>
                <p:cNvSpPr/>
                <p:nvPr/>
              </p:nvSpPr>
              <p:spPr>
                <a:xfrm>
                  <a:off x="1128639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80" name="Rounded Rectangle 79"/>
                <p:cNvSpPr/>
                <p:nvPr/>
              </p:nvSpPr>
              <p:spPr>
                <a:xfrm>
                  <a:off x="1309762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81" name="Rounded Rectangle 80"/>
                <p:cNvSpPr/>
                <p:nvPr/>
              </p:nvSpPr>
              <p:spPr>
                <a:xfrm>
                  <a:off x="1490885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82" name="Rounded Rectangle 81"/>
                <p:cNvSpPr/>
                <p:nvPr/>
              </p:nvSpPr>
              <p:spPr>
                <a:xfrm>
                  <a:off x="1672008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83" name="Rounded Rectangle 82"/>
                <p:cNvSpPr/>
                <p:nvPr/>
              </p:nvSpPr>
              <p:spPr>
                <a:xfrm>
                  <a:off x="1853130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585270" y="4230469"/>
                <a:ext cx="144459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Model</a:t>
                </a:r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6477000" y="5620382"/>
              <a:ext cx="1444590" cy="609705"/>
              <a:chOff x="5261010" y="5156387"/>
              <a:chExt cx="1444590" cy="609705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5261010" y="5156387"/>
                <a:ext cx="1444590" cy="609705"/>
                <a:chOff x="3200400" y="3606695"/>
                <a:chExt cx="1444590" cy="609705"/>
              </a:xfrm>
            </p:grpSpPr>
            <p:sp>
              <p:nvSpPr>
                <p:cNvPr id="90" name="Rounded Rectangle 89"/>
                <p:cNvSpPr/>
                <p:nvPr/>
              </p:nvSpPr>
              <p:spPr>
                <a:xfrm>
                  <a:off x="3214416" y="3606695"/>
                  <a:ext cx="1430574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91" name="Rounded Rectangle 90"/>
                <p:cNvSpPr/>
                <p:nvPr/>
              </p:nvSpPr>
              <p:spPr>
                <a:xfrm>
                  <a:off x="3200400" y="36068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92" name="Rounded Rectangle 91"/>
                <p:cNvSpPr/>
                <p:nvPr/>
              </p:nvSpPr>
              <p:spPr>
                <a:xfrm>
                  <a:off x="3743769" y="36068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93" name="Rounded Rectangle 92"/>
                <p:cNvSpPr/>
                <p:nvPr/>
              </p:nvSpPr>
              <p:spPr>
                <a:xfrm>
                  <a:off x="4468260" y="36068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</p:grpSp>
          <p:pic>
            <p:nvPicPr>
              <p:cNvPr id="84" name="Picture 83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06809" y="5181892"/>
                <a:ext cx="444500" cy="584200"/>
              </a:xfrm>
              <a:prstGeom prst="rect">
                <a:avLst/>
              </a:prstGeom>
            </p:spPr>
          </p:pic>
        </p:grpSp>
        <p:pic>
          <p:nvPicPr>
            <p:cNvPr id="95" name="Picture 9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35590" y="5696634"/>
              <a:ext cx="457200" cy="457200"/>
            </a:xfrm>
            <a:prstGeom prst="rect">
              <a:avLst/>
            </a:prstGeom>
          </p:spPr>
        </p:pic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56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Bulk Synchronous Execution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492905" y="2253734"/>
            <a:ext cx="7996023" cy="2932331"/>
            <a:chOff x="492905" y="2253734"/>
            <a:chExt cx="7996023" cy="2932331"/>
          </a:xfrm>
        </p:grpSpPr>
        <p:grpSp>
          <p:nvGrpSpPr>
            <p:cNvPr id="15" name="Group 14"/>
            <p:cNvGrpSpPr/>
            <p:nvPr/>
          </p:nvGrpSpPr>
          <p:grpSpPr>
            <a:xfrm>
              <a:off x="492905" y="2253734"/>
              <a:ext cx="7974430" cy="461665"/>
              <a:chOff x="178970" y="2253734"/>
              <a:chExt cx="7974430" cy="461665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>
                <a:off x="1752600" y="2484566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/>
              <p:cNvSpPr txBox="1"/>
              <p:nvPr/>
            </p:nvSpPr>
            <p:spPr>
              <a:xfrm>
                <a:off x="178970" y="2253734"/>
                <a:ext cx="14311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 smtClean="0">
                    <a:latin typeface="Gill Sans Light"/>
                    <a:cs typeface="Gill Sans Light"/>
                  </a:rPr>
                  <a:t>Machine 1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492905" y="3489067"/>
              <a:ext cx="7974430" cy="461665"/>
              <a:chOff x="178970" y="3184267"/>
              <a:chExt cx="7974430" cy="461665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78970" y="3184267"/>
                <a:ext cx="14311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 smtClean="0">
                    <a:latin typeface="Gill Sans Light"/>
                    <a:cs typeface="Gill Sans Light"/>
                  </a:rPr>
                  <a:t>Machine 2</a:t>
                </a: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>
                <a:off x="1752600" y="3415099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514498" y="4724400"/>
              <a:ext cx="7974430" cy="461665"/>
              <a:chOff x="178970" y="4114800"/>
              <a:chExt cx="7974430" cy="4616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178970" y="4114800"/>
                <a:ext cx="14311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 smtClean="0">
                    <a:latin typeface="Gill Sans Light"/>
                    <a:cs typeface="Gill Sans Light"/>
                  </a:rPr>
                  <a:t>Machine 3</a:t>
                </a: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>
                <a:off x="1752600" y="4345632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/>
          <p:cNvGrpSpPr/>
          <p:nvPr/>
        </p:nvGrpSpPr>
        <p:grpSpPr>
          <a:xfrm>
            <a:off x="2202323" y="2253734"/>
            <a:ext cx="2714156" cy="2932330"/>
            <a:chOff x="2202323" y="2253734"/>
            <a:chExt cx="2714156" cy="2932330"/>
          </a:xfrm>
        </p:grpSpPr>
        <p:sp>
          <p:nvSpPr>
            <p:cNvPr id="16" name="Rectangle 15"/>
            <p:cNvSpPr/>
            <p:nvPr/>
          </p:nvSpPr>
          <p:spPr>
            <a:xfrm>
              <a:off x="2202323" y="2253734"/>
              <a:ext cx="11139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Iteration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02323" y="3489066"/>
              <a:ext cx="27141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Iteration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02324" y="4724399"/>
              <a:ext cx="17235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Iteration</a:t>
              </a:r>
              <a:endParaRPr lang="en-US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32241" y="1861066"/>
            <a:ext cx="801759" cy="4179332"/>
            <a:chOff x="5542720" y="1905000"/>
            <a:chExt cx="801759" cy="4179332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5943600" y="1905000"/>
              <a:ext cx="0" cy="3886200"/>
            </a:xfrm>
            <a:prstGeom prst="line">
              <a:avLst/>
            </a:prstGeom>
            <a:ln>
              <a:prstDash val="sysDash"/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542720" y="5715000"/>
              <a:ext cx="801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Barrier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953000" y="2484566"/>
            <a:ext cx="1600200" cy="2475725"/>
            <a:chOff x="4953000" y="2484566"/>
            <a:chExt cx="1600200" cy="2475725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4953000" y="2484566"/>
              <a:ext cx="457200" cy="123533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105400" y="3719899"/>
              <a:ext cx="457200" cy="123533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943600" y="2489625"/>
              <a:ext cx="609600" cy="246560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5334000" y="2489625"/>
              <a:ext cx="838200" cy="2470666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5867400" y="2489625"/>
              <a:ext cx="341241" cy="1235334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105400" y="3719899"/>
              <a:ext cx="457200" cy="123533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3048000" y="1611868"/>
            <a:ext cx="1151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 Light"/>
                <a:cs typeface="Gill Sans Light"/>
              </a:rPr>
              <a:t>Compute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933121" y="1611868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Communicate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6609537" y="2258792"/>
            <a:ext cx="1723556" cy="2923992"/>
            <a:chOff x="6609537" y="2258792"/>
            <a:chExt cx="1723556" cy="2923992"/>
          </a:xfrm>
        </p:grpSpPr>
        <p:sp>
          <p:nvSpPr>
            <p:cNvPr id="48" name="Rectangle 47"/>
            <p:cNvSpPr/>
            <p:nvPr/>
          </p:nvSpPr>
          <p:spPr>
            <a:xfrm>
              <a:off x="6628820" y="2258792"/>
              <a:ext cx="167509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Iteration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628804" y="3489066"/>
              <a:ext cx="11139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Iteration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609537" y="4721119"/>
              <a:ext cx="17235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Iteration</a:t>
              </a:r>
              <a:endParaRPr lang="en-US" dirty="0">
                <a:latin typeface="Gill Sans Light"/>
                <a:cs typeface="Gill Sans Light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086600" y="1611868"/>
            <a:ext cx="1151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 Light"/>
                <a:cs typeface="Gill Sans Light"/>
              </a:rPr>
              <a:t>Compute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316279" y="2307967"/>
            <a:ext cx="1600200" cy="35319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Waste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925880" y="4778633"/>
            <a:ext cx="990599" cy="35319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Waste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208641" y="1861065"/>
            <a:ext cx="801759" cy="4179332"/>
            <a:chOff x="5542720" y="1905000"/>
            <a:chExt cx="801759" cy="4179332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5943600" y="1905000"/>
              <a:ext cx="0" cy="3886200"/>
            </a:xfrm>
            <a:prstGeom prst="line">
              <a:avLst/>
            </a:prstGeom>
            <a:ln>
              <a:prstDash val="sysDash"/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542720" y="5715000"/>
              <a:ext cx="801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Barrier</a:t>
              </a:r>
            </a:p>
          </p:txBody>
        </p:sp>
      </p:grpSp>
      <p:sp>
        <p:nvSpPr>
          <p:cNvPr id="57" name="Rectangle 56"/>
          <p:cNvSpPr/>
          <p:nvPr/>
        </p:nvSpPr>
        <p:spPr>
          <a:xfrm>
            <a:off x="7772400" y="3548360"/>
            <a:ext cx="593163" cy="35319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Gill Sans Light"/>
                <a:cs typeface="Gill Sans Light"/>
              </a:rPr>
              <a:t>Waste</a:t>
            </a:r>
            <a:endParaRPr lang="en-US" sz="1200" dirty="0">
              <a:latin typeface="Gill Sans Light"/>
              <a:cs typeface="Gill Sans Ligh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3400" y="2819400"/>
            <a:ext cx="1371600" cy="3048000"/>
            <a:chOff x="533400" y="2819400"/>
            <a:chExt cx="1371600" cy="3048000"/>
          </a:xfrm>
        </p:grpSpPr>
        <p:grpSp>
          <p:nvGrpSpPr>
            <p:cNvPr id="4" name="Group 3"/>
            <p:cNvGrpSpPr/>
            <p:nvPr/>
          </p:nvGrpSpPr>
          <p:grpSpPr>
            <a:xfrm>
              <a:off x="533400" y="2819400"/>
              <a:ext cx="1371600" cy="533400"/>
              <a:chOff x="1143000" y="2895600"/>
              <a:chExt cx="1371600" cy="533400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37160" rtlCol="0" anchor="ctr"/>
              <a:lstStyle/>
              <a:p>
                <a:r>
                  <a:rPr lang="en-US" sz="2800" dirty="0" smtClean="0">
                    <a:latin typeface="Gill Sans Light"/>
                    <a:cs typeface="Gill Sans Light"/>
                  </a:rPr>
                  <a:t>w</a:t>
                </a:r>
                <a:endParaRPr lang="en-US" sz="28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3" name="Right Arrow 2"/>
              <p:cNvSpPr/>
              <p:nvPr/>
            </p:nvSpPr>
            <p:spPr>
              <a:xfrm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533400" y="4038600"/>
              <a:ext cx="1371600" cy="533400"/>
              <a:chOff x="1143000" y="2895600"/>
              <a:chExt cx="1371600" cy="533400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37160" rtlCol="0" anchor="ctr"/>
              <a:lstStyle/>
              <a:p>
                <a:r>
                  <a:rPr lang="en-US" sz="2800" dirty="0" smtClean="0">
                    <a:latin typeface="Gill Sans Light"/>
                    <a:cs typeface="Gill Sans Light"/>
                  </a:rPr>
                  <a:t>w</a:t>
                </a:r>
                <a:endParaRPr lang="en-US" sz="28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44" name="Right Arrow 43"/>
              <p:cNvSpPr/>
              <p:nvPr/>
            </p:nvSpPr>
            <p:spPr>
              <a:xfrm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533400" y="5334000"/>
              <a:ext cx="1371600" cy="533400"/>
              <a:chOff x="1143000" y="2895600"/>
              <a:chExt cx="1371600" cy="533400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37160" rtlCol="0" anchor="ctr"/>
              <a:lstStyle/>
              <a:p>
                <a:r>
                  <a:rPr lang="en-US" sz="2800" dirty="0" smtClean="0">
                    <a:latin typeface="Gill Sans Light"/>
                    <a:cs typeface="Gill Sans Light"/>
                  </a:rPr>
                  <a:t>w</a:t>
                </a:r>
                <a:endParaRPr lang="en-US" sz="28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Right Arrow 46"/>
              <p:cNvSpPr/>
              <p:nvPr/>
            </p:nvSpPr>
            <p:spPr>
              <a:xfrm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2514600" y="2819400"/>
            <a:ext cx="2438400" cy="3048000"/>
            <a:chOff x="2514600" y="2819400"/>
            <a:chExt cx="2438400" cy="3048000"/>
          </a:xfrm>
        </p:grpSpPr>
        <p:grpSp>
          <p:nvGrpSpPr>
            <p:cNvPr id="58" name="Group 57"/>
            <p:cNvGrpSpPr/>
            <p:nvPr/>
          </p:nvGrpSpPr>
          <p:grpSpPr>
            <a:xfrm>
              <a:off x="2514600" y="2819400"/>
              <a:ext cx="1371600" cy="533400"/>
              <a:chOff x="1143000" y="2895600"/>
              <a:chExt cx="1371600" cy="533400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37160" rtlCol="0" anchor="ctr"/>
              <a:lstStyle/>
              <a:p>
                <a:r>
                  <a:rPr lang="en-US" sz="2800" dirty="0" smtClean="0">
                    <a:latin typeface="Gill Sans Light"/>
                    <a:cs typeface="Gill Sans Light"/>
                  </a:rPr>
                  <a:t>w</a:t>
                </a:r>
                <a:r>
                  <a:rPr lang="en-US" sz="2800" baseline="30000" dirty="0" smtClean="0">
                    <a:latin typeface="Gill Sans Light"/>
                    <a:cs typeface="Gill Sans Light"/>
                  </a:rPr>
                  <a:t>1</a:t>
                </a:r>
                <a:endParaRPr lang="en-US" sz="28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60" name="Right Arrow 59"/>
              <p:cNvSpPr/>
              <p:nvPr/>
            </p:nvSpPr>
            <p:spPr>
              <a:xfrm rot="19187059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3581400" y="4038600"/>
              <a:ext cx="1371600" cy="533400"/>
              <a:chOff x="1143000" y="2895600"/>
              <a:chExt cx="1371600" cy="533400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37160" rtlCol="0" anchor="ctr"/>
              <a:lstStyle/>
              <a:p>
                <a:r>
                  <a:rPr lang="en-US" sz="2800" dirty="0" smtClean="0">
                    <a:latin typeface="Gill Sans Light"/>
                    <a:cs typeface="Gill Sans Light"/>
                  </a:rPr>
                  <a:t>w</a:t>
                </a:r>
                <a:r>
                  <a:rPr lang="en-US" sz="2800" baseline="30000" dirty="0" smtClean="0">
                    <a:latin typeface="Gill Sans Light"/>
                    <a:cs typeface="Gill Sans Light"/>
                  </a:rPr>
                  <a:t>2</a:t>
                </a:r>
                <a:endParaRPr lang="en-US" sz="28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63" name="Right Arrow 62"/>
              <p:cNvSpPr/>
              <p:nvPr/>
            </p:nvSpPr>
            <p:spPr>
              <a:xfrm rot="2958776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3124200" y="5334000"/>
              <a:ext cx="1371600" cy="533400"/>
              <a:chOff x="1143000" y="2895600"/>
              <a:chExt cx="1371600" cy="533400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37160" rtlCol="0" anchor="ctr"/>
              <a:lstStyle/>
              <a:p>
                <a:r>
                  <a:rPr lang="en-US" sz="2800" dirty="0" smtClean="0">
                    <a:latin typeface="Gill Sans Light"/>
                    <a:cs typeface="Gill Sans Light"/>
                  </a:rPr>
                  <a:t>w</a:t>
                </a:r>
                <a:r>
                  <a:rPr lang="en-US" sz="2800" baseline="30000" dirty="0" smtClean="0">
                    <a:latin typeface="Gill Sans Light"/>
                    <a:cs typeface="Gill Sans Light"/>
                  </a:rPr>
                  <a:t>3</a:t>
                </a:r>
                <a:endParaRPr lang="en-US" sz="28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66" name="Right Arrow 65"/>
              <p:cNvSpPr/>
              <p:nvPr/>
            </p:nvSpPr>
            <p:spPr>
              <a:xfrm rot="20556231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6609521" y="2741306"/>
            <a:ext cx="1371600" cy="3048000"/>
            <a:chOff x="533400" y="2819400"/>
            <a:chExt cx="1371600" cy="3048000"/>
          </a:xfrm>
        </p:grpSpPr>
        <p:grpSp>
          <p:nvGrpSpPr>
            <p:cNvPr id="77" name="Group 76"/>
            <p:cNvGrpSpPr/>
            <p:nvPr/>
          </p:nvGrpSpPr>
          <p:grpSpPr>
            <a:xfrm>
              <a:off x="533400" y="2819400"/>
              <a:ext cx="1371600" cy="533400"/>
              <a:chOff x="1143000" y="2895600"/>
              <a:chExt cx="1371600" cy="533400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37160" rtlCol="0" anchor="ctr"/>
              <a:lstStyle/>
              <a:p>
                <a:r>
                  <a:rPr lang="en-US" sz="2800" dirty="0" smtClean="0">
                    <a:latin typeface="Gill Sans Light"/>
                    <a:cs typeface="Gill Sans Light"/>
                  </a:rPr>
                  <a:t>w</a:t>
                </a:r>
                <a:endParaRPr lang="en-US" sz="28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85" name="Right Arrow 84"/>
              <p:cNvSpPr/>
              <p:nvPr/>
            </p:nvSpPr>
            <p:spPr>
              <a:xfrm rot="20266155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533400" y="4038600"/>
              <a:ext cx="1371600" cy="533400"/>
              <a:chOff x="1143000" y="2895600"/>
              <a:chExt cx="1371600" cy="533400"/>
            </a:xfrm>
          </p:grpSpPr>
          <p:sp>
            <p:nvSpPr>
              <p:cNvPr id="82" name="Rounded Rectangle 81"/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37160" rtlCol="0" anchor="ctr"/>
              <a:lstStyle/>
              <a:p>
                <a:r>
                  <a:rPr lang="en-US" sz="2800" dirty="0" smtClean="0">
                    <a:latin typeface="Gill Sans Light"/>
                    <a:cs typeface="Gill Sans Light"/>
                  </a:rPr>
                  <a:t>w</a:t>
                </a:r>
                <a:endParaRPr lang="en-US" sz="28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83" name="Right Arrow 82"/>
              <p:cNvSpPr/>
              <p:nvPr/>
            </p:nvSpPr>
            <p:spPr>
              <a:xfrm rot="20111223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533400" y="5334000"/>
              <a:ext cx="1371600" cy="533400"/>
              <a:chOff x="1143000" y="2895600"/>
              <a:chExt cx="1371600" cy="533400"/>
            </a:xfrm>
          </p:grpSpPr>
          <p:sp>
            <p:nvSpPr>
              <p:cNvPr id="80" name="Rounded Rectangle 79"/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37160" rtlCol="0" anchor="ctr"/>
              <a:lstStyle/>
              <a:p>
                <a:r>
                  <a:rPr lang="en-US" sz="2800" dirty="0" smtClean="0">
                    <a:latin typeface="Gill Sans Light"/>
                    <a:cs typeface="Gill Sans Light"/>
                  </a:rPr>
                  <a:t>w</a:t>
                </a:r>
                <a:endParaRPr lang="en-US" sz="28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81" name="Right Arrow 80"/>
              <p:cNvSpPr/>
              <p:nvPr/>
            </p:nvSpPr>
            <p:spPr>
              <a:xfrm rot="19836594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79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51" grpId="0"/>
      <p:bldP spid="52" grpId="0" animBg="1"/>
      <p:bldP spid="53" grpId="0" animBg="1"/>
      <p:bldP spid="5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Asynchronous Execution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492905" y="2253734"/>
            <a:ext cx="7996023" cy="2932331"/>
            <a:chOff x="492905" y="2253734"/>
            <a:chExt cx="7996023" cy="2932331"/>
          </a:xfrm>
        </p:grpSpPr>
        <p:grpSp>
          <p:nvGrpSpPr>
            <p:cNvPr id="15" name="Group 14"/>
            <p:cNvGrpSpPr/>
            <p:nvPr/>
          </p:nvGrpSpPr>
          <p:grpSpPr>
            <a:xfrm>
              <a:off x="492905" y="2253734"/>
              <a:ext cx="7974430" cy="461665"/>
              <a:chOff x="178970" y="2253734"/>
              <a:chExt cx="7974430" cy="461665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>
                <a:off x="1752600" y="2484566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/>
              <p:cNvSpPr txBox="1"/>
              <p:nvPr/>
            </p:nvSpPr>
            <p:spPr>
              <a:xfrm>
                <a:off x="178970" y="2253734"/>
                <a:ext cx="14311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 smtClean="0">
                    <a:latin typeface="Gill Sans Light"/>
                    <a:cs typeface="Gill Sans Light"/>
                  </a:rPr>
                  <a:t>Machine 1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492905" y="3489067"/>
              <a:ext cx="7974430" cy="461665"/>
              <a:chOff x="178970" y="3184267"/>
              <a:chExt cx="7974430" cy="461665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78970" y="3184267"/>
                <a:ext cx="14311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 smtClean="0">
                    <a:latin typeface="Gill Sans Light"/>
                    <a:cs typeface="Gill Sans Light"/>
                  </a:rPr>
                  <a:t>Machine 2</a:t>
                </a: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>
                <a:off x="1752600" y="3415099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514498" y="4724400"/>
              <a:ext cx="7974430" cy="461665"/>
              <a:chOff x="178970" y="4114800"/>
              <a:chExt cx="7974430" cy="4616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178970" y="4114800"/>
                <a:ext cx="14311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 smtClean="0">
                    <a:latin typeface="Gill Sans Light"/>
                    <a:cs typeface="Gill Sans Light"/>
                  </a:rPr>
                  <a:t>Machine 3</a:t>
                </a: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>
                <a:off x="1752600" y="4345632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Rectangle 15"/>
          <p:cNvSpPr/>
          <p:nvPr/>
        </p:nvSpPr>
        <p:spPr>
          <a:xfrm>
            <a:off x="2202323" y="2256263"/>
            <a:ext cx="11139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Iteration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02323" y="3494901"/>
            <a:ext cx="27141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Iteration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02324" y="4724399"/>
            <a:ext cx="17235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Iteration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532241" y="1861066"/>
            <a:ext cx="801759" cy="4179332"/>
            <a:chOff x="5542720" y="1905000"/>
            <a:chExt cx="801759" cy="4179332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5943600" y="1905000"/>
              <a:ext cx="0" cy="3886200"/>
            </a:xfrm>
            <a:prstGeom prst="line">
              <a:avLst/>
            </a:prstGeom>
            <a:ln>
              <a:prstDash val="sysDash"/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542720" y="5715000"/>
              <a:ext cx="801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Barrier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048000" y="1611868"/>
            <a:ext cx="1151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 Light"/>
                <a:cs typeface="Gill Sans Light"/>
              </a:rPr>
              <a:t>Compute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933121" y="1611868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Communicate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628820" y="2256263"/>
            <a:ext cx="167509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Iteration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628804" y="3494901"/>
            <a:ext cx="11139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Iteration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609537" y="4721119"/>
            <a:ext cx="17235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Iteration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86600" y="1611868"/>
            <a:ext cx="1151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 Light"/>
                <a:cs typeface="Gill Sans Light"/>
              </a:rPr>
              <a:t>Compute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316279" y="2307967"/>
            <a:ext cx="1600200" cy="35319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Waste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925880" y="4778633"/>
            <a:ext cx="990599" cy="35319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Waste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208641" y="1861065"/>
            <a:ext cx="801759" cy="4179332"/>
            <a:chOff x="5542720" y="1905000"/>
            <a:chExt cx="801759" cy="4179332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5943600" y="1905000"/>
              <a:ext cx="0" cy="3886200"/>
            </a:xfrm>
            <a:prstGeom prst="line">
              <a:avLst/>
            </a:prstGeom>
            <a:ln>
              <a:prstDash val="sysDash"/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542720" y="5715000"/>
              <a:ext cx="801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Barrier</a:t>
              </a:r>
            </a:p>
          </p:txBody>
        </p:sp>
      </p:grpSp>
      <p:sp>
        <p:nvSpPr>
          <p:cNvPr id="57" name="Rectangle 56"/>
          <p:cNvSpPr/>
          <p:nvPr/>
        </p:nvSpPr>
        <p:spPr>
          <a:xfrm>
            <a:off x="7772400" y="3548360"/>
            <a:ext cx="593163" cy="35319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Gill Sans Light"/>
                <a:cs typeface="Gill Sans Light"/>
              </a:rPr>
              <a:t>Waste</a:t>
            </a:r>
            <a:endParaRPr lang="en-US" sz="1200" dirty="0">
              <a:latin typeface="Gill Sans Light"/>
              <a:cs typeface="Gill Sans Light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953000" y="2484566"/>
            <a:ext cx="457200" cy="123533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105400" y="3719899"/>
            <a:ext cx="457200" cy="123533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943600" y="2489625"/>
            <a:ext cx="609600" cy="246560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334000" y="2489625"/>
            <a:ext cx="838200" cy="247066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867400" y="2489625"/>
            <a:ext cx="341241" cy="123533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105400" y="3719899"/>
            <a:ext cx="457200" cy="123533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" y="5867400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Enable more frequent coordination on parameter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1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8098E-6 -1.98982E-6 L -0.35827 -1.98982E-6 " pathEditMode="relative" ptsTypes="AA">
                                      <p:cBhvr>
                                        <p:cTn id="27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0477E-6 -1.34197E-7 L -0.18573 0.00208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87" y="9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023 L -0.29196 0.00023 " pathEditMode="relative" rAng="0" ptsTypes="AA">
                                      <p:cBhvr>
                                        <p:cTn id="31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1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9589E-6 4.49329E-6 L -0.25829 4.49329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4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447E-6 -4.25729E-6 L -0.19146 -0.0004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2" y="-2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5008E-6 3.70199E-7 L -0.22253 -0.00069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27" y="-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1967E-6 -1.50856E-6 L -0.30828 -1.50856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4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7776E-6 -4.76168E-6 L -0.25829 -4.76168E-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4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7776E-6 -4.76168E-6 L -0.29995 0.00024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2" grpId="0" animBg="1"/>
      <p:bldP spid="53" grpId="0" animBg="1"/>
      <p:bldP spid="57" grpId="0" animBg="1"/>
      <p:bldP spid="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Asynchronous Execution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92905" y="3581401"/>
            <a:ext cx="7974430" cy="461665"/>
            <a:chOff x="178970" y="2253734"/>
            <a:chExt cx="7974430" cy="461665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1752600" y="2484566"/>
              <a:ext cx="64008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78970" y="2253734"/>
              <a:ext cx="1431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 smtClean="0">
                  <a:latin typeface="Gill Sans Light"/>
                  <a:cs typeface="Gill Sans Light"/>
                </a:rPr>
                <a:t>Machine 1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2905" y="4639062"/>
            <a:ext cx="7974430" cy="461665"/>
            <a:chOff x="178970" y="3184267"/>
            <a:chExt cx="7974430" cy="461665"/>
          </a:xfrm>
        </p:grpSpPr>
        <p:sp>
          <p:nvSpPr>
            <p:cNvPr id="7" name="TextBox 6"/>
            <p:cNvSpPr txBox="1"/>
            <p:nvPr/>
          </p:nvSpPr>
          <p:spPr>
            <a:xfrm>
              <a:off x="178970" y="3184267"/>
              <a:ext cx="1431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 smtClean="0">
                  <a:latin typeface="Gill Sans Light"/>
                  <a:cs typeface="Gill Sans Light"/>
                </a:rPr>
                <a:t>Machine 2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52600" y="3415099"/>
              <a:ext cx="64008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514498" y="5725901"/>
            <a:ext cx="7974430" cy="461665"/>
            <a:chOff x="178970" y="4114800"/>
            <a:chExt cx="7974430" cy="461665"/>
          </a:xfrm>
        </p:grpSpPr>
        <p:sp>
          <p:nvSpPr>
            <p:cNvPr id="8" name="TextBox 7"/>
            <p:cNvSpPr txBox="1"/>
            <p:nvPr/>
          </p:nvSpPr>
          <p:spPr>
            <a:xfrm>
              <a:off x="178970" y="4114800"/>
              <a:ext cx="1431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 smtClean="0">
                  <a:latin typeface="Gill Sans Light"/>
                  <a:cs typeface="Gill Sans Light"/>
                </a:rPr>
                <a:t>Machine 3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1752600" y="4345632"/>
              <a:ext cx="64008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762000" y="1524000"/>
            <a:ext cx="7848600" cy="14478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Parameter Server (Logical)</a:t>
            </a:r>
            <a:endParaRPr lang="en-US" sz="2800" dirty="0">
              <a:latin typeface="Gill Sans Light"/>
              <a:cs typeface="Gill Sans Ligh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09606" y="2133600"/>
            <a:ext cx="7334293" cy="685800"/>
            <a:chOff x="1009606" y="2133600"/>
            <a:chExt cx="7334293" cy="685800"/>
          </a:xfrm>
        </p:grpSpPr>
        <p:sp>
          <p:nvSpPr>
            <p:cNvPr id="4" name="Rounded Rectangle 3"/>
            <p:cNvSpPr/>
            <p:nvPr/>
          </p:nvSpPr>
          <p:spPr>
            <a:xfrm>
              <a:off x="1009606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 smtClean="0">
                  <a:latin typeface="Gill Sans Light"/>
                  <a:cs typeface="Gill Sans Light"/>
                </a:rPr>
                <a:t>1</a:t>
              </a:r>
              <a:endParaRPr lang="en-US" sz="3600" baseline="-25000" dirty="0">
                <a:latin typeface="Gill Sans Light"/>
                <a:cs typeface="Gill Sans Light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840668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 smtClean="0">
                  <a:latin typeface="Gill Sans Light"/>
                  <a:cs typeface="Gill Sans Light"/>
                </a:rPr>
                <a:t>2</a:t>
              </a:r>
              <a:endParaRPr lang="en-US" sz="3600" baseline="-25000" dirty="0">
                <a:latin typeface="Gill Sans Light"/>
                <a:cs typeface="Gill Sans Light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671730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 smtClean="0">
                  <a:latin typeface="Gill Sans Light"/>
                  <a:cs typeface="Gill Sans Light"/>
                </a:rPr>
                <a:t>3</a:t>
              </a:r>
              <a:endParaRPr lang="en-US" sz="3600" baseline="-25000" dirty="0">
                <a:latin typeface="Gill Sans Light"/>
                <a:cs typeface="Gill Sans Light"/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3502792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>
                  <a:latin typeface="Gill Sans Light"/>
                  <a:cs typeface="Gill Sans Light"/>
                </a:rPr>
                <a:t>4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4333854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 smtClean="0">
                  <a:latin typeface="Gill Sans Light"/>
                  <a:cs typeface="Gill Sans Light"/>
                </a:rPr>
                <a:t>5</a:t>
              </a:r>
              <a:endParaRPr lang="en-US" sz="3600" baseline="-25000" dirty="0">
                <a:latin typeface="Gill Sans Light"/>
                <a:cs typeface="Gill Sans Light"/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5164916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 smtClean="0">
                  <a:latin typeface="Gill Sans Light"/>
                  <a:cs typeface="Gill Sans Light"/>
                </a:rPr>
                <a:t>6</a:t>
              </a:r>
              <a:endParaRPr lang="en-US" sz="3600" baseline="-25000" dirty="0">
                <a:latin typeface="Gill Sans Light"/>
                <a:cs typeface="Gill Sans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5995978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 smtClean="0">
                  <a:latin typeface="Gill Sans Light"/>
                  <a:cs typeface="Gill Sans Light"/>
                </a:rPr>
                <a:t>7</a:t>
              </a:r>
              <a:endParaRPr lang="en-US" sz="3600" baseline="-25000" dirty="0">
                <a:latin typeface="Gill Sans Light"/>
                <a:cs typeface="Gill Sans Light"/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6827040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 smtClean="0">
                  <a:latin typeface="Gill Sans Light"/>
                  <a:cs typeface="Gill Sans Light"/>
                </a:rPr>
                <a:t>8</a:t>
              </a:r>
              <a:endParaRPr lang="en-US" sz="3600" baseline="-25000" dirty="0">
                <a:latin typeface="Gill Sans Light"/>
                <a:cs typeface="Gill Sans Light"/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7658099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 smtClean="0">
                  <a:latin typeface="Gill Sans Light"/>
                  <a:cs typeface="Gill Sans Light"/>
                </a:rPr>
                <a:t>9</a:t>
              </a:r>
              <a:endParaRPr lang="en-US" sz="3600" baseline="-250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600200" y="2941608"/>
            <a:ext cx="6670052" cy="3242052"/>
            <a:chOff x="1600200" y="2941608"/>
            <a:chExt cx="6670052" cy="3242052"/>
          </a:xfrm>
        </p:grpSpPr>
        <p:grpSp>
          <p:nvGrpSpPr>
            <p:cNvPr id="19" name="Group 18"/>
            <p:cNvGrpSpPr/>
            <p:nvPr/>
          </p:nvGrpSpPr>
          <p:grpSpPr>
            <a:xfrm>
              <a:off x="2202323" y="4644896"/>
              <a:ext cx="6027276" cy="461665"/>
              <a:chOff x="2202323" y="4644896"/>
              <a:chExt cx="6027276" cy="461665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2202323" y="4644896"/>
                <a:ext cx="2714156" cy="461665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Iteration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916479" y="4644896"/>
                <a:ext cx="1113956" cy="461665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Iteration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030434" y="4644896"/>
                <a:ext cx="2199165" cy="461665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Iteration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202323" y="3581400"/>
              <a:ext cx="6027277" cy="464195"/>
              <a:chOff x="2202323" y="3581400"/>
              <a:chExt cx="6027277" cy="464195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202323" y="3583930"/>
                <a:ext cx="1113956" cy="461665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Iteration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316279" y="3583930"/>
                <a:ext cx="1675096" cy="461665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Iteration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105331" y="3583930"/>
                <a:ext cx="2124269" cy="461665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Iteration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991375" y="3581400"/>
                <a:ext cx="1113956" cy="461665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Iteration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202324" y="5721995"/>
              <a:ext cx="6067928" cy="461665"/>
              <a:chOff x="2202324" y="5721995"/>
              <a:chExt cx="6067928" cy="46166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202324" y="5721995"/>
                <a:ext cx="1607676" cy="461665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Iteration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814132" y="5721995"/>
                <a:ext cx="1179520" cy="461665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Iteration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4993652" y="5721995"/>
                <a:ext cx="1113956" cy="461665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Iteration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107608" y="5721995"/>
                <a:ext cx="1113956" cy="461665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Iteration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221564" y="5721995"/>
                <a:ext cx="1048688" cy="461665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Iteration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cxnSp>
          <p:nvCxnSpPr>
            <p:cNvPr id="51" name="Straight Arrow Connector 50"/>
            <p:cNvCxnSpPr/>
            <p:nvPr/>
          </p:nvCxnSpPr>
          <p:spPr>
            <a:xfrm flipV="1">
              <a:off x="2438400" y="2950091"/>
              <a:ext cx="223870" cy="61213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2066535" y="2971800"/>
              <a:ext cx="141811" cy="61213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1828800" y="2971800"/>
              <a:ext cx="381805" cy="1648069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1600200" y="2971800"/>
              <a:ext cx="653165" cy="2750195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2595530" y="2994298"/>
              <a:ext cx="604870" cy="1653902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2818595" y="2971800"/>
              <a:ext cx="381805" cy="1648069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3399063" y="2988198"/>
              <a:ext cx="634238" cy="273770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2671730" y="2950091"/>
              <a:ext cx="1016709" cy="277999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3317145" y="2950091"/>
              <a:ext cx="1016709" cy="277999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3814132" y="2971800"/>
              <a:ext cx="223870" cy="61213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4177370" y="3000131"/>
              <a:ext cx="381805" cy="1648069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4656561" y="2941608"/>
              <a:ext cx="1016709" cy="277999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4659937" y="2978338"/>
              <a:ext cx="604870" cy="1653902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5646199" y="3000131"/>
              <a:ext cx="604870" cy="1653902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6400800" y="3005964"/>
              <a:ext cx="381805" cy="1648069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44" idx="0"/>
            </p:cNvCxnSpPr>
            <p:nvPr/>
          </p:nvCxnSpPr>
          <p:spPr>
            <a:xfrm flipV="1">
              <a:off x="6664586" y="2978339"/>
              <a:ext cx="1065332" cy="2743656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5884087" y="2994298"/>
              <a:ext cx="634238" cy="273770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512680" y="2994298"/>
              <a:ext cx="141811" cy="61213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922746" y="3000131"/>
              <a:ext cx="141811" cy="61213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6711699" y="3000131"/>
              <a:ext cx="141811" cy="61213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84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Parameter Server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1745"/>
            <a:ext cx="8229600" cy="4191000"/>
          </a:xfrm>
        </p:spPr>
        <p:txBody>
          <a:bodyPr/>
          <a:lstStyle/>
          <a:p>
            <a:r>
              <a:rPr lang="en-US" dirty="0" smtClean="0"/>
              <a:t>Key-Value API with two basic operations: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3366FF"/>
                </a:solidFill>
                <a:sym typeface="Wingdings"/>
              </a:rPr>
              <a:t>get</a:t>
            </a:r>
            <a:r>
              <a:rPr lang="en-US" dirty="0" smtClean="0">
                <a:sym typeface="Wingdings"/>
              </a:rPr>
              <a:t>(key)  value</a:t>
            </a:r>
            <a:br>
              <a:rPr lang="en-US" dirty="0" smtClean="0">
                <a:sym typeface="Wingdings"/>
              </a:rPr>
            </a:br>
            <a:endParaRPr lang="en-US" dirty="0" smtClean="0">
              <a:sym typeface="Wingdings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sym typeface="Wingdings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3366FF"/>
                </a:solidFill>
                <a:sym typeface="Wingdings"/>
              </a:rPr>
              <a:t>a</a:t>
            </a:r>
            <a:r>
              <a:rPr lang="en-US" dirty="0" smtClean="0">
                <a:solidFill>
                  <a:srgbClr val="3366FF"/>
                </a:solidFill>
                <a:sym typeface="Wingdings"/>
              </a:rPr>
              <a:t>dd</a:t>
            </a:r>
            <a:r>
              <a:rPr lang="en-US" dirty="0" smtClean="0">
                <a:sym typeface="Wingdings"/>
              </a:rPr>
              <a:t>(key, delta)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981200" y="3301895"/>
            <a:ext cx="5562600" cy="660505"/>
            <a:chOff x="1981200" y="3962400"/>
            <a:chExt cx="5562600" cy="660505"/>
          </a:xfrm>
        </p:grpSpPr>
        <p:grpSp>
          <p:nvGrpSpPr>
            <p:cNvPr id="5" name="Group 4"/>
            <p:cNvGrpSpPr/>
            <p:nvPr/>
          </p:nvGrpSpPr>
          <p:grpSpPr>
            <a:xfrm>
              <a:off x="5914367" y="3969540"/>
              <a:ext cx="1468134" cy="646331"/>
              <a:chOff x="7133567" y="3588435"/>
              <a:chExt cx="1468134" cy="646331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7162800" y="3599132"/>
                <a:ext cx="1430574" cy="6096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7133567" y="3605150"/>
                <a:ext cx="1468134" cy="609600"/>
                <a:chOff x="585270" y="4267200"/>
                <a:chExt cx="1468134" cy="609600"/>
              </a:xfrm>
            </p:grpSpPr>
            <p:sp>
              <p:nvSpPr>
                <p:cNvPr id="15" name="Rounded Rectangle 14"/>
                <p:cNvSpPr/>
                <p:nvPr/>
              </p:nvSpPr>
              <p:spPr>
                <a:xfrm>
                  <a:off x="585270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6" name="Rounded Rectangle 15"/>
                <p:cNvSpPr/>
                <p:nvPr/>
              </p:nvSpPr>
              <p:spPr>
                <a:xfrm>
                  <a:off x="1095563" y="4267200"/>
                  <a:ext cx="217241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" name="Rounded Rectangle 16"/>
                <p:cNvSpPr/>
                <p:nvPr/>
              </p:nvSpPr>
              <p:spPr>
                <a:xfrm>
                  <a:off x="1876674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4" name="Rectangle 13"/>
              <p:cNvSpPr/>
              <p:nvPr/>
            </p:nvSpPr>
            <p:spPr>
              <a:xfrm>
                <a:off x="7169471" y="3588435"/>
                <a:ext cx="136839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M</a:t>
                </a:r>
                <a:r>
                  <a:rPr lang="en-US" sz="3600" dirty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o</a:t>
                </a:r>
                <a:r>
                  <a:rPr lang="en-US" sz="3600" dirty="0">
                    <a:latin typeface="Gill Sans Light"/>
                    <a:cs typeface="Gill Sans Light"/>
                  </a:rPr>
                  <a:t>d</a:t>
                </a:r>
                <a:r>
                  <a:rPr lang="en-US" sz="36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el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981200" y="3962400"/>
              <a:ext cx="1444590" cy="609705"/>
              <a:chOff x="3200400" y="3606695"/>
              <a:chExt cx="1444590" cy="609705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3214416" y="3606695"/>
                <a:ext cx="1430574" cy="6096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200400" y="3606800"/>
                <a:ext cx="176730" cy="6096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3743769" y="3606800"/>
                <a:ext cx="176730" cy="6096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4468260" y="3606800"/>
                <a:ext cx="176730" cy="6096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Gill Sans Light"/>
                  <a:cs typeface="Gill Sans Light"/>
                </a:endParaRPr>
              </a:p>
            </p:txBody>
          </p:sp>
        </p:grp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8600" y="3962505"/>
              <a:ext cx="4775200" cy="6604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1295400" y="5334000"/>
            <a:ext cx="6626190" cy="646331"/>
            <a:chOff x="1295400" y="5602069"/>
            <a:chExt cx="6626190" cy="646331"/>
          </a:xfrm>
        </p:grpSpPr>
        <p:grpSp>
          <p:nvGrpSpPr>
            <p:cNvPr id="19" name="Group 18"/>
            <p:cNvGrpSpPr/>
            <p:nvPr/>
          </p:nvGrpSpPr>
          <p:grpSpPr>
            <a:xfrm>
              <a:off x="1295400" y="5602069"/>
              <a:ext cx="1444590" cy="646331"/>
              <a:chOff x="585270" y="4230469"/>
              <a:chExt cx="1444590" cy="646331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585270" y="4267200"/>
                <a:ext cx="1444590" cy="609600"/>
                <a:chOff x="585270" y="4267200"/>
                <a:chExt cx="1444590" cy="609600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585270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43" name="Rounded Rectangle 42"/>
                <p:cNvSpPr/>
                <p:nvPr/>
              </p:nvSpPr>
              <p:spPr>
                <a:xfrm>
                  <a:off x="766393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947516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45" name="Rounded Rectangle 44"/>
                <p:cNvSpPr/>
                <p:nvPr/>
              </p:nvSpPr>
              <p:spPr>
                <a:xfrm>
                  <a:off x="1128639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46" name="Rounded Rectangle 45"/>
                <p:cNvSpPr/>
                <p:nvPr/>
              </p:nvSpPr>
              <p:spPr>
                <a:xfrm>
                  <a:off x="1309762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47" name="Rounded Rectangle 46"/>
                <p:cNvSpPr/>
                <p:nvPr/>
              </p:nvSpPr>
              <p:spPr>
                <a:xfrm>
                  <a:off x="1490885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48" name="Rounded Rectangle 47"/>
                <p:cNvSpPr/>
                <p:nvPr/>
              </p:nvSpPr>
              <p:spPr>
                <a:xfrm>
                  <a:off x="1672008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49" name="Rounded Rectangle 48"/>
                <p:cNvSpPr/>
                <p:nvPr/>
              </p:nvSpPr>
              <p:spPr>
                <a:xfrm>
                  <a:off x="1853130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41" name="Rectangle 40"/>
              <p:cNvSpPr/>
              <p:nvPr/>
            </p:nvSpPr>
            <p:spPr>
              <a:xfrm>
                <a:off x="585270" y="4230469"/>
                <a:ext cx="144459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Model</a:t>
                </a:r>
              </a:p>
            </p:txBody>
          </p:sp>
        </p:grpSp>
        <p:pic>
          <p:nvPicPr>
            <p:cNvPr id="20" name="Picture 19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1290" y="5747434"/>
              <a:ext cx="596900" cy="355600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3808159" y="5602069"/>
              <a:ext cx="1444590" cy="646331"/>
              <a:chOff x="585270" y="4230469"/>
              <a:chExt cx="1444590" cy="646331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585270" y="4267200"/>
                <a:ext cx="1444590" cy="609600"/>
                <a:chOff x="585270" y="4267200"/>
                <a:chExt cx="1444590" cy="609600"/>
              </a:xfrm>
            </p:grpSpPr>
            <p:sp>
              <p:nvSpPr>
                <p:cNvPr id="32" name="Rounded Rectangle 31"/>
                <p:cNvSpPr/>
                <p:nvPr/>
              </p:nvSpPr>
              <p:spPr>
                <a:xfrm>
                  <a:off x="585270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766393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947516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5" name="Rounded Rectangle 34"/>
                <p:cNvSpPr/>
                <p:nvPr/>
              </p:nvSpPr>
              <p:spPr>
                <a:xfrm>
                  <a:off x="1128639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>
                  <a:off x="1309762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" name="Rounded Rectangle 36"/>
                <p:cNvSpPr/>
                <p:nvPr/>
              </p:nvSpPr>
              <p:spPr>
                <a:xfrm>
                  <a:off x="1490885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8" name="Rounded Rectangle 37"/>
                <p:cNvSpPr/>
                <p:nvPr/>
              </p:nvSpPr>
              <p:spPr>
                <a:xfrm>
                  <a:off x="1672008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" name="Rounded Rectangle 38"/>
                <p:cNvSpPr/>
                <p:nvPr/>
              </p:nvSpPr>
              <p:spPr>
                <a:xfrm>
                  <a:off x="1853130" y="42672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31" name="Rectangle 30"/>
              <p:cNvSpPr/>
              <p:nvPr/>
            </p:nvSpPr>
            <p:spPr>
              <a:xfrm>
                <a:off x="585270" y="4230469"/>
                <a:ext cx="144459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Model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6477000" y="5620382"/>
              <a:ext cx="1444590" cy="609705"/>
              <a:chOff x="5261010" y="5156387"/>
              <a:chExt cx="1444590" cy="609705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5261010" y="5156387"/>
                <a:ext cx="1444590" cy="609705"/>
                <a:chOff x="3200400" y="3606695"/>
                <a:chExt cx="1444590" cy="609705"/>
              </a:xfrm>
            </p:grpSpPr>
            <p:sp>
              <p:nvSpPr>
                <p:cNvPr id="26" name="Rounded Rectangle 25"/>
                <p:cNvSpPr/>
                <p:nvPr/>
              </p:nvSpPr>
              <p:spPr>
                <a:xfrm>
                  <a:off x="3214416" y="3606695"/>
                  <a:ext cx="1430574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" name="Rounded Rectangle 26"/>
                <p:cNvSpPr/>
                <p:nvPr/>
              </p:nvSpPr>
              <p:spPr>
                <a:xfrm>
                  <a:off x="3200400" y="36068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8" name="Rounded Rectangle 27"/>
                <p:cNvSpPr/>
                <p:nvPr/>
              </p:nvSpPr>
              <p:spPr>
                <a:xfrm>
                  <a:off x="3743769" y="36068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4468260" y="3606800"/>
                  <a:ext cx="17673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</p:grpSp>
          <p:pic>
            <p:nvPicPr>
              <p:cNvPr id="25" name="Picture 24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06809" y="5181892"/>
                <a:ext cx="444500" cy="584200"/>
              </a:xfrm>
              <a:prstGeom prst="rect">
                <a:avLst/>
              </a:prstGeom>
            </p:spPr>
          </p:pic>
        </p:grpSp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35590" y="5696634"/>
              <a:ext cx="457200" cy="457200"/>
            </a:xfrm>
            <a:prstGeom prst="rect">
              <a:avLst/>
            </a:prstGeom>
          </p:spPr>
        </p:pic>
      </p:grp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63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Split Model Across Machines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92905" y="3581401"/>
            <a:ext cx="7974430" cy="461665"/>
            <a:chOff x="178970" y="2253734"/>
            <a:chExt cx="7974430" cy="461665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1752600" y="2484566"/>
              <a:ext cx="64008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78970" y="2253734"/>
              <a:ext cx="1431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 smtClean="0">
                  <a:latin typeface="Gill Sans Light"/>
                  <a:cs typeface="Gill Sans Light"/>
                </a:rPr>
                <a:t>Machine 1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2905" y="4639062"/>
            <a:ext cx="7974430" cy="461665"/>
            <a:chOff x="178970" y="3184267"/>
            <a:chExt cx="7974430" cy="461665"/>
          </a:xfrm>
        </p:grpSpPr>
        <p:sp>
          <p:nvSpPr>
            <p:cNvPr id="7" name="TextBox 6"/>
            <p:cNvSpPr txBox="1"/>
            <p:nvPr/>
          </p:nvSpPr>
          <p:spPr>
            <a:xfrm>
              <a:off x="178970" y="3184267"/>
              <a:ext cx="1431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 smtClean="0">
                  <a:latin typeface="Gill Sans Light"/>
                  <a:cs typeface="Gill Sans Light"/>
                </a:rPr>
                <a:t>Machine 2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52600" y="3415099"/>
              <a:ext cx="64008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514498" y="5725901"/>
            <a:ext cx="7974430" cy="461665"/>
            <a:chOff x="178970" y="4114800"/>
            <a:chExt cx="7974430" cy="461665"/>
          </a:xfrm>
        </p:grpSpPr>
        <p:sp>
          <p:nvSpPr>
            <p:cNvPr id="8" name="TextBox 7"/>
            <p:cNvSpPr txBox="1"/>
            <p:nvPr/>
          </p:nvSpPr>
          <p:spPr>
            <a:xfrm>
              <a:off x="178970" y="4114800"/>
              <a:ext cx="1431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 smtClean="0">
                  <a:latin typeface="Gill Sans Light"/>
                  <a:cs typeface="Gill Sans Light"/>
                </a:rPr>
                <a:t>Machine 3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1752600" y="4345632"/>
              <a:ext cx="64008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944337" y="1524000"/>
            <a:ext cx="2484663" cy="1447800"/>
            <a:chOff x="845796" y="1524000"/>
            <a:chExt cx="2484663" cy="1447800"/>
          </a:xfrm>
        </p:grpSpPr>
        <p:sp>
          <p:nvSpPr>
            <p:cNvPr id="3" name="Rectangle 2"/>
            <p:cNvSpPr/>
            <p:nvPr/>
          </p:nvSpPr>
          <p:spPr>
            <a:xfrm>
              <a:off x="845796" y="1524000"/>
              <a:ext cx="2484663" cy="14478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Parameter Server</a:t>
              </a:r>
              <a:endParaRPr lang="en-US" sz="2400" dirty="0">
                <a:latin typeface="Gill Sans Light"/>
                <a:cs typeface="Gill Sans Light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920637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 smtClean="0">
                  <a:latin typeface="Gill Sans Light"/>
                  <a:cs typeface="Gill Sans Light"/>
                </a:rPr>
                <a:t>1</a:t>
              </a:r>
              <a:endParaRPr lang="en-US" sz="3600" baseline="-25000" dirty="0">
                <a:latin typeface="Gill Sans Light"/>
                <a:cs typeface="Gill Sans Light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751699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 smtClean="0">
                  <a:latin typeface="Gill Sans Light"/>
                  <a:cs typeface="Gill Sans Light"/>
                </a:rPr>
                <a:t>2</a:t>
              </a:r>
              <a:endParaRPr lang="en-US" sz="3600" baseline="-25000" dirty="0">
                <a:latin typeface="Gill Sans Light"/>
                <a:cs typeface="Gill Sans Light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582761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 smtClean="0">
                  <a:latin typeface="Gill Sans Light"/>
                  <a:cs typeface="Gill Sans Light"/>
                </a:rPr>
                <a:t>3</a:t>
              </a:r>
              <a:endParaRPr lang="en-US" sz="3600" baseline="-250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429000" y="1524000"/>
            <a:ext cx="2484663" cy="1447800"/>
            <a:chOff x="3429000" y="1524000"/>
            <a:chExt cx="2484663" cy="1447800"/>
          </a:xfrm>
        </p:grpSpPr>
        <p:sp>
          <p:nvSpPr>
            <p:cNvPr id="75" name="Rectangle 74"/>
            <p:cNvSpPr/>
            <p:nvPr/>
          </p:nvSpPr>
          <p:spPr>
            <a:xfrm>
              <a:off x="3429000" y="1524000"/>
              <a:ext cx="2484663" cy="14478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Parameter Server</a:t>
              </a:r>
              <a:endParaRPr lang="en-US" sz="2400" dirty="0">
                <a:latin typeface="Gill Sans Light"/>
                <a:cs typeface="Gill Sans Light"/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3502792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>
                  <a:latin typeface="Gill Sans Light"/>
                  <a:cs typeface="Gill Sans Light"/>
                </a:rPr>
                <a:t>4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4333854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 smtClean="0">
                  <a:latin typeface="Gill Sans Light"/>
                  <a:cs typeface="Gill Sans Light"/>
                </a:rPr>
                <a:t>5</a:t>
              </a:r>
              <a:endParaRPr lang="en-US" sz="3600" baseline="-25000" dirty="0">
                <a:latin typeface="Gill Sans Light"/>
                <a:cs typeface="Gill Sans Light"/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5164916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 smtClean="0">
                  <a:latin typeface="Gill Sans Light"/>
                  <a:cs typeface="Gill Sans Light"/>
                </a:rPr>
                <a:t>6</a:t>
              </a:r>
              <a:endParaRPr lang="en-US" sz="3600" baseline="-250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97337" y="1523510"/>
            <a:ext cx="2484663" cy="1447800"/>
            <a:chOff x="6049737" y="1523510"/>
            <a:chExt cx="2484663" cy="1447800"/>
          </a:xfrm>
        </p:grpSpPr>
        <p:sp>
          <p:nvSpPr>
            <p:cNvPr id="84" name="Rectangle 83"/>
            <p:cNvSpPr/>
            <p:nvPr/>
          </p:nvSpPr>
          <p:spPr>
            <a:xfrm>
              <a:off x="6049737" y="1523510"/>
              <a:ext cx="2484663" cy="14478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Parameter Server</a:t>
              </a:r>
              <a:endParaRPr lang="en-US" sz="2400" dirty="0">
                <a:latin typeface="Gill Sans Light"/>
                <a:cs typeface="Gill Sans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6119883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 smtClean="0">
                  <a:latin typeface="Gill Sans Light"/>
                  <a:cs typeface="Gill Sans Light"/>
                </a:rPr>
                <a:t>7</a:t>
              </a:r>
              <a:endParaRPr lang="en-US" sz="3600" baseline="-25000" dirty="0">
                <a:latin typeface="Gill Sans Light"/>
                <a:cs typeface="Gill Sans Light"/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6950945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 smtClean="0">
                  <a:latin typeface="Gill Sans Light"/>
                  <a:cs typeface="Gill Sans Light"/>
                </a:rPr>
                <a:t>8</a:t>
              </a:r>
              <a:endParaRPr lang="en-US" sz="3600" baseline="-25000" dirty="0">
                <a:latin typeface="Gill Sans Light"/>
                <a:cs typeface="Gill Sans Light"/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7782004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 smtClean="0">
                  <a:latin typeface="Gill Sans Light"/>
                  <a:cs typeface="Gill Sans Light"/>
                </a:rPr>
                <a:t>9</a:t>
              </a:r>
              <a:endParaRPr lang="en-US" sz="3600" baseline="-250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202323" y="4644896"/>
            <a:ext cx="6027276" cy="461665"/>
            <a:chOff x="2202323" y="4644896"/>
            <a:chExt cx="6027276" cy="461665"/>
          </a:xfrm>
        </p:grpSpPr>
        <p:sp>
          <p:nvSpPr>
            <p:cNvPr id="17" name="Rectangle 16"/>
            <p:cNvSpPr/>
            <p:nvPr/>
          </p:nvSpPr>
          <p:spPr>
            <a:xfrm>
              <a:off x="2202323" y="4644896"/>
              <a:ext cx="27141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Iteration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916479" y="4644896"/>
              <a:ext cx="11139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Iteration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30434" y="4644896"/>
              <a:ext cx="2199165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Iteration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202323" y="3581400"/>
            <a:ext cx="6027277" cy="464195"/>
            <a:chOff x="2202323" y="3581400"/>
            <a:chExt cx="6027277" cy="464195"/>
          </a:xfrm>
        </p:grpSpPr>
        <p:sp>
          <p:nvSpPr>
            <p:cNvPr id="16" name="Rectangle 15"/>
            <p:cNvSpPr/>
            <p:nvPr/>
          </p:nvSpPr>
          <p:spPr>
            <a:xfrm>
              <a:off x="2202323" y="3583930"/>
              <a:ext cx="11139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Iteration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316279" y="3583930"/>
              <a:ext cx="167509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Iteration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105331" y="3583930"/>
              <a:ext cx="2124269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Iteration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91375" y="3581400"/>
              <a:ext cx="11139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Iteration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202324" y="5721995"/>
            <a:ext cx="6067928" cy="461665"/>
            <a:chOff x="2202324" y="5721995"/>
            <a:chExt cx="6067928" cy="461665"/>
          </a:xfrm>
        </p:grpSpPr>
        <p:sp>
          <p:nvSpPr>
            <p:cNvPr id="18" name="Rectangle 17"/>
            <p:cNvSpPr/>
            <p:nvPr/>
          </p:nvSpPr>
          <p:spPr>
            <a:xfrm>
              <a:off x="2202324" y="5721995"/>
              <a:ext cx="160767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Iteration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814132" y="5721995"/>
              <a:ext cx="1179520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Iteration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993652" y="5721995"/>
              <a:ext cx="11139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Iteration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107608" y="5721995"/>
              <a:ext cx="11139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Iteration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221564" y="5721995"/>
              <a:ext cx="1048688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Iteration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762000" y="1524000"/>
            <a:ext cx="7848600" cy="1447800"/>
            <a:chOff x="762000" y="1524000"/>
            <a:chExt cx="7848600" cy="1447800"/>
          </a:xfrm>
        </p:grpSpPr>
        <p:sp>
          <p:nvSpPr>
            <p:cNvPr id="97" name="Rectangle 96"/>
            <p:cNvSpPr/>
            <p:nvPr/>
          </p:nvSpPr>
          <p:spPr>
            <a:xfrm>
              <a:off x="762000" y="1524000"/>
              <a:ext cx="7848600" cy="14478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Parameter Server (Logical)</a:t>
              </a:r>
              <a:endParaRPr lang="en-US" sz="2800" dirty="0">
                <a:latin typeface="Gill Sans Light"/>
                <a:cs typeface="Gill Sans Light"/>
              </a:endParaRPr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1009606" y="2133600"/>
              <a:ext cx="7334293" cy="685800"/>
              <a:chOff x="1009606" y="2133600"/>
              <a:chExt cx="7334293" cy="685800"/>
            </a:xfrm>
          </p:grpSpPr>
          <p:sp>
            <p:nvSpPr>
              <p:cNvPr id="99" name="Rounded Rectangle 98"/>
              <p:cNvSpPr/>
              <p:nvPr/>
            </p:nvSpPr>
            <p:spPr>
              <a:xfrm>
                <a:off x="1009606" y="2133600"/>
                <a:ext cx="685800" cy="6858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182880" rtlCol="0" anchor="ctr"/>
              <a:lstStyle/>
              <a:p>
                <a:pPr algn="ctr"/>
                <a:r>
                  <a:rPr lang="en-US" sz="3600" dirty="0" smtClean="0">
                    <a:latin typeface="Gill Sans Light"/>
                    <a:cs typeface="Gill Sans Light"/>
                  </a:rPr>
                  <a:t>w</a:t>
                </a:r>
                <a:r>
                  <a:rPr lang="en-US" sz="3600" baseline="-25000" dirty="0" smtClean="0">
                    <a:latin typeface="Gill Sans Light"/>
                    <a:cs typeface="Gill Sans Light"/>
                  </a:rPr>
                  <a:t>1</a:t>
                </a:r>
                <a:endParaRPr lang="en-US" sz="3600" baseline="-250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00" name="Rounded Rectangle 99"/>
              <p:cNvSpPr/>
              <p:nvPr/>
            </p:nvSpPr>
            <p:spPr>
              <a:xfrm>
                <a:off x="1840668" y="2133600"/>
                <a:ext cx="685800" cy="6858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182880" rtlCol="0" anchor="ctr"/>
              <a:lstStyle/>
              <a:p>
                <a:pPr algn="ctr"/>
                <a:r>
                  <a:rPr lang="en-US" sz="3600" dirty="0" smtClean="0">
                    <a:latin typeface="Gill Sans Light"/>
                    <a:cs typeface="Gill Sans Light"/>
                  </a:rPr>
                  <a:t>w</a:t>
                </a:r>
                <a:r>
                  <a:rPr lang="en-US" sz="3600" baseline="-25000" dirty="0" smtClean="0">
                    <a:latin typeface="Gill Sans Light"/>
                    <a:cs typeface="Gill Sans Light"/>
                  </a:rPr>
                  <a:t>2</a:t>
                </a:r>
                <a:endParaRPr lang="en-US" sz="3600" baseline="-250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01" name="Rounded Rectangle 100"/>
              <p:cNvSpPr/>
              <p:nvPr/>
            </p:nvSpPr>
            <p:spPr>
              <a:xfrm>
                <a:off x="2671730" y="2133600"/>
                <a:ext cx="685800" cy="6858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182880" rtlCol="0" anchor="ctr"/>
              <a:lstStyle/>
              <a:p>
                <a:pPr algn="ctr"/>
                <a:r>
                  <a:rPr lang="en-US" sz="3600" dirty="0" smtClean="0">
                    <a:latin typeface="Gill Sans Light"/>
                    <a:cs typeface="Gill Sans Light"/>
                  </a:rPr>
                  <a:t>w</a:t>
                </a:r>
                <a:r>
                  <a:rPr lang="en-US" sz="3600" baseline="-25000" dirty="0" smtClean="0">
                    <a:latin typeface="Gill Sans Light"/>
                    <a:cs typeface="Gill Sans Light"/>
                  </a:rPr>
                  <a:t>3</a:t>
                </a:r>
                <a:endParaRPr lang="en-US" sz="3600" baseline="-250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02" name="Rounded Rectangle 101"/>
              <p:cNvSpPr/>
              <p:nvPr/>
            </p:nvSpPr>
            <p:spPr>
              <a:xfrm>
                <a:off x="3502792" y="2133600"/>
                <a:ext cx="685800" cy="6858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182880" rtlCol="0" anchor="ctr"/>
              <a:lstStyle/>
              <a:p>
                <a:pPr algn="ctr"/>
                <a:r>
                  <a:rPr lang="en-US" sz="3600" dirty="0" smtClean="0">
                    <a:latin typeface="Gill Sans Light"/>
                    <a:cs typeface="Gill Sans Light"/>
                  </a:rPr>
                  <a:t>w</a:t>
                </a:r>
                <a:r>
                  <a:rPr lang="en-US" sz="3600" baseline="-25000" dirty="0">
                    <a:latin typeface="Gill Sans Light"/>
                    <a:cs typeface="Gill Sans Light"/>
                  </a:rPr>
                  <a:t>4</a:t>
                </a:r>
              </a:p>
            </p:txBody>
          </p:sp>
          <p:sp>
            <p:nvSpPr>
              <p:cNvPr id="103" name="Rounded Rectangle 102"/>
              <p:cNvSpPr/>
              <p:nvPr/>
            </p:nvSpPr>
            <p:spPr>
              <a:xfrm>
                <a:off x="4333854" y="2133600"/>
                <a:ext cx="685800" cy="6858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182880" rtlCol="0" anchor="ctr"/>
              <a:lstStyle/>
              <a:p>
                <a:pPr algn="ctr"/>
                <a:r>
                  <a:rPr lang="en-US" sz="3600" dirty="0" smtClean="0">
                    <a:latin typeface="Gill Sans Light"/>
                    <a:cs typeface="Gill Sans Light"/>
                  </a:rPr>
                  <a:t>w</a:t>
                </a:r>
                <a:r>
                  <a:rPr lang="en-US" sz="3600" baseline="-25000" dirty="0" smtClean="0">
                    <a:latin typeface="Gill Sans Light"/>
                    <a:cs typeface="Gill Sans Light"/>
                  </a:rPr>
                  <a:t>5</a:t>
                </a:r>
                <a:endParaRPr lang="en-US" sz="3600" baseline="-250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5164916" y="2133600"/>
                <a:ext cx="685800" cy="6858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182880" rtlCol="0" anchor="ctr"/>
              <a:lstStyle/>
              <a:p>
                <a:pPr algn="ctr"/>
                <a:r>
                  <a:rPr lang="en-US" sz="3600" dirty="0" smtClean="0">
                    <a:latin typeface="Gill Sans Light"/>
                    <a:cs typeface="Gill Sans Light"/>
                  </a:rPr>
                  <a:t>w</a:t>
                </a:r>
                <a:r>
                  <a:rPr lang="en-US" sz="3600" baseline="-25000" dirty="0" smtClean="0">
                    <a:latin typeface="Gill Sans Light"/>
                    <a:cs typeface="Gill Sans Light"/>
                  </a:rPr>
                  <a:t>6</a:t>
                </a:r>
                <a:endParaRPr lang="en-US" sz="3600" baseline="-250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05" name="Rounded Rectangle 104"/>
              <p:cNvSpPr/>
              <p:nvPr/>
            </p:nvSpPr>
            <p:spPr>
              <a:xfrm>
                <a:off x="5995978" y="2133600"/>
                <a:ext cx="685800" cy="6858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182880" rtlCol="0" anchor="ctr"/>
              <a:lstStyle/>
              <a:p>
                <a:pPr algn="ctr"/>
                <a:r>
                  <a:rPr lang="en-US" sz="3600" dirty="0" smtClean="0">
                    <a:latin typeface="Gill Sans Light"/>
                    <a:cs typeface="Gill Sans Light"/>
                  </a:rPr>
                  <a:t>w</a:t>
                </a:r>
                <a:r>
                  <a:rPr lang="en-US" sz="3600" baseline="-25000" dirty="0" smtClean="0">
                    <a:latin typeface="Gill Sans Light"/>
                    <a:cs typeface="Gill Sans Light"/>
                  </a:rPr>
                  <a:t>7</a:t>
                </a:r>
                <a:endParaRPr lang="en-US" sz="3600" baseline="-250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6827040" y="2133600"/>
                <a:ext cx="685800" cy="6858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182880" rtlCol="0" anchor="ctr"/>
              <a:lstStyle/>
              <a:p>
                <a:pPr algn="ctr"/>
                <a:r>
                  <a:rPr lang="en-US" sz="3600" dirty="0" smtClean="0">
                    <a:latin typeface="Gill Sans Light"/>
                    <a:cs typeface="Gill Sans Light"/>
                  </a:rPr>
                  <a:t>w</a:t>
                </a:r>
                <a:r>
                  <a:rPr lang="en-US" sz="3600" baseline="-25000" dirty="0" smtClean="0">
                    <a:latin typeface="Gill Sans Light"/>
                    <a:cs typeface="Gill Sans Light"/>
                  </a:rPr>
                  <a:t>8</a:t>
                </a:r>
                <a:endParaRPr lang="en-US" sz="3600" baseline="-250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07" name="Rounded Rectangle 106"/>
              <p:cNvSpPr/>
              <p:nvPr/>
            </p:nvSpPr>
            <p:spPr>
              <a:xfrm>
                <a:off x="7658099" y="2133600"/>
                <a:ext cx="685800" cy="6858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182880" rtlCol="0" anchor="ctr"/>
              <a:lstStyle/>
              <a:p>
                <a:pPr algn="ctr"/>
                <a:r>
                  <a:rPr lang="en-US" sz="3600" dirty="0" smtClean="0">
                    <a:latin typeface="Gill Sans Light"/>
                    <a:cs typeface="Gill Sans Light"/>
                  </a:rPr>
                  <a:t>w</a:t>
                </a:r>
                <a:r>
                  <a:rPr lang="en-US" sz="3600" baseline="-25000" dirty="0" smtClean="0">
                    <a:latin typeface="Gill Sans Light"/>
                    <a:cs typeface="Gill Sans Light"/>
                  </a:rPr>
                  <a:t>9</a:t>
                </a:r>
                <a:endParaRPr lang="en-US" sz="3600" baseline="-25000" dirty="0"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8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1463E-6 -2.98473E-6 L -0.03332 -2.98473E-6 " pathEditMode="relative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17219E-6 -1.37436E-6 L 0.03333 -1.37436E-6 " pathEditMode="relative" ptsTypes="AA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Split Model Across Machines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85800" y="1524000"/>
            <a:ext cx="2484663" cy="1447800"/>
            <a:chOff x="845796" y="1524000"/>
            <a:chExt cx="2484663" cy="1447800"/>
          </a:xfrm>
        </p:grpSpPr>
        <p:sp>
          <p:nvSpPr>
            <p:cNvPr id="3" name="Rectangle 2"/>
            <p:cNvSpPr/>
            <p:nvPr/>
          </p:nvSpPr>
          <p:spPr>
            <a:xfrm>
              <a:off x="845796" y="1524000"/>
              <a:ext cx="2484663" cy="14478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Parameter Server</a:t>
              </a:r>
              <a:endParaRPr lang="en-US" sz="2400" dirty="0">
                <a:latin typeface="Gill Sans Light"/>
                <a:cs typeface="Gill Sans Light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920637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 smtClean="0">
                  <a:latin typeface="Gill Sans Light"/>
                  <a:cs typeface="Gill Sans Light"/>
                </a:rPr>
                <a:t>1</a:t>
              </a:r>
              <a:endParaRPr lang="en-US" sz="3600" baseline="-25000" dirty="0">
                <a:latin typeface="Gill Sans Light"/>
                <a:cs typeface="Gill Sans Light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751699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 smtClean="0">
                  <a:latin typeface="Gill Sans Light"/>
                  <a:cs typeface="Gill Sans Light"/>
                </a:rPr>
                <a:t>2</a:t>
              </a:r>
              <a:endParaRPr lang="en-US" sz="3600" baseline="-25000" dirty="0">
                <a:latin typeface="Gill Sans Light"/>
                <a:cs typeface="Gill Sans Light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582761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 smtClean="0">
                  <a:latin typeface="Gill Sans Light"/>
                  <a:cs typeface="Gill Sans Light"/>
                </a:rPr>
                <a:t>3</a:t>
              </a:r>
              <a:endParaRPr lang="en-US" sz="3600" baseline="-250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429000" y="1524000"/>
            <a:ext cx="2484663" cy="1447800"/>
            <a:chOff x="3429000" y="1524000"/>
            <a:chExt cx="2484663" cy="1447800"/>
          </a:xfrm>
        </p:grpSpPr>
        <p:sp>
          <p:nvSpPr>
            <p:cNvPr id="75" name="Rectangle 74"/>
            <p:cNvSpPr/>
            <p:nvPr/>
          </p:nvSpPr>
          <p:spPr>
            <a:xfrm>
              <a:off x="3429000" y="1524000"/>
              <a:ext cx="2484663" cy="14478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Parameter Server</a:t>
              </a:r>
              <a:endParaRPr lang="en-US" sz="2400" dirty="0">
                <a:latin typeface="Gill Sans Light"/>
                <a:cs typeface="Gill Sans Light"/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3502792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>
                  <a:latin typeface="Gill Sans Light"/>
                  <a:cs typeface="Gill Sans Light"/>
                </a:rPr>
                <a:t>4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4333854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 smtClean="0">
                  <a:latin typeface="Gill Sans Light"/>
                  <a:cs typeface="Gill Sans Light"/>
                </a:rPr>
                <a:t>5</a:t>
              </a:r>
              <a:endParaRPr lang="en-US" sz="3600" baseline="-25000" dirty="0">
                <a:latin typeface="Gill Sans Light"/>
                <a:cs typeface="Gill Sans Light"/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5164916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 smtClean="0">
                  <a:latin typeface="Gill Sans Light"/>
                  <a:cs typeface="Gill Sans Light"/>
                </a:rPr>
                <a:t>6</a:t>
              </a:r>
              <a:endParaRPr lang="en-US" sz="3600" baseline="-250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202137" y="1523510"/>
            <a:ext cx="2484663" cy="1447800"/>
            <a:chOff x="6049737" y="1523510"/>
            <a:chExt cx="2484663" cy="1447800"/>
          </a:xfrm>
        </p:grpSpPr>
        <p:sp>
          <p:nvSpPr>
            <p:cNvPr id="84" name="Rectangle 83"/>
            <p:cNvSpPr/>
            <p:nvPr/>
          </p:nvSpPr>
          <p:spPr>
            <a:xfrm>
              <a:off x="6049737" y="1523510"/>
              <a:ext cx="2484663" cy="14478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Parameter Server</a:t>
              </a:r>
              <a:endParaRPr lang="en-US" sz="2400" dirty="0">
                <a:latin typeface="Gill Sans Light"/>
                <a:cs typeface="Gill Sans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6119883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 smtClean="0">
                  <a:latin typeface="Gill Sans Light"/>
                  <a:cs typeface="Gill Sans Light"/>
                </a:rPr>
                <a:t>7</a:t>
              </a:r>
              <a:endParaRPr lang="en-US" sz="3600" baseline="-25000" dirty="0">
                <a:latin typeface="Gill Sans Light"/>
                <a:cs typeface="Gill Sans Light"/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6950945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 smtClean="0">
                  <a:latin typeface="Gill Sans Light"/>
                  <a:cs typeface="Gill Sans Light"/>
                </a:rPr>
                <a:t>8</a:t>
              </a:r>
              <a:endParaRPr lang="en-US" sz="3600" baseline="-25000" dirty="0">
                <a:latin typeface="Gill Sans Light"/>
                <a:cs typeface="Gill Sans Light"/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7782004" y="2133600"/>
              <a:ext cx="685800" cy="685800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182880" rtlCol="0" anchor="ctr"/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w</a:t>
              </a:r>
              <a:r>
                <a:rPr lang="en-US" sz="3600" baseline="-25000" dirty="0" smtClean="0">
                  <a:latin typeface="Gill Sans Light"/>
                  <a:cs typeface="Gill Sans Light"/>
                </a:rPr>
                <a:t>9</a:t>
              </a:r>
              <a:endParaRPr lang="en-US" sz="3600" baseline="-250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066800" y="5027403"/>
            <a:ext cx="902326" cy="839997"/>
            <a:chOff x="685800" y="4572000"/>
            <a:chExt cx="902326" cy="839997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85800" y="4572000"/>
              <a:ext cx="875577" cy="839996"/>
            </a:xfrm>
            <a:prstGeom prst="rect">
              <a:avLst/>
            </a:prstGeom>
          </p:spPr>
        </p:pic>
        <p:sp>
          <p:nvSpPr>
            <p:cNvPr id="57" name="Can 56"/>
            <p:cNvSpPr/>
            <p:nvPr/>
          </p:nvSpPr>
          <p:spPr>
            <a:xfrm>
              <a:off x="1052886" y="4995974"/>
              <a:ext cx="535240" cy="416023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Data</a:t>
              </a:r>
              <a:endParaRPr lang="en-US" dirty="0">
                <a:latin typeface="Gill Sans Light"/>
                <a:cs typeface="Gill Sans Light"/>
              </a:endParaRPr>
            </a:p>
          </p:txBody>
        </p:sp>
      </p:grpSp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91551" y="2971800"/>
            <a:ext cx="875577" cy="839996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32014" y="2991456"/>
            <a:ext cx="875577" cy="83999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93167" y="2971310"/>
            <a:ext cx="875577" cy="839996"/>
          </a:xfrm>
          <a:prstGeom prst="rect">
            <a:avLst/>
          </a:prstGeom>
        </p:spPr>
      </p:pic>
      <p:grpSp>
        <p:nvGrpSpPr>
          <p:cNvPr id="69" name="Group 68"/>
          <p:cNvGrpSpPr/>
          <p:nvPr/>
        </p:nvGrpSpPr>
        <p:grpSpPr>
          <a:xfrm>
            <a:off x="3189638" y="5027403"/>
            <a:ext cx="902326" cy="839997"/>
            <a:chOff x="685800" y="4572000"/>
            <a:chExt cx="902326" cy="839997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85800" y="4572000"/>
              <a:ext cx="875577" cy="839996"/>
            </a:xfrm>
            <a:prstGeom prst="rect">
              <a:avLst/>
            </a:prstGeom>
          </p:spPr>
        </p:pic>
        <p:sp>
          <p:nvSpPr>
            <p:cNvPr id="71" name="Can 70"/>
            <p:cNvSpPr/>
            <p:nvPr/>
          </p:nvSpPr>
          <p:spPr>
            <a:xfrm>
              <a:off x="1052886" y="4995974"/>
              <a:ext cx="535240" cy="416023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Data</a:t>
              </a:r>
              <a:endParaRPr lang="en-US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312476" y="5027403"/>
            <a:ext cx="902326" cy="839997"/>
            <a:chOff x="685800" y="4572000"/>
            <a:chExt cx="902326" cy="839997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85800" y="4572000"/>
              <a:ext cx="875577" cy="839996"/>
            </a:xfrm>
            <a:prstGeom prst="rect">
              <a:avLst/>
            </a:prstGeom>
          </p:spPr>
        </p:pic>
        <p:sp>
          <p:nvSpPr>
            <p:cNvPr id="74" name="Can 73"/>
            <p:cNvSpPr/>
            <p:nvPr/>
          </p:nvSpPr>
          <p:spPr>
            <a:xfrm>
              <a:off x="1052886" y="4995974"/>
              <a:ext cx="535240" cy="416023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Data</a:t>
              </a:r>
              <a:endParaRPr lang="en-US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7435314" y="5027403"/>
            <a:ext cx="902326" cy="839997"/>
            <a:chOff x="685800" y="4572000"/>
            <a:chExt cx="902326" cy="839997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85800" y="4572000"/>
              <a:ext cx="875577" cy="839996"/>
            </a:xfrm>
            <a:prstGeom prst="rect">
              <a:avLst/>
            </a:prstGeom>
          </p:spPr>
        </p:pic>
        <p:sp>
          <p:nvSpPr>
            <p:cNvPr id="78" name="Can 77"/>
            <p:cNvSpPr/>
            <p:nvPr/>
          </p:nvSpPr>
          <p:spPr>
            <a:xfrm>
              <a:off x="1052886" y="4995974"/>
              <a:ext cx="535240" cy="416023"/>
            </a:xfrm>
            <a:prstGeom prst="can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Data</a:t>
              </a:r>
              <a:endParaRPr lang="en-US" dirty="0">
                <a:latin typeface="Gill Sans Light"/>
                <a:cs typeface="Gill Sans Light"/>
              </a:endParaRPr>
            </a:p>
          </p:txBody>
        </p:sp>
      </p:grpSp>
      <p:sp>
        <p:nvSpPr>
          <p:cNvPr id="79" name="Rounded Rectangle 78"/>
          <p:cNvSpPr/>
          <p:nvPr/>
        </p:nvSpPr>
        <p:spPr>
          <a:xfrm>
            <a:off x="760641" y="2133600"/>
            <a:ext cx="685800" cy="6858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 smtClean="0">
                <a:latin typeface="Gill Sans Light"/>
                <a:cs typeface="Gill Sans Light"/>
              </a:rPr>
              <a:t>1</a:t>
            </a:r>
            <a:endParaRPr lang="en-US" sz="3600" baseline="-25000" dirty="0">
              <a:latin typeface="Gill Sans Light"/>
              <a:cs typeface="Gill Sans Light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1599477" y="2133600"/>
            <a:ext cx="685800" cy="6858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 smtClean="0">
                <a:latin typeface="Gill Sans Light"/>
                <a:cs typeface="Gill Sans Light"/>
              </a:rPr>
              <a:t>2</a:t>
            </a:r>
            <a:endParaRPr lang="en-US" sz="3600" baseline="-25000" dirty="0">
              <a:latin typeface="Gill Sans Light"/>
              <a:cs typeface="Gill Sans Light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2422765" y="2133600"/>
            <a:ext cx="685800" cy="6858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 smtClean="0">
                <a:latin typeface="Gill Sans Light"/>
                <a:cs typeface="Gill Sans Light"/>
              </a:rPr>
              <a:t>3</a:t>
            </a:r>
            <a:endParaRPr lang="en-US" sz="3600" baseline="-25000" dirty="0">
              <a:latin typeface="Gill Sans Light"/>
              <a:cs typeface="Gill Sans Light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3502792" y="2133600"/>
            <a:ext cx="685800" cy="6858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>
                <a:latin typeface="Gill Sans Light"/>
                <a:cs typeface="Gill Sans Light"/>
              </a:rPr>
              <a:t>4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4343400" y="2133600"/>
            <a:ext cx="685800" cy="6858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 smtClean="0">
                <a:latin typeface="Gill Sans Light"/>
                <a:cs typeface="Gill Sans Light"/>
              </a:rPr>
              <a:t>5</a:t>
            </a:r>
            <a:endParaRPr lang="en-US" sz="3600" baseline="-25000" dirty="0">
              <a:latin typeface="Gill Sans Light"/>
              <a:cs typeface="Gill Sans Light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5164916" y="2133600"/>
            <a:ext cx="685800" cy="6858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 smtClean="0">
                <a:latin typeface="Gill Sans Light"/>
                <a:cs typeface="Gill Sans Light"/>
              </a:rPr>
              <a:t>6</a:t>
            </a:r>
            <a:endParaRPr lang="en-US" sz="3600" baseline="-25000" dirty="0">
              <a:latin typeface="Gill Sans Light"/>
              <a:cs typeface="Gill Sans Light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6272283" y="2133600"/>
            <a:ext cx="685800" cy="6858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 smtClean="0">
                <a:latin typeface="Gill Sans Light"/>
                <a:cs typeface="Gill Sans Light"/>
              </a:rPr>
              <a:t>7</a:t>
            </a:r>
            <a:endParaRPr lang="en-US" sz="3600" baseline="-25000" dirty="0">
              <a:latin typeface="Gill Sans Light"/>
              <a:cs typeface="Gill Sans Light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7103345" y="2133600"/>
            <a:ext cx="685800" cy="6858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 smtClean="0">
                <a:latin typeface="Gill Sans Light"/>
                <a:cs typeface="Gill Sans Light"/>
              </a:rPr>
              <a:t>8</a:t>
            </a:r>
            <a:endParaRPr lang="en-US" sz="3600" baseline="-25000" dirty="0">
              <a:latin typeface="Gill Sans Light"/>
              <a:cs typeface="Gill Sans Light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7934404" y="2133600"/>
            <a:ext cx="685800" cy="6858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 smtClean="0">
                <a:latin typeface="Gill Sans Light"/>
                <a:cs typeface="Gill Sans Light"/>
              </a:rPr>
              <a:t>9</a:t>
            </a:r>
            <a:endParaRPr lang="en-US" sz="3600" baseline="-25000" dirty="0">
              <a:latin typeface="Gill Sans Light"/>
              <a:cs typeface="Gill Sans Light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1219200" y="4782919"/>
            <a:ext cx="685800" cy="6858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 smtClean="0">
                <a:latin typeface="Gill Sans Light"/>
                <a:cs typeface="Gill Sans Light"/>
              </a:rPr>
              <a:t>1</a:t>
            </a:r>
            <a:endParaRPr lang="en-US" sz="3600" baseline="-25000" dirty="0">
              <a:latin typeface="Gill Sans Light"/>
              <a:cs typeface="Gill Sans Light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7459500" y="4866402"/>
            <a:ext cx="685800" cy="6858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 smtClean="0">
                <a:latin typeface="Gill Sans Light"/>
                <a:cs typeface="Gill Sans Light"/>
              </a:rPr>
              <a:t>2</a:t>
            </a:r>
            <a:endParaRPr lang="en-US" sz="3600" baseline="-25000" dirty="0">
              <a:latin typeface="Gill Sans Light"/>
              <a:cs typeface="Gill Sans Light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5428661" y="4733321"/>
            <a:ext cx="685800" cy="6858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 smtClean="0">
                <a:latin typeface="Gill Sans Light"/>
                <a:cs typeface="Gill Sans Light"/>
              </a:rPr>
              <a:t>3</a:t>
            </a:r>
            <a:endParaRPr lang="en-US" sz="3600" baseline="-25000" dirty="0">
              <a:latin typeface="Gill Sans Light"/>
              <a:cs typeface="Gill Sans Light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3276600" y="4684503"/>
            <a:ext cx="685800" cy="6858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 smtClean="0">
                <a:latin typeface="Gill Sans Light"/>
                <a:cs typeface="Gill Sans Light"/>
              </a:rPr>
              <a:t>4</a:t>
            </a:r>
            <a:endParaRPr lang="en-US" sz="3600" baseline="-25000" dirty="0">
              <a:latin typeface="Gill Sans Light"/>
              <a:cs typeface="Gill Sans Light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1219200" y="4775174"/>
            <a:ext cx="685800" cy="6858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 smtClean="0">
                <a:latin typeface="Gill Sans Light"/>
                <a:cs typeface="Gill Sans Light"/>
              </a:rPr>
              <a:t>5</a:t>
            </a:r>
            <a:endParaRPr lang="en-US" sz="3600" baseline="-25000" dirty="0">
              <a:latin typeface="Gill Sans Light"/>
              <a:cs typeface="Gill Sans Light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3276600" y="4684503"/>
            <a:ext cx="685800" cy="6858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 smtClean="0">
                <a:latin typeface="Gill Sans Light"/>
                <a:cs typeface="Gill Sans Light"/>
              </a:rPr>
              <a:t>6</a:t>
            </a:r>
            <a:endParaRPr lang="en-US" sz="3600" baseline="-25000" dirty="0">
              <a:latin typeface="Gill Sans Light"/>
              <a:cs typeface="Gill Sans Light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7446245" y="4866402"/>
            <a:ext cx="685800" cy="6858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>
                <a:latin typeface="Gill Sans Light"/>
                <a:cs typeface="Gill Sans Light"/>
              </a:rPr>
              <a:t>7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5428661" y="4733321"/>
            <a:ext cx="685800" cy="6858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 smtClean="0">
                <a:latin typeface="Gill Sans Light"/>
                <a:cs typeface="Gill Sans Light"/>
              </a:rPr>
              <a:t>8</a:t>
            </a:r>
            <a:endParaRPr lang="en-US" sz="3600" baseline="-25000" dirty="0">
              <a:latin typeface="Gill Sans Light"/>
              <a:cs typeface="Gill Sans Light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1226517" y="4775174"/>
            <a:ext cx="685800" cy="6858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 smtClean="0">
                <a:latin typeface="Gill Sans Light"/>
                <a:cs typeface="Gill Sans Light"/>
              </a:rPr>
              <a:t>9</a:t>
            </a:r>
            <a:endParaRPr lang="en-US" sz="3600" baseline="-25000" dirty="0">
              <a:latin typeface="Gill Sans Light"/>
              <a:cs typeface="Gill Sans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19400" y="6091535"/>
            <a:ext cx="3452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ill Sans Light"/>
                <a:cs typeface="Gill Sans Light"/>
              </a:rPr>
              <a:t>Split Data Across Machines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9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22201E-6 -4.0074E-6 L 0.05433 0.4498 " pathEditMode="relative" rAng="0" ptsTypes="AA">
                                      <p:cBhvr>
                                        <p:cTn id="6" dur="28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224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1404E-6 -4.0074E-6 L 0.65406 0.43869 " pathEditMode="relative" rAng="0" ptsTypes="AA">
                                      <p:cBhvr>
                                        <p:cTn id="8" dur="18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03" y="2193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94064E-6 -4.0074E-6 L 0.10588 0.43869 " pathEditMode="relative" rAng="0" ptsTypes="AA">
                                      <p:cBhvr>
                                        <p:cTn id="10" dur="18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4" y="2193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272E-6 -4.0074E-6 L -0.23711 0.43869 " pathEditMode="relative" rAng="0" ptsTypes="AA">
                                      <p:cBhvr>
                                        <p:cTn id="12" dur="38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6" y="2193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03975E-6 -4.0074E-6 L 0.11248 0.43869 " pathEditMode="relative" rAng="0" ptsTypes="AA">
                                      <p:cBhvr>
                                        <p:cTn id="14" dur="18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4" y="2193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4041E-6 -4.0074E-6 L 0.2727 0.43869 " pathEditMode="relative" rAng="0" ptsTypes="AA">
                                      <p:cBhvr>
                                        <p:cTn id="16" dur="18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26" y="2193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2501E-6 -4.0074E-6 L -0.30672 0.42758 " pathEditMode="relative" rAng="0" ptsTypes="AA">
                                      <p:cBhvr>
                                        <p:cTn id="18" dur="18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45" y="2137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4381E-6 -4.0074E-6 L -0.18938 0.41648 " pathEditMode="relative" rAng="0" ptsTypes="AA">
                                      <p:cBhvr>
                                        <p:cTn id="20" dur="18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8" y="2082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20639E-6 -4.0074E-6 L -0.27183 0.41648 " pathEditMode="relative" rAng="0" ptsTypes="AA">
                                      <p:cBhvr>
                                        <p:cTn id="22" dur="18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91" y="2082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3" presetClass="exit" presetSubtype="32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3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3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2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xit" presetSubtype="32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2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4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4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xit" presetSubtype="3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2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3" presetClass="exit" presetSubtype="3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2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xit" presetSubtype="3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2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8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8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8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8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8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8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8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8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8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8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8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8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67992E-6 2.17955E-6 L -0.05016 -0.38617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7" y="-1932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94706E-7 7.12633E-7 L -0.64069 -0.3982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43" y="-19921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27009E-7 4.78482E-6 L -0.32876 -0.379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38" y="-18950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018 -0.01666 L 0.02465 -0.37182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2" y="-1777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8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67992E-6 -9.48635E-7 L 0.34161 -0.38501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0" y="-1925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8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8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8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decel="5000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4.6242E-6 -2.6099E-6 L 0.20639 -0.37182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11" y="-18602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8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8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8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00018 7.12633E-7 L -0.12845 -0.3982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22" y="-19921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8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8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8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0" presetClass="path" presetSubtype="0" accel="50000" decel="5000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0017 4.78482E-6 L 0.18313 -0.379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5" y="-18950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8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8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8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0.00018 -9.48635E-7 L 0.73337 -0.38501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78" y="-19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9" grpId="1" animBg="1"/>
      <p:bldP spid="80" grpId="0" animBg="1"/>
      <p:bldP spid="80" grpId="1" animBg="1"/>
      <p:bldP spid="82" grpId="0" animBg="1"/>
      <p:bldP spid="82" grpId="1" animBg="1"/>
      <p:bldP spid="83" grpId="0" animBg="1"/>
      <p:bldP spid="83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/>
          <p:cNvSpPr/>
          <p:nvPr/>
        </p:nvSpPr>
        <p:spPr>
          <a:xfrm>
            <a:off x="5683370" y="228600"/>
            <a:ext cx="4451229" cy="2667000"/>
          </a:xfrm>
          <a:prstGeom prst="rect">
            <a:avLst/>
          </a:prstGeom>
          <a:solidFill>
            <a:srgbClr val="37569C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7613" y="533400"/>
            <a:ext cx="5057103" cy="2362200"/>
          </a:xfrm>
        </p:spPr>
        <p:txBody>
          <a:bodyPr/>
          <a:lstStyle/>
          <a:p>
            <a:r>
              <a:rPr lang="en-US" dirty="0" smtClean="0"/>
              <a:t>As a </a:t>
            </a:r>
            <a:r>
              <a:rPr lang="en-US" dirty="0" smtClean="0">
                <a:solidFill>
                  <a:srgbClr val="3366FF"/>
                </a:solidFill>
              </a:rPr>
              <a:t>young</a:t>
            </a:r>
            <a:r>
              <a:rPr lang="en-US" dirty="0" smtClean="0"/>
              <a:t> graduate student </a:t>
            </a:r>
            <a:br>
              <a:rPr lang="en-US" dirty="0" smtClean="0"/>
            </a:br>
            <a:r>
              <a:rPr lang="en-US" dirty="0" smtClean="0"/>
              <a:t>I worked on </a:t>
            </a:r>
            <a:r>
              <a:rPr lang="en-US" dirty="0" smtClean="0">
                <a:solidFill>
                  <a:srgbClr val="3366FF"/>
                </a:solidFill>
              </a:rPr>
              <a:t>parallel algorithms </a:t>
            </a:r>
            <a:r>
              <a:rPr lang="en-US" dirty="0" smtClean="0"/>
              <a:t>for inference in graphical models:</a:t>
            </a:r>
          </a:p>
        </p:txBody>
      </p:sp>
      <p:sp>
        <p:nvSpPr>
          <p:cNvPr id="8" name="Rectangle 7"/>
          <p:cNvSpPr/>
          <p:nvPr/>
        </p:nvSpPr>
        <p:spPr>
          <a:xfrm>
            <a:off x="685800" y="5379715"/>
            <a:ext cx="7620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ts val="2000"/>
              </a:spcBef>
              <a:spcAft>
                <a:spcPct val="0"/>
              </a:spcAft>
            </a:pPr>
            <a:r>
              <a:rPr lang="en-US" sz="3200" dirty="0">
                <a:solidFill>
                  <a:prstClr val="black"/>
                </a:solidFill>
                <a:latin typeface="Gill Sans Light"/>
                <a:ea typeface="ＭＳ Ｐゴシック" pitchFamily="-65" charset="-128"/>
                <a:cs typeface="Gill Sans Light"/>
              </a:rPr>
              <a:t>I designed and implemented parallel learning algorithms on top of </a:t>
            </a:r>
            <a:r>
              <a:rPr lang="en-US" sz="3200" dirty="0">
                <a:solidFill>
                  <a:srgbClr val="3366FF"/>
                </a:solidFill>
                <a:latin typeface="Gill Sans Light"/>
                <a:ea typeface="ＭＳ Ｐゴシック" pitchFamily="-65" charset="-128"/>
                <a:cs typeface="Gill Sans Light"/>
              </a:rPr>
              <a:t>low level </a:t>
            </a:r>
            <a:r>
              <a:rPr lang="en-US" sz="3200" dirty="0">
                <a:solidFill>
                  <a:prstClr val="black"/>
                </a:solidFill>
                <a:latin typeface="Gill Sans Light"/>
                <a:ea typeface="ＭＳ Ｐゴシック" pitchFamily="-65" charset="-128"/>
                <a:cs typeface="Gill Sans Light"/>
              </a:rPr>
              <a:t>primitives …</a:t>
            </a:r>
          </a:p>
        </p:txBody>
      </p:sp>
      <p:sp>
        <p:nvSpPr>
          <p:cNvPr id="84" name="Slide Number Placeholder 9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E078A9D-47DB-49FD-9415-23D209E6C17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 descr="image-000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4013" y="478475"/>
            <a:ext cx="2423886" cy="2142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roup 3"/>
          <p:cNvGrpSpPr/>
          <p:nvPr/>
        </p:nvGrpSpPr>
        <p:grpSpPr>
          <a:xfrm>
            <a:off x="468707" y="3276600"/>
            <a:ext cx="8218093" cy="1647737"/>
            <a:chOff x="-30024" y="3276600"/>
            <a:chExt cx="8218093" cy="1647737"/>
          </a:xfrm>
        </p:grpSpPr>
        <p:grpSp>
          <p:nvGrpSpPr>
            <p:cNvPr id="86" name="Group 85"/>
            <p:cNvGrpSpPr/>
            <p:nvPr/>
          </p:nvGrpSpPr>
          <p:grpSpPr>
            <a:xfrm>
              <a:off x="1639041" y="3276600"/>
              <a:ext cx="2399559" cy="1647737"/>
              <a:chOff x="4953000" y="3559884"/>
              <a:chExt cx="3886200" cy="2668588"/>
            </a:xfrm>
          </p:grpSpPr>
          <p:sp>
            <p:nvSpPr>
              <p:cNvPr id="11" name="Oval 10"/>
              <p:cNvSpPr/>
              <p:nvPr/>
            </p:nvSpPr>
            <p:spPr bwMode="auto">
              <a:xfrm>
                <a:off x="4953000" y="3561472"/>
                <a:ext cx="381000" cy="3810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cxnSp>
            <p:nvCxnSpPr>
              <p:cNvPr id="12" name="Straight Connector 11"/>
              <p:cNvCxnSpPr>
                <a:stCxn id="11" idx="6"/>
              </p:cNvCxnSpPr>
              <p:nvPr/>
            </p:nvCxnSpPr>
            <p:spPr bwMode="auto">
              <a:xfrm>
                <a:off x="5334000" y="3751972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" name="Oval 12"/>
              <p:cNvSpPr/>
              <p:nvPr/>
            </p:nvSpPr>
            <p:spPr bwMode="auto">
              <a:xfrm>
                <a:off x="4953000" y="4704472"/>
                <a:ext cx="381000" cy="3810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cxnSp>
            <p:nvCxnSpPr>
              <p:cNvPr id="14" name="Straight Connector 13"/>
              <p:cNvCxnSpPr/>
              <p:nvPr/>
            </p:nvCxnSpPr>
            <p:spPr bwMode="auto">
              <a:xfrm rot="10800000">
                <a:off x="5334000" y="4894972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/>
              <p:cNvCxnSpPr>
                <a:stCxn id="11" idx="4"/>
              </p:cNvCxnSpPr>
              <p:nvPr/>
            </p:nvCxnSpPr>
            <p:spPr bwMode="auto">
              <a:xfrm rot="5400000">
                <a:off x="4762500" y="4323472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" name="Oval 15"/>
              <p:cNvSpPr/>
              <p:nvPr/>
            </p:nvSpPr>
            <p:spPr bwMode="auto">
              <a:xfrm>
                <a:off x="4953000" y="5847472"/>
                <a:ext cx="381000" cy="3810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cxnSp>
            <p:nvCxnSpPr>
              <p:cNvPr id="17" name="Straight Connector 16"/>
              <p:cNvCxnSpPr>
                <a:stCxn id="16" idx="6"/>
              </p:cNvCxnSpPr>
              <p:nvPr/>
            </p:nvCxnSpPr>
            <p:spPr bwMode="auto">
              <a:xfrm>
                <a:off x="5334000" y="6037972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" name="Straight Connector 17"/>
              <p:cNvCxnSpPr>
                <a:endCxn id="16" idx="0"/>
              </p:cNvCxnSpPr>
              <p:nvPr/>
            </p:nvCxnSpPr>
            <p:spPr bwMode="auto">
              <a:xfrm rot="5400000">
                <a:off x="4762500" y="5466472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0" name="Oval 19"/>
              <p:cNvSpPr/>
              <p:nvPr/>
            </p:nvSpPr>
            <p:spPr bwMode="auto">
              <a:xfrm>
                <a:off x="7315200" y="3561472"/>
                <a:ext cx="381000" cy="3810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 bwMode="auto">
              <a:xfrm>
                <a:off x="8458200" y="3561472"/>
                <a:ext cx="381000" cy="3810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 bwMode="auto">
              <a:xfrm>
                <a:off x="6096000" y="3561472"/>
                <a:ext cx="381000" cy="3810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cxnSp>
            <p:nvCxnSpPr>
              <p:cNvPr id="23" name="Straight Connector 22"/>
              <p:cNvCxnSpPr>
                <a:endCxn id="20" idx="2"/>
              </p:cNvCxnSpPr>
              <p:nvPr/>
            </p:nvCxnSpPr>
            <p:spPr bwMode="auto">
              <a:xfrm>
                <a:off x="6477000" y="3751972"/>
                <a:ext cx="838200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>
                <a:stCxn id="20" idx="6"/>
              </p:cNvCxnSpPr>
              <p:nvPr/>
            </p:nvCxnSpPr>
            <p:spPr bwMode="auto">
              <a:xfrm>
                <a:off x="7696200" y="3751972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5" name="Oval 24"/>
              <p:cNvSpPr/>
              <p:nvPr/>
            </p:nvSpPr>
            <p:spPr bwMode="auto">
              <a:xfrm>
                <a:off x="8458200" y="4704472"/>
                <a:ext cx="381000" cy="3810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 bwMode="auto">
              <a:xfrm>
                <a:off x="6096000" y="4704472"/>
                <a:ext cx="381000" cy="3810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cxnSp>
            <p:nvCxnSpPr>
              <p:cNvPr id="27" name="Straight Connector 26"/>
              <p:cNvCxnSpPr>
                <a:stCxn id="26" idx="6"/>
              </p:cNvCxnSpPr>
              <p:nvPr/>
            </p:nvCxnSpPr>
            <p:spPr bwMode="auto">
              <a:xfrm>
                <a:off x="6477000" y="4894972"/>
                <a:ext cx="838200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" name="Oval 27"/>
              <p:cNvSpPr/>
              <p:nvPr/>
            </p:nvSpPr>
            <p:spPr bwMode="auto">
              <a:xfrm>
                <a:off x="7315200" y="4704472"/>
                <a:ext cx="381000" cy="3810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cxnSp>
            <p:nvCxnSpPr>
              <p:cNvPr id="29" name="Straight Connector 28"/>
              <p:cNvCxnSpPr/>
              <p:nvPr/>
            </p:nvCxnSpPr>
            <p:spPr bwMode="auto">
              <a:xfrm>
                <a:off x="7696200" y="4894972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/>
              <p:cNvCxnSpPr>
                <a:endCxn id="26" idx="0"/>
              </p:cNvCxnSpPr>
              <p:nvPr/>
            </p:nvCxnSpPr>
            <p:spPr bwMode="auto">
              <a:xfrm rot="5400000">
                <a:off x="5905500" y="4323472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>
                <a:stCxn id="20" idx="4"/>
              </p:cNvCxnSpPr>
              <p:nvPr/>
            </p:nvCxnSpPr>
            <p:spPr bwMode="auto">
              <a:xfrm rot="5400000">
                <a:off x="7124700" y="4323472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 rot="5400000">
                <a:off x="8267700" y="4323472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3" name="Oval 32"/>
              <p:cNvSpPr/>
              <p:nvPr/>
            </p:nvSpPr>
            <p:spPr bwMode="auto">
              <a:xfrm>
                <a:off x="7315200" y="5847472"/>
                <a:ext cx="381000" cy="3810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 bwMode="auto">
              <a:xfrm>
                <a:off x="8458200" y="5847472"/>
                <a:ext cx="381000" cy="3810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35" name="Oval 34"/>
              <p:cNvSpPr/>
              <p:nvPr/>
            </p:nvSpPr>
            <p:spPr bwMode="auto">
              <a:xfrm>
                <a:off x="6096000" y="5847472"/>
                <a:ext cx="381000" cy="3810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cxnSp>
            <p:nvCxnSpPr>
              <p:cNvPr id="36" name="Straight Connector 35"/>
              <p:cNvCxnSpPr>
                <a:endCxn id="33" idx="2"/>
              </p:cNvCxnSpPr>
              <p:nvPr/>
            </p:nvCxnSpPr>
            <p:spPr bwMode="auto">
              <a:xfrm>
                <a:off x="6477000" y="6037972"/>
                <a:ext cx="838200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>
                <a:stCxn id="33" idx="6"/>
              </p:cNvCxnSpPr>
              <p:nvPr/>
            </p:nvCxnSpPr>
            <p:spPr bwMode="auto">
              <a:xfrm>
                <a:off x="7696200" y="6037972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>
                <a:stCxn id="26" idx="4"/>
              </p:cNvCxnSpPr>
              <p:nvPr/>
            </p:nvCxnSpPr>
            <p:spPr bwMode="auto">
              <a:xfrm rot="5400000">
                <a:off x="5905500" y="5466472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>
                <a:endCxn id="33" idx="0"/>
              </p:cNvCxnSpPr>
              <p:nvPr/>
            </p:nvCxnSpPr>
            <p:spPr bwMode="auto">
              <a:xfrm rot="5400000">
                <a:off x="7124700" y="5466472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 rot="5400000">
                <a:off x="8267700" y="5466472"/>
                <a:ext cx="762000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85" name="Group 84"/>
              <p:cNvGrpSpPr/>
              <p:nvPr/>
            </p:nvGrpSpPr>
            <p:grpSpPr>
              <a:xfrm>
                <a:off x="6096000" y="3559884"/>
                <a:ext cx="2743200" cy="2668588"/>
                <a:chOff x="6096000" y="3559884"/>
                <a:chExt cx="2743200" cy="2668588"/>
              </a:xfrm>
            </p:grpSpPr>
            <p:cxnSp>
              <p:nvCxnSpPr>
                <p:cNvPr id="42" name="Straight Arrow Connector 41"/>
                <p:cNvCxnSpPr/>
                <p:nvPr/>
              </p:nvCxnSpPr>
              <p:spPr bwMode="auto">
                <a:xfrm>
                  <a:off x="6629400" y="3940884"/>
                  <a:ext cx="685800" cy="1588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43" name="Straight Arrow Connector 42"/>
                <p:cNvCxnSpPr/>
                <p:nvPr/>
              </p:nvCxnSpPr>
              <p:spPr bwMode="auto">
                <a:xfrm>
                  <a:off x="7696200" y="3559884"/>
                  <a:ext cx="685800" cy="1588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002060"/>
                  </a:solidFill>
                  <a:prstDash val="solid"/>
                  <a:round/>
                  <a:headEnd type="arrow" w="med" len="med"/>
                  <a:tailEnd type="none" w="med" len="med"/>
                </a:ln>
                <a:effectLst/>
              </p:spPr>
            </p:cxnSp>
            <p:cxnSp>
              <p:nvCxnSpPr>
                <p:cNvPr id="44" name="Straight Arrow Connector 43"/>
                <p:cNvCxnSpPr/>
                <p:nvPr/>
              </p:nvCxnSpPr>
              <p:spPr bwMode="auto">
                <a:xfrm>
                  <a:off x="6629400" y="5083884"/>
                  <a:ext cx="685800" cy="1588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45" name="Straight Arrow Connector 44"/>
                <p:cNvCxnSpPr/>
                <p:nvPr/>
              </p:nvCxnSpPr>
              <p:spPr bwMode="auto">
                <a:xfrm>
                  <a:off x="6629400" y="6226884"/>
                  <a:ext cx="685800" cy="1588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46" name="Straight Arrow Connector 45"/>
                <p:cNvCxnSpPr/>
                <p:nvPr/>
              </p:nvCxnSpPr>
              <p:spPr bwMode="auto">
                <a:xfrm>
                  <a:off x="7848600" y="4626684"/>
                  <a:ext cx="685800" cy="1588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002060"/>
                  </a:solidFill>
                  <a:prstDash val="solid"/>
                  <a:round/>
                  <a:headEnd type="arrow" w="med" len="med"/>
                  <a:tailEnd type="none" w="med" len="med"/>
                </a:ln>
                <a:effectLst/>
              </p:spPr>
            </p:cxnSp>
            <p:cxnSp>
              <p:nvCxnSpPr>
                <p:cNvPr id="47" name="Straight Arrow Connector 46"/>
                <p:cNvCxnSpPr/>
                <p:nvPr/>
              </p:nvCxnSpPr>
              <p:spPr bwMode="auto">
                <a:xfrm rot="5400000" flipH="1" flipV="1">
                  <a:off x="7352505" y="4284578"/>
                  <a:ext cx="685800" cy="1588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002060"/>
                  </a:solidFill>
                  <a:prstDash val="solid"/>
                  <a:round/>
                  <a:headEnd type="arrow" w="med" len="med"/>
                  <a:tailEnd type="none" w="med" len="med"/>
                </a:ln>
                <a:effectLst/>
              </p:spPr>
            </p:cxnSp>
            <p:cxnSp>
              <p:nvCxnSpPr>
                <p:cNvPr id="48" name="Straight Arrow Connector 47"/>
                <p:cNvCxnSpPr/>
                <p:nvPr/>
              </p:nvCxnSpPr>
              <p:spPr bwMode="auto">
                <a:xfrm rot="5400000" flipH="1" flipV="1">
                  <a:off x="7352506" y="5503778"/>
                  <a:ext cx="685800" cy="1588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49" name="Straight Arrow Connector 48"/>
                <p:cNvCxnSpPr/>
                <p:nvPr/>
              </p:nvCxnSpPr>
              <p:spPr bwMode="auto">
                <a:xfrm rot="5400000" flipH="1" flipV="1">
                  <a:off x="8495506" y="5503778"/>
                  <a:ext cx="685800" cy="1588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51" name="Straight Arrow Connector 50"/>
                <p:cNvCxnSpPr/>
                <p:nvPr/>
              </p:nvCxnSpPr>
              <p:spPr bwMode="auto">
                <a:xfrm>
                  <a:off x="7696200" y="3942472"/>
                  <a:ext cx="685800" cy="1588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52" name="Straight Arrow Connector 51"/>
                <p:cNvCxnSpPr/>
                <p:nvPr/>
              </p:nvCxnSpPr>
              <p:spPr bwMode="auto">
                <a:xfrm>
                  <a:off x="6629400" y="3561472"/>
                  <a:ext cx="685800" cy="1588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00B050"/>
                  </a:solidFill>
                  <a:prstDash val="solid"/>
                  <a:round/>
                  <a:headEnd type="arrow" w="med" len="med"/>
                  <a:tailEnd type="none" w="med" len="med"/>
                </a:ln>
                <a:effectLst/>
              </p:spPr>
            </p:cxnSp>
            <p:cxnSp>
              <p:nvCxnSpPr>
                <p:cNvPr id="53" name="Straight Arrow Connector 52"/>
                <p:cNvCxnSpPr/>
                <p:nvPr/>
              </p:nvCxnSpPr>
              <p:spPr bwMode="auto">
                <a:xfrm>
                  <a:off x="7848600" y="5160084"/>
                  <a:ext cx="685800" cy="1588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54" name="Straight Arrow Connector 53"/>
                <p:cNvCxnSpPr/>
                <p:nvPr/>
              </p:nvCxnSpPr>
              <p:spPr bwMode="auto">
                <a:xfrm>
                  <a:off x="6629400" y="5847472"/>
                  <a:ext cx="685800" cy="1588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00B050"/>
                  </a:solidFill>
                  <a:prstDash val="solid"/>
                  <a:round/>
                  <a:headEnd type="arrow" w="med" len="med"/>
                  <a:tailEnd type="none" w="med" len="med"/>
                </a:ln>
                <a:effectLst/>
              </p:spPr>
            </p:cxnSp>
            <p:cxnSp>
              <p:nvCxnSpPr>
                <p:cNvPr id="55" name="Straight Arrow Connector 54"/>
                <p:cNvCxnSpPr/>
                <p:nvPr/>
              </p:nvCxnSpPr>
              <p:spPr bwMode="auto">
                <a:xfrm>
                  <a:off x="6629400" y="4704472"/>
                  <a:ext cx="685800" cy="1588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00B050"/>
                  </a:solidFill>
                  <a:prstDash val="solid"/>
                  <a:round/>
                  <a:headEnd type="arrow" w="med" len="med"/>
                  <a:tailEnd type="none" w="med" len="med"/>
                </a:ln>
                <a:effectLst/>
              </p:spPr>
            </p:cxnSp>
            <p:cxnSp>
              <p:nvCxnSpPr>
                <p:cNvPr id="56" name="Straight Arrow Connector 55"/>
                <p:cNvCxnSpPr/>
                <p:nvPr/>
              </p:nvCxnSpPr>
              <p:spPr bwMode="auto">
                <a:xfrm rot="5400000" flipH="1" flipV="1">
                  <a:off x="6973094" y="5503778"/>
                  <a:ext cx="685800" cy="1588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00B050"/>
                  </a:solidFill>
                  <a:prstDash val="solid"/>
                  <a:round/>
                  <a:headEnd type="arrow" w="med" len="med"/>
                  <a:tailEnd type="none" w="med" len="med"/>
                </a:ln>
                <a:effectLst/>
              </p:spPr>
            </p:cxnSp>
            <p:cxnSp>
              <p:nvCxnSpPr>
                <p:cNvPr id="57" name="Straight Arrow Connector 56"/>
                <p:cNvCxnSpPr/>
                <p:nvPr/>
              </p:nvCxnSpPr>
              <p:spPr bwMode="auto">
                <a:xfrm rot="5400000" flipH="1" flipV="1">
                  <a:off x="6973094" y="4284578"/>
                  <a:ext cx="685800" cy="1588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58" name="Straight Arrow Connector 57"/>
                <p:cNvCxnSpPr/>
                <p:nvPr/>
              </p:nvCxnSpPr>
              <p:spPr bwMode="auto">
                <a:xfrm rot="5400000" flipH="1" flipV="1">
                  <a:off x="8116094" y="5503778"/>
                  <a:ext cx="685800" cy="1588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00B050"/>
                  </a:solidFill>
                  <a:prstDash val="solid"/>
                  <a:round/>
                  <a:headEnd type="arrow" w="med" len="med"/>
                  <a:tailEnd type="none" w="med" len="med"/>
                </a:ln>
                <a:effectLst/>
              </p:spPr>
            </p:cxnSp>
            <p:cxnSp>
              <p:nvCxnSpPr>
                <p:cNvPr id="60" name="Straight Connector 59"/>
                <p:cNvCxnSpPr>
                  <a:endCxn id="61" idx="0"/>
                </p:cNvCxnSpPr>
                <p:nvPr/>
              </p:nvCxnSpPr>
              <p:spPr bwMode="auto">
                <a:xfrm rot="5400000">
                  <a:off x="7124700" y="5466472"/>
                  <a:ext cx="762000" cy="0"/>
                </a:xfrm>
                <a:prstGeom prst="line">
                  <a:avLst/>
                </a:prstGeom>
                <a:solidFill>
                  <a:srgbClr val="FF0000"/>
                </a:solidFill>
                <a:ln w="57150">
                  <a:solidFill>
                    <a:srgbClr val="FF0000"/>
                  </a:solidFill>
                  <a:headEnd type="none" w="med" len="med"/>
                  <a:tailEnd type="none" w="med" len="med"/>
                </a:ln>
                <a:effectLst>
                  <a:outerShdw blurRad="215900" sx="132000" sy="132000" algn="ctr" rotWithShape="0">
                    <a:prstClr val="black">
                      <a:alpha val="35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61" name="Oval 60"/>
                <p:cNvSpPr/>
                <p:nvPr/>
              </p:nvSpPr>
              <p:spPr bwMode="auto">
                <a:xfrm>
                  <a:off x="7315200" y="5847472"/>
                  <a:ext cx="381000" cy="381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>
                  <a:outerShdw blurRad="215900" sx="132000" sy="132000" algn="ctr" rotWithShape="0">
                    <a:prstClr val="black">
                      <a:alpha val="35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 smtClean="0">
                    <a:solidFill>
                      <a:schemeClr val="tx1"/>
                    </a:solidFill>
                    <a:latin typeface="Tahoma" pitchFamily="-64" charset="0"/>
                  </a:endParaRPr>
                </a:p>
              </p:txBody>
            </p:sp>
            <p:cxnSp>
              <p:nvCxnSpPr>
                <p:cNvPr id="63" name="Straight Connector 62"/>
                <p:cNvCxnSpPr>
                  <a:endCxn id="64" idx="6"/>
                </p:cNvCxnSpPr>
                <p:nvPr/>
              </p:nvCxnSpPr>
              <p:spPr bwMode="auto">
                <a:xfrm rot="10800000">
                  <a:off x="6477000" y="4894972"/>
                  <a:ext cx="838200" cy="0"/>
                </a:xfrm>
                <a:prstGeom prst="line">
                  <a:avLst/>
                </a:prstGeom>
                <a:solidFill>
                  <a:srgbClr val="FF0000"/>
                </a:solidFill>
                <a:ln w="57150">
                  <a:solidFill>
                    <a:srgbClr val="FF0000"/>
                  </a:solidFill>
                  <a:headEnd type="none" w="med" len="med"/>
                  <a:tailEnd type="none" w="med" len="med"/>
                </a:ln>
                <a:effectLst>
                  <a:outerShdw blurRad="215900" sx="132000" sy="132000" algn="ctr" rotWithShape="0">
                    <a:prstClr val="black">
                      <a:alpha val="35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64" name="Oval 63"/>
                <p:cNvSpPr/>
                <p:nvPr/>
              </p:nvSpPr>
              <p:spPr bwMode="auto">
                <a:xfrm>
                  <a:off x="6096000" y="4704472"/>
                  <a:ext cx="381000" cy="381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>
                  <a:outerShdw blurRad="215900" sx="132000" sy="132000" algn="ctr" rotWithShape="0">
                    <a:prstClr val="black">
                      <a:alpha val="35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 smtClean="0">
                    <a:solidFill>
                      <a:schemeClr val="tx1"/>
                    </a:solidFill>
                    <a:latin typeface="Tahoma" pitchFamily="-64" charset="0"/>
                  </a:endParaRPr>
                </a:p>
              </p:txBody>
            </p:sp>
            <p:cxnSp>
              <p:nvCxnSpPr>
                <p:cNvPr id="66" name="Straight Connector 65"/>
                <p:cNvCxnSpPr>
                  <a:stCxn id="79" idx="6"/>
                </p:cNvCxnSpPr>
                <p:nvPr/>
              </p:nvCxnSpPr>
              <p:spPr bwMode="auto">
                <a:xfrm>
                  <a:off x="7696200" y="3751972"/>
                  <a:ext cx="762000" cy="0"/>
                </a:xfrm>
                <a:prstGeom prst="line">
                  <a:avLst/>
                </a:prstGeom>
                <a:solidFill>
                  <a:srgbClr val="FF0000"/>
                </a:solidFill>
                <a:ln w="57150">
                  <a:solidFill>
                    <a:srgbClr val="FF0000"/>
                  </a:solidFill>
                  <a:headEnd type="none" w="med" len="med"/>
                  <a:tailEnd type="none" w="med" len="med"/>
                </a:ln>
                <a:effectLst>
                  <a:outerShdw blurRad="215900" sx="132000" sy="132000" algn="ctr" rotWithShape="0">
                    <a:prstClr val="black">
                      <a:alpha val="35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67" name="Oval 66"/>
                <p:cNvSpPr/>
                <p:nvPr/>
              </p:nvSpPr>
              <p:spPr bwMode="auto">
                <a:xfrm>
                  <a:off x="8458200" y="3561472"/>
                  <a:ext cx="381000" cy="381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>
                  <a:outerShdw blurRad="215900" sx="132000" sy="132000" algn="ctr" rotWithShape="0">
                    <a:prstClr val="black">
                      <a:alpha val="35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cxnSp>
              <p:nvCxnSpPr>
                <p:cNvPr id="69" name="Straight Connector 68"/>
                <p:cNvCxnSpPr>
                  <a:stCxn id="79" idx="2"/>
                </p:cNvCxnSpPr>
                <p:nvPr/>
              </p:nvCxnSpPr>
              <p:spPr bwMode="auto">
                <a:xfrm rot="10800000">
                  <a:off x="6477000" y="3751972"/>
                  <a:ext cx="838200" cy="0"/>
                </a:xfrm>
                <a:prstGeom prst="line">
                  <a:avLst/>
                </a:prstGeom>
                <a:solidFill>
                  <a:srgbClr val="FF0000"/>
                </a:solidFill>
                <a:ln w="57150">
                  <a:solidFill>
                    <a:srgbClr val="FF0000"/>
                  </a:solidFill>
                  <a:headEnd type="none" w="med" len="med"/>
                  <a:tailEnd type="none" w="med" len="med"/>
                </a:ln>
                <a:effectLst>
                  <a:outerShdw blurRad="215900" sx="132000" sy="132000" algn="ctr" rotWithShape="0">
                    <a:prstClr val="black">
                      <a:alpha val="35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70" name="Oval 69"/>
                <p:cNvSpPr/>
                <p:nvPr/>
              </p:nvSpPr>
              <p:spPr bwMode="auto">
                <a:xfrm>
                  <a:off x="6096000" y="3561472"/>
                  <a:ext cx="381000" cy="381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>
                  <a:outerShdw blurRad="215900" sx="132000" sy="132000" algn="ctr" rotWithShape="0">
                    <a:prstClr val="black">
                      <a:alpha val="35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cxnSp>
              <p:nvCxnSpPr>
                <p:cNvPr id="72" name="Straight Connector 71"/>
                <p:cNvCxnSpPr>
                  <a:endCxn id="82" idx="4"/>
                </p:cNvCxnSpPr>
                <p:nvPr/>
              </p:nvCxnSpPr>
              <p:spPr bwMode="auto">
                <a:xfrm rot="5400000" flipH="1" flipV="1">
                  <a:off x="8267700" y="5466472"/>
                  <a:ext cx="762000" cy="0"/>
                </a:xfrm>
                <a:prstGeom prst="line">
                  <a:avLst/>
                </a:prstGeom>
                <a:solidFill>
                  <a:srgbClr val="FF0000"/>
                </a:solidFill>
                <a:ln w="57150">
                  <a:solidFill>
                    <a:srgbClr val="FF0000"/>
                  </a:solidFill>
                  <a:headEnd type="none" w="med" len="med"/>
                  <a:tailEnd type="none" w="med" len="med"/>
                </a:ln>
                <a:effectLst>
                  <a:outerShdw blurRad="215900" sx="132000" sy="132000" algn="ctr" rotWithShape="0">
                    <a:prstClr val="black">
                      <a:alpha val="35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73" name="Oval 72"/>
                <p:cNvSpPr/>
                <p:nvPr/>
              </p:nvSpPr>
              <p:spPr bwMode="auto">
                <a:xfrm>
                  <a:off x="8458200" y="5847472"/>
                  <a:ext cx="381000" cy="381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>
                  <a:outerShdw blurRad="215900" sx="132000" sy="132000" algn="ctr" rotWithShape="0">
                    <a:prstClr val="black">
                      <a:alpha val="35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cxnSp>
              <p:nvCxnSpPr>
                <p:cNvPr id="75" name="Straight Connector 74"/>
                <p:cNvCxnSpPr>
                  <a:stCxn id="61" idx="2"/>
                </p:cNvCxnSpPr>
                <p:nvPr/>
              </p:nvCxnSpPr>
              <p:spPr bwMode="auto">
                <a:xfrm rot="10800000">
                  <a:off x="6477000" y="6037972"/>
                  <a:ext cx="838200" cy="0"/>
                </a:xfrm>
                <a:prstGeom prst="line">
                  <a:avLst/>
                </a:prstGeom>
                <a:solidFill>
                  <a:srgbClr val="FF0000"/>
                </a:solidFill>
                <a:ln w="57150">
                  <a:solidFill>
                    <a:srgbClr val="FF0000"/>
                  </a:solidFill>
                  <a:headEnd type="none" w="med" len="med"/>
                  <a:tailEnd type="none" w="med" len="med"/>
                </a:ln>
                <a:effectLst>
                  <a:outerShdw blurRad="215900" sx="132000" sy="132000" algn="ctr" rotWithShape="0">
                    <a:prstClr val="black">
                      <a:alpha val="35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76" name="Oval 75"/>
                <p:cNvSpPr/>
                <p:nvPr/>
              </p:nvSpPr>
              <p:spPr bwMode="auto">
                <a:xfrm>
                  <a:off x="6096000" y="5847472"/>
                  <a:ext cx="381000" cy="381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>
                  <a:outerShdw blurRad="215900" sx="132000" sy="132000" algn="ctr" rotWithShape="0">
                    <a:prstClr val="black">
                      <a:alpha val="35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cxnSp>
              <p:nvCxnSpPr>
                <p:cNvPr id="78" name="Straight Connector 77"/>
                <p:cNvCxnSpPr>
                  <a:endCxn id="79" idx="4"/>
                </p:cNvCxnSpPr>
                <p:nvPr/>
              </p:nvCxnSpPr>
              <p:spPr bwMode="auto">
                <a:xfrm rot="5400000" flipH="1" flipV="1">
                  <a:off x="7124700" y="4323472"/>
                  <a:ext cx="762000" cy="0"/>
                </a:xfrm>
                <a:prstGeom prst="line">
                  <a:avLst/>
                </a:prstGeom>
                <a:solidFill>
                  <a:srgbClr val="FF0000"/>
                </a:solidFill>
                <a:ln w="57150">
                  <a:solidFill>
                    <a:srgbClr val="FF0000"/>
                  </a:solidFill>
                  <a:headEnd type="none" w="med" len="med"/>
                  <a:tailEnd type="none" w="med" len="med"/>
                </a:ln>
                <a:effectLst>
                  <a:outerShdw blurRad="215900" sx="132000" sy="132000" algn="ctr" rotWithShape="0">
                    <a:prstClr val="black">
                      <a:alpha val="35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79" name="Oval 78"/>
                <p:cNvSpPr/>
                <p:nvPr/>
              </p:nvSpPr>
              <p:spPr bwMode="auto">
                <a:xfrm>
                  <a:off x="7315200" y="3561472"/>
                  <a:ext cx="381000" cy="381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>
                  <a:outerShdw blurRad="215900" sx="132000" sy="132000" algn="ctr" rotWithShape="0">
                    <a:prstClr val="black">
                      <a:alpha val="35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 smtClean="0">
                    <a:solidFill>
                      <a:schemeClr val="tx1"/>
                    </a:solidFill>
                    <a:latin typeface="Tahoma" pitchFamily="-64" charset="0"/>
                  </a:endParaRPr>
                </a:p>
              </p:txBody>
            </p:sp>
            <p:cxnSp>
              <p:nvCxnSpPr>
                <p:cNvPr id="81" name="Straight Connector 80"/>
                <p:cNvCxnSpPr>
                  <a:endCxn id="82" idx="2"/>
                </p:cNvCxnSpPr>
                <p:nvPr/>
              </p:nvCxnSpPr>
              <p:spPr bwMode="auto">
                <a:xfrm>
                  <a:off x="7696200" y="4894972"/>
                  <a:ext cx="762000" cy="0"/>
                </a:xfrm>
                <a:prstGeom prst="line">
                  <a:avLst/>
                </a:prstGeom>
                <a:solidFill>
                  <a:srgbClr val="FF0000"/>
                </a:solidFill>
                <a:ln w="57150">
                  <a:solidFill>
                    <a:srgbClr val="FF0000"/>
                  </a:solidFill>
                  <a:headEnd type="none" w="med" len="med"/>
                  <a:tailEnd type="none" w="med" len="med"/>
                </a:ln>
                <a:effectLst>
                  <a:outerShdw blurRad="215900" sx="132000" sy="132000" algn="ctr" rotWithShape="0">
                    <a:prstClr val="black">
                      <a:alpha val="35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82" name="Oval 81"/>
                <p:cNvSpPr/>
                <p:nvPr/>
              </p:nvSpPr>
              <p:spPr bwMode="auto">
                <a:xfrm>
                  <a:off x="8458200" y="4704472"/>
                  <a:ext cx="381000" cy="381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>
                  <a:outerShdw blurRad="215900" sx="132000" sy="132000" algn="ctr" rotWithShape="0">
                    <a:prstClr val="black">
                      <a:alpha val="35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 smtClean="0">
                    <a:solidFill>
                      <a:schemeClr val="tx1"/>
                    </a:solidFill>
                    <a:latin typeface="Tahoma" pitchFamily="-64" charset="0"/>
                  </a:endParaRPr>
                </a:p>
              </p:txBody>
            </p:sp>
          </p:grpSp>
          <p:sp>
            <p:nvSpPr>
              <p:cNvPr id="83" name="Oval 82"/>
              <p:cNvSpPr/>
              <p:nvPr/>
            </p:nvSpPr>
            <p:spPr bwMode="auto">
              <a:xfrm>
                <a:off x="7315200" y="4704472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>
                <a:outerShdw blurRad="215900" sx="132000" sy="132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5257800" y="3288305"/>
              <a:ext cx="1600200" cy="1621609"/>
              <a:chOff x="462306" y="3357548"/>
              <a:chExt cx="1088402" cy="1102964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511210" y="3469232"/>
                <a:ext cx="1002986" cy="952715"/>
                <a:chOff x="5456767" y="2878743"/>
                <a:chExt cx="3337130" cy="3169870"/>
              </a:xfrm>
            </p:grpSpPr>
            <p:cxnSp>
              <p:nvCxnSpPr>
                <p:cNvPr id="102" name="Straight Connector 101"/>
                <p:cNvCxnSpPr>
                  <a:stCxn id="108" idx="6"/>
                  <a:endCxn id="110" idx="2"/>
                </p:cNvCxnSpPr>
                <p:nvPr/>
              </p:nvCxnSpPr>
              <p:spPr>
                <a:xfrm>
                  <a:off x="6173464" y="3229661"/>
                  <a:ext cx="1903736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>
                  <a:stCxn id="111" idx="6"/>
                  <a:endCxn id="113" idx="2"/>
                </p:cNvCxnSpPr>
                <p:nvPr/>
              </p:nvCxnSpPr>
              <p:spPr>
                <a:xfrm>
                  <a:off x="6173464" y="4463678"/>
                  <a:ext cx="1903736" cy="0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>
                  <a:stCxn id="114" idx="6"/>
                  <a:endCxn id="116" idx="2"/>
                </p:cNvCxnSpPr>
                <p:nvPr/>
              </p:nvCxnSpPr>
              <p:spPr>
                <a:xfrm>
                  <a:off x="6173464" y="5697695"/>
                  <a:ext cx="1903736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>
                  <a:stCxn id="110" idx="4"/>
                  <a:endCxn id="116" idx="0"/>
                </p:cNvCxnSpPr>
                <p:nvPr/>
              </p:nvCxnSpPr>
              <p:spPr>
                <a:xfrm>
                  <a:off x="8435548" y="3580580"/>
                  <a:ext cx="0" cy="176619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9" idx="4"/>
                  <a:endCxn id="115" idx="0"/>
                </p:cNvCxnSpPr>
                <p:nvPr/>
              </p:nvCxnSpPr>
              <p:spPr>
                <a:xfrm>
                  <a:off x="7104164" y="3580580"/>
                  <a:ext cx="0" cy="1766197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>
                  <a:stCxn id="108" idx="4"/>
                  <a:endCxn id="114" idx="0"/>
                </p:cNvCxnSpPr>
                <p:nvPr/>
              </p:nvCxnSpPr>
              <p:spPr>
                <a:xfrm>
                  <a:off x="5815116" y="3580580"/>
                  <a:ext cx="0" cy="176619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Oval 107"/>
                <p:cNvSpPr/>
                <p:nvPr/>
              </p:nvSpPr>
              <p:spPr bwMode="auto">
                <a:xfrm>
                  <a:off x="5456767" y="2878743"/>
                  <a:ext cx="716697" cy="70183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109" name="Oval 108"/>
                <p:cNvSpPr/>
                <p:nvPr/>
              </p:nvSpPr>
              <p:spPr bwMode="auto">
                <a:xfrm>
                  <a:off x="6745816" y="2878743"/>
                  <a:ext cx="716697" cy="701837"/>
                </a:xfrm>
                <a:prstGeom prst="ellipse">
                  <a:avLst/>
                </a:prstGeom>
                <a:ln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110" name="Oval 109"/>
                <p:cNvSpPr/>
                <p:nvPr/>
              </p:nvSpPr>
              <p:spPr bwMode="auto">
                <a:xfrm>
                  <a:off x="8077200" y="2878743"/>
                  <a:ext cx="716697" cy="70183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111" name="Oval 110"/>
                <p:cNvSpPr/>
                <p:nvPr/>
              </p:nvSpPr>
              <p:spPr bwMode="auto">
                <a:xfrm>
                  <a:off x="5456767" y="4112760"/>
                  <a:ext cx="716697" cy="701837"/>
                </a:xfrm>
                <a:prstGeom prst="ellipse">
                  <a:avLst/>
                </a:prstGeom>
                <a:ln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112" name="Oval 111"/>
                <p:cNvSpPr/>
                <p:nvPr/>
              </p:nvSpPr>
              <p:spPr bwMode="auto">
                <a:xfrm>
                  <a:off x="6745816" y="4112760"/>
                  <a:ext cx="716697" cy="70183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113" name="Oval 112"/>
                <p:cNvSpPr/>
                <p:nvPr/>
              </p:nvSpPr>
              <p:spPr bwMode="auto">
                <a:xfrm>
                  <a:off x="8077200" y="4112760"/>
                  <a:ext cx="716697" cy="701837"/>
                </a:xfrm>
                <a:prstGeom prst="ellipse">
                  <a:avLst/>
                </a:prstGeom>
                <a:ln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114" name="Oval 113"/>
                <p:cNvSpPr/>
                <p:nvPr/>
              </p:nvSpPr>
              <p:spPr bwMode="auto">
                <a:xfrm>
                  <a:off x="5456767" y="5346776"/>
                  <a:ext cx="716697" cy="70183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115" name="Oval 114"/>
                <p:cNvSpPr/>
                <p:nvPr/>
              </p:nvSpPr>
              <p:spPr bwMode="auto">
                <a:xfrm>
                  <a:off x="6745816" y="5346776"/>
                  <a:ext cx="716697" cy="701837"/>
                </a:xfrm>
                <a:prstGeom prst="ellipse">
                  <a:avLst/>
                </a:prstGeom>
                <a:ln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116" name="Oval 115"/>
                <p:cNvSpPr/>
                <p:nvPr/>
              </p:nvSpPr>
              <p:spPr bwMode="auto">
                <a:xfrm>
                  <a:off x="8077200" y="5346776"/>
                  <a:ext cx="716697" cy="70183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p:grpSp>
          <p:grpSp>
            <p:nvGrpSpPr>
              <p:cNvPr id="89" name="Group 88"/>
              <p:cNvGrpSpPr/>
              <p:nvPr/>
            </p:nvGrpSpPr>
            <p:grpSpPr>
              <a:xfrm>
                <a:off x="462306" y="3823024"/>
                <a:ext cx="178693" cy="223367"/>
                <a:chOff x="1708947" y="4651401"/>
                <a:chExt cx="178693" cy="223367"/>
              </a:xfrm>
            </p:grpSpPr>
            <p:sp>
              <p:nvSpPr>
                <p:cNvPr id="100" name="Oval 99"/>
                <p:cNvSpPr/>
                <p:nvPr/>
              </p:nvSpPr>
              <p:spPr bwMode="auto">
                <a:xfrm>
                  <a:off x="1728802" y="4651401"/>
                  <a:ext cx="138984" cy="203061"/>
                </a:xfrm>
                <a:prstGeom prst="ellipse">
                  <a:avLst/>
                </a:prstGeom>
                <a:noFill/>
                <a:ln w="571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 bwMode="auto">
                <a:xfrm>
                  <a:off x="1708947" y="4773238"/>
                  <a:ext cx="178693" cy="10153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>
                <a:off x="876390" y="4237145"/>
                <a:ext cx="178693" cy="223367"/>
                <a:chOff x="1686861" y="4651401"/>
                <a:chExt cx="178693" cy="223367"/>
              </a:xfrm>
            </p:grpSpPr>
            <p:sp>
              <p:nvSpPr>
                <p:cNvPr id="98" name="Oval 97"/>
                <p:cNvSpPr/>
                <p:nvPr/>
              </p:nvSpPr>
              <p:spPr bwMode="auto">
                <a:xfrm>
                  <a:off x="1706716" y="4651401"/>
                  <a:ext cx="138984" cy="203061"/>
                </a:xfrm>
                <a:prstGeom prst="ellipse">
                  <a:avLst/>
                </a:prstGeom>
                <a:noFill/>
                <a:ln w="571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 bwMode="auto">
                <a:xfrm>
                  <a:off x="1686861" y="4773238"/>
                  <a:ext cx="178693" cy="10153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p:grpSp>
          <p:grpSp>
            <p:nvGrpSpPr>
              <p:cNvPr id="91" name="Group 90"/>
              <p:cNvGrpSpPr/>
              <p:nvPr/>
            </p:nvGrpSpPr>
            <p:grpSpPr>
              <a:xfrm>
                <a:off x="1372015" y="3847902"/>
                <a:ext cx="178693" cy="223367"/>
                <a:chOff x="1686861" y="4651401"/>
                <a:chExt cx="178693" cy="223367"/>
              </a:xfrm>
            </p:grpSpPr>
            <p:sp>
              <p:nvSpPr>
                <p:cNvPr id="96" name="Oval 95"/>
                <p:cNvSpPr/>
                <p:nvPr/>
              </p:nvSpPr>
              <p:spPr bwMode="auto">
                <a:xfrm>
                  <a:off x="1706716" y="4651401"/>
                  <a:ext cx="138984" cy="203061"/>
                </a:xfrm>
                <a:prstGeom prst="ellipse">
                  <a:avLst/>
                </a:prstGeom>
                <a:noFill/>
                <a:ln w="571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 bwMode="auto">
                <a:xfrm>
                  <a:off x="1686861" y="4773238"/>
                  <a:ext cx="178693" cy="10153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p:grpSp>
          <p:grpSp>
            <p:nvGrpSpPr>
              <p:cNvPr id="92" name="Group 91"/>
              <p:cNvGrpSpPr/>
              <p:nvPr/>
            </p:nvGrpSpPr>
            <p:grpSpPr>
              <a:xfrm>
                <a:off x="876390" y="3357548"/>
                <a:ext cx="178693" cy="223367"/>
                <a:chOff x="1686861" y="4651401"/>
                <a:chExt cx="178693" cy="223367"/>
              </a:xfrm>
            </p:grpSpPr>
            <p:sp>
              <p:nvSpPr>
                <p:cNvPr id="94" name="Oval 93"/>
                <p:cNvSpPr/>
                <p:nvPr/>
              </p:nvSpPr>
              <p:spPr bwMode="auto">
                <a:xfrm>
                  <a:off x="1706716" y="4651401"/>
                  <a:ext cx="138984" cy="203061"/>
                </a:xfrm>
                <a:prstGeom prst="ellipse">
                  <a:avLst/>
                </a:prstGeom>
                <a:noFill/>
                <a:ln w="571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 bwMode="auto">
                <a:xfrm>
                  <a:off x="1686861" y="4773238"/>
                  <a:ext cx="178693" cy="10153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p:grpSp>
          <p:cxnSp>
            <p:nvCxnSpPr>
              <p:cNvPr id="93" name="Straight Arrow Connector 92"/>
              <p:cNvCxnSpPr/>
              <p:nvPr/>
            </p:nvCxnSpPr>
            <p:spPr>
              <a:xfrm flipH="1">
                <a:off x="1114044" y="3723993"/>
                <a:ext cx="138984" cy="15460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" name="TextBox 1"/>
            <p:cNvSpPr txBox="1"/>
            <p:nvPr/>
          </p:nvSpPr>
          <p:spPr>
            <a:xfrm>
              <a:off x="-30024" y="3741003"/>
              <a:ext cx="16302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 smtClean="0">
                  <a:latin typeface="Gill Sans Light"/>
                  <a:cs typeface="Gill Sans Light"/>
                </a:rPr>
                <a:t>Belief</a:t>
              </a:r>
            </a:p>
            <a:p>
              <a:pPr algn="r"/>
              <a:r>
                <a:rPr lang="en-US" sz="2400" dirty="0" smtClean="0">
                  <a:latin typeface="Gill Sans Light"/>
                  <a:cs typeface="Gill Sans Light"/>
                </a:rPr>
                <a:t>Propagation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934200" y="3742932"/>
              <a:ext cx="12538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ill Sans Light"/>
                  <a:cs typeface="Gill Sans Light"/>
                </a:rPr>
                <a:t>Gibbs</a:t>
              </a:r>
              <a:br>
                <a:rPr lang="en-US" sz="2400" dirty="0" smtClean="0">
                  <a:latin typeface="Gill Sans Light"/>
                  <a:cs typeface="Gill Sans Light"/>
                </a:rPr>
              </a:br>
              <a:r>
                <a:rPr lang="en-US" sz="2400" dirty="0" smtClean="0">
                  <a:latin typeface="Gill Sans Light"/>
                  <a:cs typeface="Gill Sans Light"/>
                </a:rPr>
                <a:t>Sampling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247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143000"/>
          </a:xfrm>
        </p:spPr>
        <p:txBody>
          <a:bodyPr/>
          <a:lstStyle/>
          <a:p>
            <a:r>
              <a:rPr lang="en-US" sz="4800" dirty="0" smtClean="0"/>
              <a:t>Example: Topic Modeling with LDA</a:t>
            </a:r>
            <a:endParaRPr lang="en-US" sz="4800" i="1" dirty="0"/>
          </a:p>
        </p:txBody>
      </p:sp>
      <p:sp>
        <p:nvSpPr>
          <p:cNvPr id="100" name="Rectangle 99"/>
          <p:cNvSpPr/>
          <p:nvPr/>
        </p:nvSpPr>
        <p:spPr>
          <a:xfrm>
            <a:off x="457200" y="1981200"/>
            <a:ext cx="2286000" cy="3200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Word Dist. by Topic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124200" y="1981200"/>
            <a:ext cx="5638800" cy="3200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Local Variables Documents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304800" y="5370493"/>
            <a:ext cx="27051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Maintained by the </a:t>
            </a:r>
            <a:br>
              <a:rPr lang="en-US" sz="2800" dirty="0" smtClean="0">
                <a:latin typeface="Gill Sans Light"/>
                <a:cs typeface="Gill Sans Light"/>
              </a:rPr>
            </a:br>
            <a:r>
              <a:rPr lang="en-US" sz="28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Parameter Server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3886200" y="5370493"/>
            <a:ext cx="4171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Maintained by the </a:t>
            </a:r>
            <a:br>
              <a:rPr lang="en-US" sz="2800" dirty="0" smtClean="0">
                <a:latin typeface="Gill Sans Light"/>
                <a:cs typeface="Gill Sans Light"/>
              </a:rPr>
            </a:br>
            <a:r>
              <a:rPr lang="en-US" sz="2800" dirty="0" smtClean="0">
                <a:latin typeface="Gill Sans Light"/>
                <a:cs typeface="Gill Sans Light"/>
              </a:rPr>
              <a:t>Workers Nodes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4809067"/>
            <a:ext cx="1663700" cy="2921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429000" y="2590800"/>
            <a:ext cx="3733799" cy="2133600"/>
          </a:xfrm>
          <a:prstGeom prst="rect">
            <a:avLst/>
          </a:prstGeom>
          <a:noFill/>
          <a:ln>
            <a:headEnd type="none" w="med" len="med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Tokens</a:t>
            </a:r>
            <a:endParaRPr lang="en-US" sz="2400" dirty="0">
              <a:latin typeface="Gill Sans Light"/>
              <a:cs typeface="Gill Sans Light"/>
            </a:endParaRPr>
          </a:p>
        </p:txBody>
      </p:sp>
      <p:cxnSp>
        <p:nvCxnSpPr>
          <p:cNvPr id="122" name="Straight Arrow Connector 121"/>
          <p:cNvCxnSpPr>
            <a:stCxn id="98" idx="6"/>
            <a:endCxn id="113" idx="2"/>
          </p:cNvCxnSpPr>
          <p:nvPr/>
        </p:nvCxnSpPr>
        <p:spPr>
          <a:xfrm>
            <a:off x="2190750" y="3657600"/>
            <a:ext cx="1619249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19" idx="2"/>
            <a:endCxn id="113" idx="6"/>
          </p:cNvCxnSpPr>
          <p:nvPr/>
        </p:nvCxnSpPr>
        <p:spPr>
          <a:xfrm flipH="1">
            <a:off x="4991099" y="3657600"/>
            <a:ext cx="62865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566" y="4809067"/>
            <a:ext cx="1739900" cy="2921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199" y="4356100"/>
            <a:ext cx="2311400" cy="292100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22" idx="2"/>
            <a:endCxn id="119" idx="6"/>
          </p:cNvCxnSpPr>
          <p:nvPr/>
        </p:nvCxnSpPr>
        <p:spPr>
          <a:xfrm flipH="1">
            <a:off x="6800849" y="3657600"/>
            <a:ext cx="62865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809999" y="3067050"/>
            <a:ext cx="1181100" cy="1181100"/>
            <a:chOff x="3809999" y="2914650"/>
            <a:chExt cx="1181100" cy="1181100"/>
          </a:xfrm>
        </p:grpSpPr>
        <p:sp>
          <p:nvSpPr>
            <p:cNvPr id="113" name="Oval 112"/>
            <p:cNvSpPr/>
            <p:nvPr/>
          </p:nvSpPr>
          <p:spPr>
            <a:xfrm>
              <a:off x="3809999" y="2914650"/>
              <a:ext cx="1181100" cy="11811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7" name="Picture 11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78299" y="3340100"/>
              <a:ext cx="431800" cy="33020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5619749" y="3067050"/>
            <a:ext cx="1181100" cy="1181100"/>
            <a:chOff x="5638800" y="2914650"/>
            <a:chExt cx="1181100" cy="1181100"/>
          </a:xfrm>
        </p:grpSpPr>
        <p:sp>
          <p:nvSpPr>
            <p:cNvPr id="119" name="Oval 118"/>
            <p:cNvSpPr/>
            <p:nvPr/>
          </p:nvSpPr>
          <p:spPr>
            <a:xfrm>
              <a:off x="5638800" y="2914650"/>
              <a:ext cx="1181100" cy="1181100"/>
            </a:xfrm>
            <a:prstGeom prst="ellipse">
              <a:avLst/>
            </a:prstGeom>
            <a:ln>
              <a:headEnd type="none" w="med" len="med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11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45200" y="3340100"/>
              <a:ext cx="368300" cy="33020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009650" y="3067050"/>
            <a:ext cx="1181100" cy="1181100"/>
            <a:chOff x="1009650" y="2914650"/>
            <a:chExt cx="1181100" cy="1181100"/>
          </a:xfrm>
        </p:grpSpPr>
        <p:sp>
          <p:nvSpPr>
            <p:cNvPr id="98" name="Oval 97"/>
            <p:cNvSpPr/>
            <p:nvPr/>
          </p:nvSpPr>
          <p:spPr>
            <a:xfrm>
              <a:off x="1009650" y="2914650"/>
              <a:ext cx="1181100" cy="1181100"/>
            </a:xfrm>
            <a:prstGeom prst="ellipse">
              <a:avLst/>
            </a:prstGeom>
            <a:ln>
              <a:headEnd type="none" w="med" len="med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4300" y="3257550"/>
              <a:ext cx="431800" cy="49530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7429499" y="3067050"/>
            <a:ext cx="1181100" cy="1181100"/>
            <a:chOff x="7429499" y="2914650"/>
            <a:chExt cx="1181100" cy="1181100"/>
          </a:xfrm>
        </p:grpSpPr>
        <p:sp>
          <p:nvSpPr>
            <p:cNvPr id="22" name="Oval 21"/>
            <p:cNvSpPr/>
            <p:nvPr/>
          </p:nvSpPr>
          <p:spPr>
            <a:xfrm>
              <a:off x="7429499" y="2914650"/>
              <a:ext cx="1181100" cy="1181100"/>
            </a:xfrm>
            <a:prstGeom prst="ellipse">
              <a:avLst/>
            </a:prstGeom>
            <a:ln>
              <a:headEnd type="none" w="med" len="med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1449" y="3270250"/>
              <a:ext cx="457200" cy="469900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06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Gibbs Sampling for LDA</a:t>
            </a:r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4267200" y="1600200"/>
            <a:ext cx="4419600" cy="4876800"/>
          </a:xfrm>
          <a:prstGeom prst="foldedCorner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67200" y="1600200"/>
            <a:ext cx="4419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Title:  </a:t>
            </a:r>
            <a:r>
              <a:rPr lang="en-US" sz="2800" i="1" dirty="0" smtClean="0">
                <a:latin typeface="Gill Sans Light"/>
                <a:cs typeface="Gill Sans Light"/>
              </a:rPr>
              <a:t>Oh, The Places You’ll Go!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67200" y="2667000"/>
            <a:ext cx="4419600" cy="3467616"/>
          </a:xfrm>
          <a:prstGeom prst="rect">
            <a:avLst/>
          </a:prstGeom>
          <a:noFill/>
        </p:spPr>
        <p:txBody>
          <a:bodyPr wrap="square" lIns="9144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latin typeface="Gill Sans Light"/>
                <a:cs typeface="Gill Sans Light"/>
              </a:rPr>
              <a:t>You have brains in your head.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latin typeface="Gill Sans Light"/>
                <a:cs typeface="Gill Sans Light"/>
              </a:rPr>
              <a:t>You have feet in your shoes.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latin typeface="Gill Sans Light"/>
                <a:cs typeface="Gill Sans Light"/>
              </a:rPr>
              <a:t>You can steer yourself any direction you choose.</a:t>
            </a:r>
            <a:endParaRPr lang="en-US" sz="2800" dirty="0" smtClean="0">
              <a:latin typeface="Gill Sans Light"/>
              <a:cs typeface="Gill Sans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87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lded Corner 17"/>
          <p:cNvSpPr/>
          <p:nvPr/>
        </p:nvSpPr>
        <p:spPr>
          <a:xfrm>
            <a:off x="3962400" y="1219200"/>
            <a:ext cx="4419600" cy="4876800"/>
          </a:xfrm>
          <a:prstGeom prst="foldedCorner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lded Corner 16"/>
          <p:cNvSpPr/>
          <p:nvPr/>
        </p:nvSpPr>
        <p:spPr>
          <a:xfrm>
            <a:off x="4114800" y="1401062"/>
            <a:ext cx="4419600" cy="4876800"/>
          </a:xfrm>
          <a:prstGeom prst="foldedCorner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Gibbs Sampling for LDA</a:t>
            </a:r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4267200" y="1600200"/>
            <a:ext cx="4419600" cy="4876800"/>
          </a:xfrm>
          <a:prstGeom prst="foldedCorner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67200" y="1600200"/>
            <a:ext cx="4419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Title:  </a:t>
            </a:r>
            <a:r>
              <a:rPr lang="en-US" sz="2800" i="1" dirty="0" smtClean="0">
                <a:latin typeface="Gill Sans Light"/>
                <a:cs typeface="Gill Sans Light"/>
              </a:rPr>
              <a:t>Oh, The Places You’ll Go!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67200" y="2667000"/>
            <a:ext cx="4419600" cy="3467616"/>
          </a:xfrm>
          <a:prstGeom prst="rect">
            <a:avLst/>
          </a:prstGeom>
          <a:noFill/>
        </p:spPr>
        <p:txBody>
          <a:bodyPr wrap="square" lIns="9144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Gill Sans Light"/>
                <a:cs typeface="Gill Sans Light"/>
              </a:rPr>
              <a:t>You have </a:t>
            </a:r>
            <a:r>
              <a:rPr lang="en-US" sz="2800" dirty="0">
                <a:latin typeface="Gill Sans Light"/>
                <a:cs typeface="Gill Sans Light"/>
              </a:rPr>
              <a:t>brains </a:t>
            </a:r>
            <a:r>
              <a:rPr lang="en-US" sz="2800" dirty="0">
                <a:solidFill>
                  <a:srgbClr val="BFBFBF"/>
                </a:solidFill>
                <a:latin typeface="Gill Sans Light"/>
                <a:cs typeface="Gill Sans Light"/>
              </a:rPr>
              <a:t>in your </a:t>
            </a:r>
            <a:r>
              <a:rPr lang="en-US" sz="2800" dirty="0">
                <a:latin typeface="Gill Sans Light"/>
                <a:cs typeface="Gill Sans Light"/>
              </a:rPr>
              <a:t>head.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rgbClr val="BFBFBF"/>
                </a:solidFill>
                <a:latin typeface="Gill Sans Light"/>
                <a:cs typeface="Gill Sans Light"/>
              </a:rPr>
              <a:t>You have </a:t>
            </a:r>
            <a:r>
              <a:rPr lang="en-US" sz="2800" dirty="0">
                <a:latin typeface="Gill Sans Light"/>
                <a:cs typeface="Gill Sans Light"/>
              </a:rPr>
              <a:t>feet </a:t>
            </a:r>
            <a:r>
              <a:rPr lang="en-US" sz="2800" dirty="0">
                <a:solidFill>
                  <a:srgbClr val="BFBFBF"/>
                </a:solidFill>
                <a:latin typeface="Gill Sans Light"/>
                <a:cs typeface="Gill Sans Light"/>
              </a:rPr>
              <a:t>in your </a:t>
            </a:r>
            <a:r>
              <a:rPr lang="en-US" sz="2800" dirty="0">
                <a:latin typeface="Gill Sans Light"/>
                <a:cs typeface="Gill Sans Light"/>
              </a:rPr>
              <a:t>shoes.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rgbClr val="BFBFBF"/>
                </a:solidFill>
                <a:latin typeface="Gill Sans Light"/>
                <a:cs typeface="Gill Sans Light"/>
              </a:rPr>
              <a:t>You can </a:t>
            </a:r>
            <a:r>
              <a:rPr lang="en-US" sz="2800" dirty="0">
                <a:latin typeface="Gill Sans Light"/>
                <a:cs typeface="Gill Sans Light"/>
              </a:rPr>
              <a:t>steer </a:t>
            </a:r>
            <a:r>
              <a:rPr lang="en-US" sz="2800" dirty="0">
                <a:solidFill>
                  <a:srgbClr val="BFBFBF"/>
                </a:solidFill>
                <a:latin typeface="Gill Sans Light"/>
                <a:cs typeface="Gill Sans Light"/>
              </a:rPr>
              <a:t>yourself any </a:t>
            </a:r>
            <a:r>
              <a:rPr lang="en-US" sz="2800" dirty="0">
                <a:latin typeface="Gill Sans Light"/>
                <a:cs typeface="Gill Sans Light"/>
              </a:rPr>
              <a:t>direction </a:t>
            </a:r>
            <a:r>
              <a:rPr lang="en-US" sz="2800" dirty="0">
                <a:solidFill>
                  <a:srgbClr val="BFBFBF"/>
                </a:solidFill>
                <a:latin typeface="Gill Sans Light"/>
                <a:cs typeface="Gill Sans Light"/>
              </a:rPr>
              <a:t>you </a:t>
            </a:r>
            <a:r>
              <a:rPr lang="en-US" sz="2800" dirty="0">
                <a:latin typeface="Gill Sans Light"/>
                <a:cs typeface="Gill Sans Light"/>
              </a:rPr>
              <a:t>choose.</a:t>
            </a:r>
            <a:endParaRPr lang="en-US" sz="2800" dirty="0" smtClean="0">
              <a:latin typeface="Gill Sans Light"/>
              <a:cs typeface="Gill Sans Light"/>
            </a:endParaRPr>
          </a:p>
        </p:txBody>
      </p:sp>
      <p:sp>
        <p:nvSpPr>
          <p:cNvPr id="6" name="Oval 5"/>
          <p:cNvSpPr/>
          <p:nvPr/>
        </p:nvSpPr>
        <p:spPr>
          <a:xfrm>
            <a:off x="5943600" y="2743200"/>
            <a:ext cx="381000" cy="381000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000" i="1" dirty="0" smtClean="0">
                <a:latin typeface="Gill Sans Light"/>
                <a:cs typeface="Gill Sans Light"/>
              </a:rPr>
              <a:t>z</a:t>
            </a:r>
            <a:r>
              <a:rPr lang="en-US" sz="2000" i="1" baseline="-25000" dirty="0" smtClean="0">
                <a:latin typeface="Gill Sans Light"/>
                <a:cs typeface="Gill Sans Light"/>
              </a:rPr>
              <a:t>1</a:t>
            </a:r>
            <a:endParaRPr lang="en-US" sz="2000" i="1" baseline="-25000" dirty="0">
              <a:latin typeface="Gill Sans Light"/>
              <a:cs typeface="Gill Sans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7848600" y="2743200"/>
            <a:ext cx="381000" cy="381000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000" i="1" dirty="0" smtClean="0">
                <a:latin typeface="Gill Sans Light"/>
                <a:cs typeface="Gill Sans Light"/>
              </a:rPr>
              <a:t>z</a:t>
            </a:r>
            <a:r>
              <a:rPr lang="en-US" sz="2000" i="1" baseline="-25000" dirty="0" smtClean="0">
                <a:latin typeface="Gill Sans Light"/>
                <a:cs typeface="Gill Sans Light"/>
              </a:rPr>
              <a:t>2</a:t>
            </a:r>
            <a:endParaRPr lang="en-US" sz="2000" i="1" baseline="-25000" dirty="0">
              <a:latin typeface="Gill Sans Light"/>
              <a:cs typeface="Gill Sans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5791200" y="3657600"/>
            <a:ext cx="381000" cy="381000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000" i="1" dirty="0" smtClean="0">
                <a:latin typeface="Gill Sans Light"/>
                <a:cs typeface="Gill Sans Light"/>
              </a:rPr>
              <a:t>z</a:t>
            </a:r>
            <a:r>
              <a:rPr lang="en-US" sz="2000" i="1" baseline="-25000" dirty="0" smtClean="0">
                <a:latin typeface="Gill Sans Light"/>
                <a:cs typeface="Gill Sans Light"/>
              </a:rPr>
              <a:t>3</a:t>
            </a:r>
            <a:endParaRPr lang="en-US" sz="2000" i="1" baseline="-25000" dirty="0">
              <a:latin typeface="Gill Sans Light"/>
              <a:cs typeface="Gill Sans Light"/>
            </a:endParaRPr>
          </a:p>
        </p:txBody>
      </p:sp>
      <p:sp>
        <p:nvSpPr>
          <p:cNvPr id="9" name="Oval 8"/>
          <p:cNvSpPr/>
          <p:nvPr/>
        </p:nvSpPr>
        <p:spPr>
          <a:xfrm>
            <a:off x="7658100" y="3657600"/>
            <a:ext cx="381000" cy="381000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000" i="1" dirty="0" smtClean="0">
                <a:latin typeface="Gill Sans Light"/>
                <a:cs typeface="Gill Sans Light"/>
              </a:rPr>
              <a:t>z</a:t>
            </a:r>
            <a:r>
              <a:rPr lang="en-US" sz="2000" i="1" baseline="-25000" dirty="0" smtClean="0">
                <a:latin typeface="Gill Sans Light"/>
                <a:cs typeface="Gill Sans Light"/>
              </a:rPr>
              <a:t>4</a:t>
            </a:r>
            <a:endParaRPr lang="en-US" sz="2000" i="1" baseline="-25000" dirty="0">
              <a:latin typeface="Gill Sans Light"/>
              <a:cs typeface="Gill Sans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715000" y="4495800"/>
            <a:ext cx="381000" cy="381000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000" i="1" dirty="0" smtClean="0">
                <a:latin typeface="Gill Sans Light"/>
                <a:cs typeface="Gill Sans Light"/>
              </a:rPr>
              <a:t>z</a:t>
            </a:r>
            <a:r>
              <a:rPr lang="en-US" sz="2000" i="1" baseline="-25000" dirty="0" smtClean="0">
                <a:latin typeface="Gill Sans Light"/>
                <a:cs typeface="Gill Sans Light"/>
              </a:rPr>
              <a:t>5</a:t>
            </a:r>
            <a:endParaRPr lang="en-US" sz="2000" i="1" baseline="-25000" dirty="0">
              <a:latin typeface="Gill Sans Light"/>
              <a:cs typeface="Gill Sans Ligh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800600" y="5334000"/>
            <a:ext cx="381000" cy="381000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000" i="1" dirty="0" smtClean="0">
                <a:latin typeface="Gill Sans Light"/>
                <a:cs typeface="Gill Sans Light"/>
              </a:rPr>
              <a:t>z</a:t>
            </a:r>
            <a:r>
              <a:rPr lang="en-US" sz="2000" i="1" baseline="-25000" dirty="0" smtClean="0">
                <a:latin typeface="Gill Sans Light"/>
                <a:cs typeface="Gill Sans Light"/>
              </a:rPr>
              <a:t>6</a:t>
            </a:r>
            <a:endParaRPr lang="en-US" sz="2000" i="1" baseline="-25000" dirty="0">
              <a:latin typeface="Gill Sans Light"/>
              <a:cs typeface="Gill Sans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629400" y="5334000"/>
            <a:ext cx="381000" cy="381000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2000" i="1" dirty="0" smtClean="0">
                <a:latin typeface="Gill Sans Light"/>
                <a:cs typeface="Gill Sans Light"/>
              </a:rPr>
              <a:t>z</a:t>
            </a:r>
            <a:r>
              <a:rPr lang="en-US" sz="2000" i="1" baseline="-25000" dirty="0" smtClean="0">
                <a:latin typeface="Gill Sans Light"/>
                <a:cs typeface="Gill Sans Light"/>
              </a:rPr>
              <a:t>7</a:t>
            </a:r>
            <a:endParaRPr lang="en-US" sz="2000" i="1" baseline="-25000" dirty="0">
              <a:latin typeface="Gill Sans Light"/>
              <a:cs typeface="Gill Sans Ligh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495800" y="2123420"/>
            <a:ext cx="3962400" cy="4572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Document Model  </a:t>
            </a:r>
            <a:r>
              <a:rPr lang="en-US" sz="2400" i="1" dirty="0" err="1" smtClean="0">
                <a:latin typeface="Arial"/>
                <a:cs typeface="Arial"/>
              </a:rPr>
              <a:t>θ</a:t>
            </a:r>
            <a:r>
              <a:rPr lang="en-US" sz="2400" i="1" baseline="-25000" dirty="0" err="1" smtClean="0">
                <a:latin typeface="Arial"/>
                <a:cs typeface="Arial"/>
              </a:rPr>
              <a:t>d</a:t>
            </a:r>
            <a:endParaRPr lang="en-US" sz="2400" i="1" dirty="0">
              <a:latin typeface="Arial"/>
              <a:cs typeface="Arial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57200" y="1447800"/>
            <a:ext cx="3124200" cy="4876800"/>
            <a:chOff x="457200" y="1447800"/>
            <a:chExt cx="3124200" cy="4876800"/>
          </a:xfrm>
        </p:grpSpPr>
        <p:grpSp>
          <p:nvGrpSpPr>
            <p:cNvPr id="26" name="Group 25"/>
            <p:cNvGrpSpPr/>
            <p:nvPr/>
          </p:nvGrpSpPr>
          <p:grpSpPr>
            <a:xfrm>
              <a:off x="457200" y="1447800"/>
              <a:ext cx="3124200" cy="4876800"/>
              <a:chOff x="457200" y="1447800"/>
              <a:chExt cx="3124200" cy="487680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457200" y="1447800"/>
                <a:ext cx="3124200" cy="4876800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3200" dirty="0" smtClean="0">
                    <a:latin typeface="Gill Sans Light"/>
                    <a:cs typeface="Gill Sans Light"/>
                  </a:rPr>
                  <a:t>Dictionary</a:t>
                </a:r>
                <a:endParaRPr lang="en-US" sz="32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33400" y="2133600"/>
                <a:ext cx="1569235" cy="39918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2800" dirty="0" smtClean="0">
                    <a:latin typeface="Gill Sans Light"/>
                    <a:cs typeface="Gill Sans Light"/>
                  </a:rPr>
                  <a:t>Brains: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sz="2800" dirty="0" smtClean="0">
                    <a:latin typeface="Gill Sans Light"/>
                    <a:cs typeface="Gill Sans Light"/>
                  </a:rPr>
                  <a:t>Choose: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sz="2800" dirty="0" smtClean="0">
                    <a:latin typeface="Gill Sans Light"/>
                    <a:cs typeface="Gill Sans Light"/>
                  </a:rPr>
                  <a:t>Direction: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sz="2800" dirty="0" smtClean="0">
                    <a:latin typeface="Gill Sans Light"/>
                    <a:cs typeface="Gill Sans Light"/>
                  </a:rPr>
                  <a:t>Feet: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sz="2800" dirty="0" smtClean="0">
                    <a:latin typeface="Gill Sans Light"/>
                    <a:cs typeface="Gill Sans Light"/>
                  </a:rPr>
                  <a:t>Head: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sz="2800" dirty="0" smtClean="0">
                    <a:latin typeface="Gill Sans Light"/>
                    <a:cs typeface="Gill Sans Light"/>
                  </a:rPr>
                  <a:t>Shoes: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sz="2800" dirty="0" smtClean="0">
                    <a:latin typeface="Gill Sans Light"/>
                    <a:cs typeface="Gill Sans Light"/>
                  </a:rPr>
                  <a:t>Steer:</a:t>
                </a: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215205" y="2286000"/>
              <a:ext cx="1207509" cy="3810000"/>
              <a:chOff x="2215205" y="2286000"/>
              <a:chExt cx="1207509" cy="3810000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2215205" y="2286000"/>
                <a:ext cx="1207509" cy="4572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i="1" dirty="0">
                  <a:latin typeface="Arial"/>
                  <a:cs typeface="Arial"/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2215205" y="2844800"/>
                <a:ext cx="1207509" cy="4572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i="1" dirty="0">
                  <a:latin typeface="Arial"/>
                  <a:cs typeface="Arial"/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2215205" y="3403600"/>
                <a:ext cx="1207509" cy="4572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i="1" dirty="0">
                  <a:latin typeface="Arial"/>
                  <a:cs typeface="Arial"/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2215205" y="3962400"/>
                <a:ext cx="1207509" cy="4572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i="1" dirty="0">
                  <a:latin typeface="Arial"/>
                  <a:cs typeface="Arial"/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2215205" y="4521200"/>
                <a:ext cx="1207509" cy="4572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i="1" dirty="0">
                  <a:latin typeface="Arial"/>
                  <a:cs typeface="Arial"/>
                </a:endParaRPr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215205" y="5080000"/>
                <a:ext cx="1207509" cy="4572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i="1" dirty="0">
                  <a:latin typeface="Arial"/>
                  <a:cs typeface="Arial"/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215205" y="5638800"/>
                <a:ext cx="1207509" cy="4572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i="1" dirty="0">
                  <a:latin typeface="Arial"/>
                  <a:cs typeface="Arial"/>
                </a:endParaRPr>
              </a:p>
            </p:txBody>
          </p:sp>
        </p:grpSp>
      </p:grpSp>
      <p:sp>
        <p:nvSpPr>
          <p:cNvPr id="27" name="Up Arrow 26"/>
          <p:cNvSpPr/>
          <p:nvPr/>
        </p:nvSpPr>
        <p:spPr>
          <a:xfrm>
            <a:off x="5867400" y="3479800"/>
            <a:ext cx="533400" cy="533400"/>
          </a:xfrm>
          <a:prstGeom prst="up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2215205" y="2286000"/>
            <a:ext cx="1207509" cy="4572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latin typeface="Arial"/>
              <a:cs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215205" y="4521200"/>
            <a:ext cx="1207509" cy="4572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latin typeface="Arial"/>
              <a:cs typeface="Arial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215205" y="3962400"/>
            <a:ext cx="1207509" cy="4572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latin typeface="Arial"/>
              <a:cs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215205" y="5080000"/>
            <a:ext cx="1207509" cy="4572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latin typeface="Arial"/>
              <a:cs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2215205" y="3403600"/>
            <a:ext cx="1207509" cy="4572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latin typeface="Arial"/>
              <a:cs typeface="Arial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215205" y="5638800"/>
            <a:ext cx="1207509" cy="4572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latin typeface="Arial"/>
              <a:cs typeface="Arial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215205" y="2844800"/>
            <a:ext cx="1207509" cy="4572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latin typeface="Arial"/>
              <a:cs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495800" y="2133600"/>
            <a:ext cx="3962400" cy="4572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Document Model  </a:t>
            </a:r>
            <a:r>
              <a:rPr lang="en-US" sz="2400" i="1" dirty="0" err="1" smtClean="0">
                <a:latin typeface="Arial"/>
                <a:cs typeface="Arial"/>
              </a:rPr>
              <a:t>θ</a:t>
            </a:r>
            <a:r>
              <a:rPr lang="en-US" sz="2400" i="1" baseline="-25000" dirty="0" err="1" smtClean="0">
                <a:latin typeface="Arial"/>
                <a:cs typeface="Arial"/>
              </a:rPr>
              <a:t>d</a:t>
            </a:r>
            <a:endParaRPr lang="en-US" sz="2400" i="1" dirty="0">
              <a:latin typeface="Arial"/>
              <a:cs typeface="Arial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8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5752E-6 1.31914E-7 L 0.20423 1.31914E-7 " pathEditMode="relative" rAng="0" ptsTypes="AA">
                                      <p:cBhvr>
                                        <p:cTn id="88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423 -1.296E-6 L -0.01268 0.13145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54" y="65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68 0.13145 L 0.17923 0.13145 " pathEditMode="relative" rAng="0" ptsTypes="AA">
                                      <p:cBhvr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1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923 0.13145 L -0.02293 0.25364 " pathEditMode="relative" rAng="0" ptsTypes="AA">
                                      <p:cBhvr>
                                        <p:cTn id="1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08" y="61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5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500"/>
                            </p:stCondLst>
                            <p:childTnLst>
                              <p:par>
                                <p:cTn id="12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000"/>
                            </p:stCondLst>
                            <p:childTnLst>
                              <p:par>
                                <p:cTn id="1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3000"/>
                            </p:stCondLst>
                            <p:childTnLst>
                              <p:par>
                                <p:cTn id="135" presetID="0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93 0.25364 L -0.13755 0.37584 " pathEditMode="relative" rAng="0" ptsTypes="AA">
                                      <p:cBhvr>
                                        <p:cTn id="1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1" y="61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500"/>
                            </p:stCondLst>
                            <p:childTnLst>
                              <p:par>
                                <p:cTn id="1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500"/>
                            </p:stCondLst>
                            <p:childTnLst>
                              <p:par>
                                <p:cTn id="141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0"/>
                            </p:stCondLst>
                            <p:childTnLst>
                              <p:par>
                                <p:cTn id="147" presetID="0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755 0.37584 L 0.07833 0.37584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6000"/>
                            </p:stCondLst>
                            <p:childTnLst>
                              <p:par>
                                <p:cTn id="1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6000"/>
                            </p:stCondLst>
                            <p:childTnLst>
                              <p:par>
                                <p:cTn id="153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6500"/>
                            </p:stCondLst>
                            <p:childTnLst>
                              <p:par>
                                <p:cTn id="15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1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3351970" y="4953000"/>
            <a:ext cx="1039981" cy="1111183"/>
            <a:chOff x="2135428" y="4953000"/>
            <a:chExt cx="1039981" cy="1111183"/>
          </a:xfrm>
        </p:grpSpPr>
        <p:sp>
          <p:nvSpPr>
            <p:cNvPr id="58" name="Folded Corner 57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olded Corner 58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61" name="Folded Corner 60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5200070" y="4953000"/>
            <a:ext cx="1039981" cy="1111183"/>
            <a:chOff x="2135428" y="4953000"/>
            <a:chExt cx="1039981" cy="1111183"/>
          </a:xfrm>
        </p:grpSpPr>
        <p:sp>
          <p:nvSpPr>
            <p:cNvPr id="71" name="Folded Corner 70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olded Corner 71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74" name="Folded Corner 73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76" name="Rounded Rectangle 75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7010400" y="4953000"/>
            <a:ext cx="1039981" cy="1111183"/>
            <a:chOff x="2135428" y="4953000"/>
            <a:chExt cx="1039981" cy="1111183"/>
          </a:xfrm>
        </p:grpSpPr>
        <p:sp>
          <p:nvSpPr>
            <p:cNvPr id="84" name="Folded Corner 83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olded Corner 84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87" name="Folded Corner 86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8" name="Group 87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89" name="Rounded Rectangle 88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9" name="Group 8"/>
          <p:cNvGrpSpPr/>
          <p:nvPr/>
        </p:nvGrpSpPr>
        <p:grpSpPr>
          <a:xfrm>
            <a:off x="1472791" y="4953000"/>
            <a:ext cx="1039981" cy="1111183"/>
            <a:chOff x="2135428" y="4953000"/>
            <a:chExt cx="1039981" cy="1111183"/>
          </a:xfrm>
        </p:grpSpPr>
        <p:sp>
          <p:nvSpPr>
            <p:cNvPr id="56" name="Folded Corner 55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olded Corner 54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48" name="Folded Corner 47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Rectangle 3"/>
          <p:cNvSpPr/>
          <p:nvPr/>
        </p:nvSpPr>
        <p:spPr>
          <a:xfrm>
            <a:off x="845601" y="1905000"/>
            <a:ext cx="2362200" cy="1676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Parameter Server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357861" y="1905000"/>
            <a:ext cx="2362200" cy="1676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Parameter Server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867400" y="1905000"/>
            <a:ext cx="2362200" cy="1676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Parameter Server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4400" i="1" dirty="0" smtClean="0"/>
              <a:t>Ex:</a:t>
            </a:r>
            <a:r>
              <a:rPr lang="en-US" sz="4400" dirty="0" smtClean="0"/>
              <a:t> Collapsed Gibbs Sampler for LDA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10200"/>
          </a:xfrm>
        </p:spPr>
        <p:txBody>
          <a:bodyPr/>
          <a:lstStyle/>
          <a:p>
            <a:r>
              <a:rPr lang="en-US" dirty="0" smtClean="0"/>
              <a:t>Partitioning the model and data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47450" y="5663871"/>
            <a:ext cx="875577" cy="83999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00400" y="5663871"/>
            <a:ext cx="875577" cy="83999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43873" y="5663871"/>
            <a:ext cx="875577" cy="83999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96823" y="5663871"/>
            <a:ext cx="875577" cy="839996"/>
          </a:xfrm>
          <a:prstGeom prst="rect">
            <a:avLst/>
          </a:prstGeom>
        </p:spPr>
      </p:pic>
      <p:sp>
        <p:nvSpPr>
          <p:cNvPr id="43" name="Rounded Rectangle 42"/>
          <p:cNvSpPr/>
          <p:nvPr/>
        </p:nvSpPr>
        <p:spPr>
          <a:xfrm>
            <a:off x="1396080" y="2523557"/>
            <a:ext cx="1275087" cy="755703"/>
          </a:xfrm>
          <a:prstGeom prst="roundRect">
            <a:avLst>
              <a:gd name="adj" fmla="val 10772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  <a:latin typeface="Gill Sans Light"/>
                <a:cs typeface="Gill Sans Light"/>
              </a:rPr>
              <a:t>W</a:t>
            </a:r>
            <a:r>
              <a:rPr lang="en-US" baseline="-25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1:10K</a:t>
            </a:r>
            <a:endParaRPr lang="en-US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916512" y="2514600"/>
            <a:ext cx="1275087" cy="755703"/>
          </a:xfrm>
          <a:prstGeom prst="roundRect">
            <a:avLst>
              <a:gd name="adj" fmla="val 10772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  <a:latin typeface="Gill Sans Light"/>
                <a:cs typeface="Gill Sans Light"/>
              </a:rPr>
              <a:t>W</a:t>
            </a:r>
            <a:r>
              <a:rPr lang="en-US" baseline="-25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10k:</a:t>
            </a:r>
            <a:r>
              <a:rPr lang="en-US" baseline="-25000" dirty="0">
                <a:solidFill>
                  <a:schemeClr val="bg1"/>
                </a:solidFill>
                <a:latin typeface="Gill Sans Light"/>
                <a:cs typeface="Gill Sans Light"/>
              </a:rPr>
              <a:t>2</a:t>
            </a:r>
            <a:r>
              <a:rPr lang="en-US" baseline="-25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0K</a:t>
            </a:r>
            <a:endParaRPr lang="en-US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6428939" y="2514600"/>
            <a:ext cx="1275087" cy="755703"/>
          </a:xfrm>
          <a:prstGeom prst="roundRect">
            <a:avLst>
              <a:gd name="adj" fmla="val 10772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  <a:latin typeface="Gill Sans Light"/>
                <a:cs typeface="Gill Sans Light"/>
              </a:rPr>
              <a:t>W</a:t>
            </a:r>
            <a:r>
              <a:rPr lang="en-US" baseline="-25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20k:30K</a:t>
            </a:r>
            <a:endParaRPr lang="en-US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6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3351970" y="4953000"/>
            <a:ext cx="1039981" cy="1111183"/>
            <a:chOff x="2135428" y="4953000"/>
            <a:chExt cx="1039981" cy="1111183"/>
          </a:xfrm>
        </p:grpSpPr>
        <p:sp>
          <p:nvSpPr>
            <p:cNvPr id="58" name="Folded Corner 57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olded Corner 58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61" name="Folded Corner 60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5200070" y="4953000"/>
            <a:ext cx="1039981" cy="1111183"/>
            <a:chOff x="2135428" y="4953000"/>
            <a:chExt cx="1039981" cy="1111183"/>
          </a:xfrm>
        </p:grpSpPr>
        <p:sp>
          <p:nvSpPr>
            <p:cNvPr id="71" name="Folded Corner 70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olded Corner 71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74" name="Folded Corner 73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76" name="Rounded Rectangle 75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7010400" y="4953000"/>
            <a:ext cx="1039981" cy="1111183"/>
            <a:chOff x="2135428" y="4953000"/>
            <a:chExt cx="1039981" cy="1111183"/>
          </a:xfrm>
        </p:grpSpPr>
        <p:sp>
          <p:nvSpPr>
            <p:cNvPr id="84" name="Folded Corner 83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olded Corner 84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87" name="Folded Corner 86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8" name="Group 87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89" name="Rounded Rectangle 88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9" name="Group 8"/>
          <p:cNvGrpSpPr/>
          <p:nvPr/>
        </p:nvGrpSpPr>
        <p:grpSpPr>
          <a:xfrm>
            <a:off x="1472791" y="4953000"/>
            <a:ext cx="1039981" cy="1111183"/>
            <a:chOff x="2135428" y="4953000"/>
            <a:chExt cx="1039981" cy="1111183"/>
          </a:xfrm>
        </p:grpSpPr>
        <p:sp>
          <p:nvSpPr>
            <p:cNvPr id="56" name="Folded Corner 55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olded Corner 54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48" name="Folded Corner 47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Rectangle 3"/>
          <p:cNvSpPr/>
          <p:nvPr/>
        </p:nvSpPr>
        <p:spPr>
          <a:xfrm>
            <a:off x="845601" y="1905000"/>
            <a:ext cx="2362200" cy="1676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Parameter Server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357861" y="1905000"/>
            <a:ext cx="2362200" cy="1676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Parameter Server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867400" y="1905000"/>
            <a:ext cx="2362200" cy="1676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Parameter Server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4400" i="1" dirty="0" smtClean="0"/>
              <a:t>Ex:</a:t>
            </a:r>
            <a:r>
              <a:rPr lang="en-US" sz="4400" dirty="0" smtClean="0"/>
              <a:t> Collapsed Gibbs Sampler for LDA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10200"/>
          </a:xfrm>
        </p:spPr>
        <p:txBody>
          <a:bodyPr/>
          <a:lstStyle/>
          <a:p>
            <a:r>
              <a:rPr lang="en-US" dirty="0" smtClean="0"/>
              <a:t>Get model parameters and compute update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47450" y="5663871"/>
            <a:ext cx="875577" cy="83999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00400" y="5663871"/>
            <a:ext cx="875577" cy="83999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43873" y="5663871"/>
            <a:ext cx="875577" cy="83999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96823" y="5663871"/>
            <a:ext cx="875577" cy="839996"/>
          </a:xfrm>
          <a:prstGeom prst="rect">
            <a:avLst/>
          </a:prstGeom>
        </p:spPr>
      </p:pic>
      <p:sp>
        <p:nvSpPr>
          <p:cNvPr id="43" name="Rounded Rectangle 42"/>
          <p:cNvSpPr/>
          <p:nvPr/>
        </p:nvSpPr>
        <p:spPr>
          <a:xfrm>
            <a:off x="1396080" y="2523557"/>
            <a:ext cx="1275087" cy="755703"/>
          </a:xfrm>
          <a:prstGeom prst="roundRect">
            <a:avLst>
              <a:gd name="adj" fmla="val 10772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  <a:latin typeface="Gill Sans Light"/>
                <a:cs typeface="Gill Sans Light"/>
              </a:rPr>
              <a:t>W</a:t>
            </a:r>
            <a:r>
              <a:rPr lang="en-US" baseline="-25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1:10K</a:t>
            </a:r>
            <a:endParaRPr lang="en-US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916512" y="2514600"/>
            <a:ext cx="1275087" cy="755703"/>
          </a:xfrm>
          <a:prstGeom prst="roundRect">
            <a:avLst>
              <a:gd name="adj" fmla="val 10772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  <a:latin typeface="Gill Sans Light"/>
                <a:cs typeface="Gill Sans Light"/>
              </a:rPr>
              <a:t>W</a:t>
            </a:r>
            <a:r>
              <a:rPr lang="en-US" baseline="-25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10k:</a:t>
            </a:r>
            <a:r>
              <a:rPr lang="en-US" baseline="-25000" dirty="0">
                <a:solidFill>
                  <a:schemeClr val="bg1"/>
                </a:solidFill>
                <a:latin typeface="Gill Sans Light"/>
                <a:cs typeface="Gill Sans Light"/>
              </a:rPr>
              <a:t>2</a:t>
            </a:r>
            <a:r>
              <a:rPr lang="en-US" baseline="-25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0K</a:t>
            </a:r>
            <a:endParaRPr lang="en-US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6428939" y="2514600"/>
            <a:ext cx="1275087" cy="755703"/>
          </a:xfrm>
          <a:prstGeom prst="roundRect">
            <a:avLst>
              <a:gd name="adj" fmla="val 10772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  <a:latin typeface="Gill Sans Light"/>
                <a:cs typeface="Gill Sans Light"/>
              </a:rPr>
              <a:t>W</a:t>
            </a:r>
            <a:r>
              <a:rPr lang="en-US" baseline="-25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20k:30K</a:t>
            </a:r>
            <a:endParaRPr lang="en-US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96" name="Up Arrow 95"/>
          <p:cNvSpPr/>
          <p:nvPr/>
        </p:nvSpPr>
        <p:spPr>
          <a:xfrm>
            <a:off x="1447800" y="5576550"/>
            <a:ext cx="367050" cy="367050"/>
          </a:xfrm>
          <a:prstGeom prst="up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Up Arrow 96"/>
          <p:cNvSpPr/>
          <p:nvPr/>
        </p:nvSpPr>
        <p:spPr>
          <a:xfrm>
            <a:off x="3302360" y="5576550"/>
            <a:ext cx="367050" cy="367050"/>
          </a:xfrm>
          <a:prstGeom prst="up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Up Arrow 97"/>
          <p:cNvSpPr/>
          <p:nvPr/>
        </p:nvSpPr>
        <p:spPr>
          <a:xfrm>
            <a:off x="5192349" y="5576550"/>
            <a:ext cx="367050" cy="367050"/>
          </a:xfrm>
          <a:prstGeom prst="up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Up Arrow 98"/>
          <p:cNvSpPr/>
          <p:nvPr/>
        </p:nvSpPr>
        <p:spPr>
          <a:xfrm>
            <a:off x="7028847" y="5576550"/>
            <a:ext cx="367050" cy="367050"/>
          </a:xfrm>
          <a:prstGeom prst="up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/>
          <p:cNvGrpSpPr/>
          <p:nvPr/>
        </p:nvGrpSpPr>
        <p:grpSpPr>
          <a:xfrm>
            <a:off x="1459467" y="3288656"/>
            <a:ext cx="451197" cy="1664345"/>
            <a:chOff x="1459467" y="3288656"/>
            <a:chExt cx="451197" cy="1664345"/>
          </a:xfrm>
        </p:grpSpPr>
        <p:cxnSp>
          <p:nvCxnSpPr>
            <p:cNvPr id="101" name="Straight Arrow Connector 100"/>
            <p:cNvCxnSpPr/>
            <p:nvPr/>
          </p:nvCxnSpPr>
          <p:spPr>
            <a:xfrm flipH="1" flipV="1">
              <a:off x="1851354" y="3288656"/>
              <a:ext cx="59310" cy="166434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/>
            <p:cNvSpPr txBox="1"/>
            <p:nvPr/>
          </p:nvSpPr>
          <p:spPr>
            <a:xfrm rot="16200000">
              <a:off x="1108338" y="3958583"/>
              <a:ext cx="10715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get(“car”)</a:t>
              </a:r>
              <a:endParaRPr lang="en-US" sz="1800" dirty="0" smtClean="0">
                <a:latin typeface="Gill Sans Light"/>
                <a:cs typeface="Gill Sans Light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2346175" y="3258591"/>
            <a:ext cx="1079280" cy="1529878"/>
            <a:chOff x="2346175" y="3258591"/>
            <a:chExt cx="1079280" cy="1529878"/>
          </a:xfrm>
        </p:grpSpPr>
        <p:cxnSp>
          <p:nvCxnSpPr>
            <p:cNvPr id="104" name="Straight Arrow Connector 103"/>
            <p:cNvCxnSpPr/>
            <p:nvPr/>
          </p:nvCxnSpPr>
          <p:spPr>
            <a:xfrm flipH="1" flipV="1">
              <a:off x="2346175" y="3258591"/>
              <a:ext cx="1079280" cy="15298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 rot="3308148">
              <a:off x="2544330" y="3787629"/>
              <a:ext cx="1064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get(“cat”)</a:t>
              </a:r>
              <a:endParaRPr lang="en-US" sz="1800" dirty="0" smtClean="0">
                <a:latin typeface="Gill Sans Light"/>
                <a:cs typeface="Gill Sans Light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4586627" y="3270303"/>
            <a:ext cx="783605" cy="1518166"/>
            <a:chOff x="4586627" y="3270303"/>
            <a:chExt cx="783605" cy="1518166"/>
          </a:xfrm>
        </p:grpSpPr>
        <p:cxnSp>
          <p:nvCxnSpPr>
            <p:cNvPr id="107" name="Straight Arrow Connector 106"/>
            <p:cNvCxnSpPr/>
            <p:nvPr/>
          </p:nvCxnSpPr>
          <p:spPr>
            <a:xfrm flipH="1" flipV="1">
              <a:off x="4586627" y="3270303"/>
              <a:ext cx="689893" cy="151816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 rot="3948171">
              <a:off x="4635344" y="3907752"/>
              <a:ext cx="1100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get(“tire”)</a:t>
              </a:r>
              <a:endParaRPr lang="en-US" sz="1800" dirty="0" smtClean="0">
                <a:latin typeface="Gill Sans Light"/>
                <a:cs typeface="Gill Sans Light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7066483" y="3270303"/>
            <a:ext cx="699640" cy="1682697"/>
            <a:chOff x="7066483" y="3270303"/>
            <a:chExt cx="699640" cy="1682697"/>
          </a:xfrm>
        </p:grpSpPr>
        <p:cxnSp>
          <p:nvCxnSpPr>
            <p:cNvPr id="110" name="Straight Arrow Connector 109"/>
            <p:cNvCxnSpPr>
              <a:stCxn id="84" idx="0"/>
              <a:endCxn id="45" idx="2"/>
            </p:cNvCxnSpPr>
            <p:nvPr/>
          </p:nvCxnSpPr>
          <p:spPr>
            <a:xfrm flipH="1" flipV="1">
              <a:off x="7066483" y="3270303"/>
              <a:ext cx="577294" cy="168269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 rot="4170346">
              <a:off x="6877215" y="3892457"/>
              <a:ext cx="1408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get(“mouse”)</a:t>
              </a:r>
              <a:endParaRPr lang="en-US" sz="1800" dirty="0" smtClean="0">
                <a:latin typeface="Gill Sans Light"/>
                <a:cs typeface="Gill Sans Light"/>
              </a:endParaRPr>
            </a:p>
          </p:txBody>
        </p:sp>
      </p:grpSp>
      <p:sp>
        <p:nvSpPr>
          <p:cNvPr id="112" name="Rounded Rectangle 111"/>
          <p:cNvSpPr/>
          <p:nvPr/>
        </p:nvSpPr>
        <p:spPr>
          <a:xfrm rot="16200000">
            <a:off x="1920912" y="2757021"/>
            <a:ext cx="755703" cy="288774"/>
          </a:xfrm>
          <a:prstGeom prst="roundRect">
            <a:avLst>
              <a:gd name="adj" fmla="val 10772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  <a:latin typeface="Gill Sans Light"/>
                <a:cs typeface="Gill Sans Light"/>
              </a:rPr>
              <a:t>Cat</a:t>
            </a:r>
            <a:endParaRPr lang="en-US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13" name="Rounded Rectangle 112"/>
          <p:cNvSpPr/>
          <p:nvPr/>
        </p:nvSpPr>
        <p:spPr>
          <a:xfrm rot="16200000">
            <a:off x="1436999" y="2757021"/>
            <a:ext cx="755703" cy="288774"/>
          </a:xfrm>
          <a:prstGeom prst="roundRect">
            <a:avLst>
              <a:gd name="adj" fmla="val 10772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  <a:latin typeface="Gill Sans Light"/>
                <a:cs typeface="Gill Sans Light"/>
              </a:rPr>
              <a:t>Car</a:t>
            </a:r>
            <a:endParaRPr lang="en-US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14" name="Rounded Rectangle 113"/>
          <p:cNvSpPr/>
          <p:nvPr/>
        </p:nvSpPr>
        <p:spPr>
          <a:xfrm rot="16200000">
            <a:off x="4246692" y="2754362"/>
            <a:ext cx="755703" cy="288774"/>
          </a:xfrm>
          <a:prstGeom prst="roundRect">
            <a:avLst>
              <a:gd name="adj" fmla="val 10772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  <a:latin typeface="Gill Sans Light"/>
                <a:cs typeface="Gill Sans Light"/>
              </a:rPr>
              <a:t>Tire</a:t>
            </a:r>
            <a:endParaRPr lang="en-US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15" name="Rounded Rectangle 114"/>
          <p:cNvSpPr/>
          <p:nvPr/>
        </p:nvSpPr>
        <p:spPr>
          <a:xfrm rot="16200000">
            <a:off x="6688632" y="2736352"/>
            <a:ext cx="755703" cy="288774"/>
          </a:xfrm>
          <a:prstGeom prst="roundRect">
            <a:avLst>
              <a:gd name="adj" fmla="val 10772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1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Mouse</a:t>
            </a:r>
            <a:endParaRPr lang="en-US" sz="16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9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3138E-6 -4.14081E-6 L 0.14023 0.41038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1" y="2051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7799E-6 -4.14081E-6 L -0.00677 0.434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" y="2170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2807E-6 2.63596E-6 L 0.09431 0.4105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6" y="20528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3513E-6 -3.48773E-6 L 0.04391 0.45785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2288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53" presetClass="exit" presetSubtype="32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xit" presetSubtype="32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53" presetClass="exit" presetSubtype="32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2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6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12" grpId="0" animBg="1"/>
      <p:bldP spid="112" grpId="1" animBg="1"/>
      <p:bldP spid="112" grpId="2" animBg="1"/>
      <p:bldP spid="113" grpId="0" animBg="1"/>
      <p:bldP spid="113" grpId="1" animBg="1"/>
      <p:bldP spid="113" grpId="2" animBg="1"/>
      <p:bldP spid="114" grpId="0" animBg="1"/>
      <p:bldP spid="114" grpId="1" animBg="1"/>
      <p:bldP spid="114" grpId="2" animBg="1"/>
      <p:bldP spid="115" grpId="0" animBg="1"/>
      <p:bldP spid="115" grpId="1" animBg="1"/>
      <p:bldP spid="115" grpId="2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3351970" y="4953000"/>
            <a:ext cx="1039981" cy="1111183"/>
            <a:chOff x="2135428" y="4953000"/>
            <a:chExt cx="1039981" cy="1111183"/>
          </a:xfrm>
        </p:grpSpPr>
        <p:sp>
          <p:nvSpPr>
            <p:cNvPr id="58" name="Folded Corner 57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olded Corner 58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61" name="Folded Corner 60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5200070" y="4953000"/>
            <a:ext cx="1039981" cy="1111183"/>
            <a:chOff x="2135428" y="4953000"/>
            <a:chExt cx="1039981" cy="1111183"/>
          </a:xfrm>
        </p:grpSpPr>
        <p:sp>
          <p:nvSpPr>
            <p:cNvPr id="71" name="Folded Corner 70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olded Corner 71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74" name="Folded Corner 73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76" name="Rounded Rectangle 75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7010400" y="4953000"/>
            <a:ext cx="1039981" cy="1111183"/>
            <a:chOff x="2135428" y="4953000"/>
            <a:chExt cx="1039981" cy="1111183"/>
          </a:xfrm>
        </p:grpSpPr>
        <p:sp>
          <p:nvSpPr>
            <p:cNvPr id="84" name="Folded Corner 83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olded Corner 84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87" name="Folded Corner 86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8" name="Group 87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89" name="Rounded Rectangle 88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9" name="Group 8"/>
          <p:cNvGrpSpPr/>
          <p:nvPr/>
        </p:nvGrpSpPr>
        <p:grpSpPr>
          <a:xfrm>
            <a:off x="1472791" y="4953000"/>
            <a:ext cx="1039981" cy="1111183"/>
            <a:chOff x="2135428" y="4953000"/>
            <a:chExt cx="1039981" cy="1111183"/>
          </a:xfrm>
        </p:grpSpPr>
        <p:sp>
          <p:nvSpPr>
            <p:cNvPr id="56" name="Folded Corner 55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olded Corner 54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48" name="Folded Corner 47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Rectangle 3"/>
          <p:cNvSpPr/>
          <p:nvPr/>
        </p:nvSpPr>
        <p:spPr>
          <a:xfrm>
            <a:off x="845601" y="1905000"/>
            <a:ext cx="2362200" cy="1676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Parameter Server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357861" y="1905000"/>
            <a:ext cx="2362200" cy="1676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Parameter Server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867400" y="1905000"/>
            <a:ext cx="2362200" cy="1676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Parameter Server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4400" i="1" dirty="0" smtClean="0"/>
              <a:t>Ex:</a:t>
            </a:r>
            <a:r>
              <a:rPr lang="en-US" sz="4400" dirty="0" smtClean="0"/>
              <a:t> Collapsed Gibbs Sampler for LDA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10200"/>
          </a:xfrm>
        </p:spPr>
        <p:txBody>
          <a:bodyPr/>
          <a:lstStyle/>
          <a:p>
            <a:r>
              <a:rPr lang="en-US" dirty="0" smtClean="0"/>
              <a:t>Send changes back to the parameter server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47450" y="5663871"/>
            <a:ext cx="875577" cy="83999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00400" y="5663871"/>
            <a:ext cx="875577" cy="83999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43873" y="5663871"/>
            <a:ext cx="875577" cy="83999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96823" y="5663871"/>
            <a:ext cx="875577" cy="839996"/>
          </a:xfrm>
          <a:prstGeom prst="rect">
            <a:avLst/>
          </a:prstGeom>
        </p:spPr>
      </p:pic>
      <p:sp>
        <p:nvSpPr>
          <p:cNvPr id="43" name="Rounded Rectangle 42"/>
          <p:cNvSpPr/>
          <p:nvPr/>
        </p:nvSpPr>
        <p:spPr>
          <a:xfrm>
            <a:off x="1396080" y="2523557"/>
            <a:ext cx="1275087" cy="755703"/>
          </a:xfrm>
          <a:prstGeom prst="roundRect">
            <a:avLst>
              <a:gd name="adj" fmla="val 10772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  <a:latin typeface="Gill Sans Light"/>
                <a:cs typeface="Gill Sans Light"/>
              </a:rPr>
              <a:t>W</a:t>
            </a:r>
            <a:r>
              <a:rPr lang="en-US" baseline="-25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1:10K</a:t>
            </a:r>
            <a:endParaRPr lang="en-US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916512" y="2514600"/>
            <a:ext cx="1275087" cy="755703"/>
          </a:xfrm>
          <a:prstGeom prst="roundRect">
            <a:avLst>
              <a:gd name="adj" fmla="val 10772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  <a:latin typeface="Gill Sans Light"/>
                <a:cs typeface="Gill Sans Light"/>
              </a:rPr>
              <a:t>W</a:t>
            </a:r>
            <a:r>
              <a:rPr lang="en-US" baseline="-25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10k:</a:t>
            </a:r>
            <a:r>
              <a:rPr lang="en-US" baseline="-25000" dirty="0">
                <a:solidFill>
                  <a:schemeClr val="bg1"/>
                </a:solidFill>
                <a:latin typeface="Gill Sans Light"/>
                <a:cs typeface="Gill Sans Light"/>
              </a:rPr>
              <a:t>2</a:t>
            </a:r>
            <a:r>
              <a:rPr lang="en-US" baseline="-25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0K</a:t>
            </a:r>
            <a:endParaRPr lang="en-US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6428939" y="2514600"/>
            <a:ext cx="1275087" cy="755703"/>
          </a:xfrm>
          <a:prstGeom prst="roundRect">
            <a:avLst>
              <a:gd name="adj" fmla="val 10772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  <a:latin typeface="Gill Sans Light"/>
                <a:cs typeface="Gill Sans Light"/>
              </a:rPr>
              <a:t>W</a:t>
            </a:r>
            <a:r>
              <a:rPr lang="en-US" baseline="-25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20k:30K</a:t>
            </a:r>
            <a:endParaRPr lang="en-US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grpSp>
        <p:nvGrpSpPr>
          <p:cNvPr id="116" name="Group 115"/>
          <p:cNvGrpSpPr/>
          <p:nvPr/>
        </p:nvGrpSpPr>
        <p:grpSpPr>
          <a:xfrm rot="21006649">
            <a:off x="1389521" y="3341431"/>
            <a:ext cx="695314" cy="1544050"/>
            <a:chOff x="1386665" y="3270303"/>
            <a:chExt cx="695314" cy="1544050"/>
          </a:xfrm>
        </p:grpSpPr>
        <p:cxnSp>
          <p:nvCxnSpPr>
            <p:cNvPr id="117" name="Straight Arrow Connector 116"/>
            <p:cNvCxnSpPr/>
            <p:nvPr/>
          </p:nvCxnSpPr>
          <p:spPr>
            <a:xfrm flipV="1">
              <a:off x="1574390" y="3270303"/>
              <a:ext cx="507589" cy="151816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 rot="17265861">
              <a:off x="900226" y="3958583"/>
              <a:ext cx="1342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add(“car”, </a:t>
              </a:r>
              <a:r>
                <a:rPr lang="en-US" dirty="0" err="1" smtClean="0">
                  <a:latin typeface="Lucida Grande"/>
                  <a:ea typeface="Lucida Grande"/>
                  <a:cs typeface="Lucida Grande"/>
                </a:rPr>
                <a:t>δ</a:t>
              </a:r>
              <a:r>
                <a:rPr lang="en-US" dirty="0" smtClean="0">
                  <a:latin typeface="Gill Sans Light"/>
                  <a:cs typeface="Gill Sans Light"/>
                </a:rPr>
                <a:t>)</a:t>
              </a:r>
              <a:endParaRPr lang="en-US" sz="1800" dirty="0" smtClean="0">
                <a:latin typeface="Gill Sans Light"/>
                <a:cs typeface="Gill Sans Light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2286000" y="3344810"/>
            <a:ext cx="1343476" cy="1518166"/>
            <a:chOff x="2081979" y="3270303"/>
            <a:chExt cx="1343476" cy="1518166"/>
          </a:xfrm>
        </p:grpSpPr>
        <p:cxnSp>
          <p:nvCxnSpPr>
            <p:cNvPr id="120" name="Straight Arrow Connector 119"/>
            <p:cNvCxnSpPr/>
            <p:nvPr/>
          </p:nvCxnSpPr>
          <p:spPr>
            <a:xfrm flipH="1" flipV="1">
              <a:off x="2081979" y="3270303"/>
              <a:ext cx="1343476" cy="151816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 rot="2907687">
              <a:off x="2336967" y="3787629"/>
              <a:ext cx="1349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add(“cat”,</a:t>
              </a:r>
              <a:r>
                <a:rPr lang="en-US" dirty="0">
                  <a:latin typeface="Gill Sans Light"/>
                  <a:cs typeface="Gill Sans Light"/>
                </a:rPr>
                <a:t> </a:t>
              </a:r>
              <a:r>
                <a:rPr lang="en-US" dirty="0" err="1">
                  <a:latin typeface="Lucida Grande"/>
                  <a:ea typeface="Lucida Grande"/>
                  <a:cs typeface="Lucida Grande"/>
                </a:rPr>
                <a:t>δ</a:t>
              </a:r>
              <a:r>
                <a:rPr lang="en-US" dirty="0" smtClean="0">
                  <a:latin typeface="Gill Sans Light"/>
                  <a:cs typeface="Gill Sans Light"/>
                </a:rPr>
                <a:t>)</a:t>
              </a:r>
              <a:endParaRPr lang="en-US" sz="1800" dirty="0" smtClean="0">
                <a:latin typeface="Gill Sans Light"/>
                <a:cs typeface="Gill Sans Light"/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4586627" y="3270303"/>
            <a:ext cx="783607" cy="1518166"/>
            <a:chOff x="4586627" y="3270303"/>
            <a:chExt cx="783607" cy="1518166"/>
          </a:xfrm>
        </p:grpSpPr>
        <p:cxnSp>
          <p:nvCxnSpPr>
            <p:cNvPr id="123" name="Straight Arrow Connector 122"/>
            <p:cNvCxnSpPr/>
            <p:nvPr/>
          </p:nvCxnSpPr>
          <p:spPr>
            <a:xfrm flipH="1" flipV="1">
              <a:off x="4586627" y="3270303"/>
              <a:ext cx="689893" cy="151816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 rot="3948171">
              <a:off x="4496429" y="3907752"/>
              <a:ext cx="13782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add(“tire”, </a:t>
              </a:r>
              <a:r>
                <a:rPr lang="en-US" dirty="0" err="1">
                  <a:latin typeface="Lucida Grande"/>
                  <a:ea typeface="Lucida Grande"/>
                  <a:cs typeface="Lucida Grande"/>
                </a:rPr>
                <a:t>δ</a:t>
              </a:r>
              <a:r>
                <a:rPr lang="en-US" dirty="0" smtClean="0">
                  <a:latin typeface="Gill Sans Light"/>
                  <a:cs typeface="Gill Sans Light"/>
                </a:rPr>
                <a:t>)</a:t>
              </a:r>
              <a:endParaRPr lang="en-US" sz="1800" dirty="0" smtClean="0">
                <a:latin typeface="Gill Sans Light"/>
                <a:cs typeface="Gill Sans Light"/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7066483" y="3226767"/>
            <a:ext cx="761960" cy="1726233"/>
            <a:chOff x="7066483" y="3226767"/>
            <a:chExt cx="761960" cy="1726233"/>
          </a:xfrm>
        </p:grpSpPr>
        <p:cxnSp>
          <p:nvCxnSpPr>
            <p:cNvPr id="126" name="Straight Arrow Connector 125"/>
            <p:cNvCxnSpPr>
              <a:stCxn id="84" idx="0"/>
              <a:endCxn id="45" idx="2"/>
            </p:cNvCxnSpPr>
            <p:nvPr/>
          </p:nvCxnSpPr>
          <p:spPr>
            <a:xfrm flipH="1" flipV="1">
              <a:off x="7066483" y="3270303"/>
              <a:ext cx="577294" cy="168269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/>
            <p:cNvSpPr txBox="1"/>
            <p:nvPr/>
          </p:nvSpPr>
          <p:spPr>
            <a:xfrm rot="4362184">
              <a:off x="6800618" y="3885260"/>
              <a:ext cx="1686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add(“mouse”, </a:t>
              </a:r>
              <a:r>
                <a:rPr lang="en-US" dirty="0" err="1">
                  <a:latin typeface="Lucida Grande"/>
                  <a:ea typeface="Lucida Grande"/>
                  <a:cs typeface="Lucida Grande"/>
                </a:rPr>
                <a:t>δ</a:t>
              </a:r>
              <a:r>
                <a:rPr lang="en-US" dirty="0" smtClean="0">
                  <a:latin typeface="Gill Sans Light"/>
                  <a:cs typeface="Gill Sans Light"/>
                </a:rPr>
                <a:t>)</a:t>
              </a:r>
              <a:endParaRPr lang="en-US" sz="1800" dirty="0" smtClean="0">
                <a:latin typeface="Gill Sans Light"/>
                <a:cs typeface="Gill Sans Ligh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47800" y="5576550"/>
            <a:ext cx="5948097" cy="367050"/>
            <a:chOff x="1447800" y="5576550"/>
            <a:chExt cx="5948097" cy="367050"/>
          </a:xfrm>
        </p:grpSpPr>
        <p:sp>
          <p:nvSpPr>
            <p:cNvPr id="144" name="Up Arrow 143"/>
            <p:cNvSpPr/>
            <p:nvPr/>
          </p:nvSpPr>
          <p:spPr>
            <a:xfrm>
              <a:off x="1447800" y="5576550"/>
              <a:ext cx="367050" cy="367050"/>
            </a:xfrm>
            <a:prstGeom prst="upArrow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Up Arrow 144"/>
            <p:cNvSpPr/>
            <p:nvPr/>
          </p:nvSpPr>
          <p:spPr>
            <a:xfrm>
              <a:off x="3302360" y="5576550"/>
              <a:ext cx="367050" cy="367050"/>
            </a:xfrm>
            <a:prstGeom prst="upArrow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Up Arrow 145"/>
            <p:cNvSpPr/>
            <p:nvPr/>
          </p:nvSpPr>
          <p:spPr>
            <a:xfrm>
              <a:off x="5192349" y="5576550"/>
              <a:ext cx="367050" cy="367050"/>
            </a:xfrm>
            <a:prstGeom prst="upArrow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Up Arrow 146"/>
            <p:cNvSpPr/>
            <p:nvPr/>
          </p:nvSpPr>
          <p:spPr>
            <a:xfrm>
              <a:off x="7028847" y="5576550"/>
              <a:ext cx="367050" cy="367050"/>
            </a:xfrm>
            <a:prstGeom prst="upArrow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1499301" y="5530594"/>
            <a:ext cx="288774" cy="755703"/>
            <a:chOff x="-1371598" y="3060258"/>
            <a:chExt cx="288774" cy="755703"/>
          </a:xfrm>
        </p:grpSpPr>
        <p:sp>
          <p:nvSpPr>
            <p:cNvPr id="129" name="Rounded Rectangle 128"/>
            <p:cNvSpPr/>
            <p:nvPr/>
          </p:nvSpPr>
          <p:spPr>
            <a:xfrm rot="16200000">
              <a:off x="-1605063" y="3293723"/>
              <a:ext cx="755703" cy="288774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dirty="0">
                  <a:latin typeface="Gill Sans Light"/>
                  <a:cs typeface="Gill Sans Light"/>
                </a:rPr>
                <a:t> </a:t>
              </a:r>
              <a:r>
                <a:rPr lang="en-US" dirty="0" err="1">
                  <a:latin typeface="Lucida Grande"/>
                  <a:ea typeface="Lucida Grande"/>
                  <a:cs typeface="Lucida Grande"/>
                </a:rPr>
                <a:t>δ</a:t>
              </a:r>
              <a:endParaRPr lang="en-US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-1363587" y="3558044"/>
              <a:ext cx="272750" cy="4571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-1363587" y="3154681"/>
              <a:ext cx="272750" cy="4571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3425455" y="5530594"/>
            <a:ext cx="288774" cy="755703"/>
            <a:chOff x="-1371598" y="3060258"/>
            <a:chExt cx="288774" cy="755703"/>
          </a:xfrm>
        </p:grpSpPr>
        <p:sp>
          <p:nvSpPr>
            <p:cNvPr id="133" name="Rounded Rectangle 132"/>
            <p:cNvSpPr/>
            <p:nvPr/>
          </p:nvSpPr>
          <p:spPr>
            <a:xfrm rot="16200000">
              <a:off x="-1605063" y="3293723"/>
              <a:ext cx="755703" cy="288774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dirty="0">
                  <a:latin typeface="Gill Sans Light"/>
                  <a:cs typeface="Gill Sans Light"/>
                </a:rPr>
                <a:t> </a:t>
              </a:r>
              <a:r>
                <a:rPr lang="en-US" dirty="0" err="1">
                  <a:latin typeface="Lucida Grande"/>
                  <a:ea typeface="Lucida Grande"/>
                  <a:cs typeface="Lucida Grande"/>
                </a:rPr>
                <a:t>δ</a:t>
              </a:r>
              <a:endParaRPr lang="en-US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-1363587" y="3558044"/>
              <a:ext cx="272750" cy="4571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-1363587" y="3154681"/>
              <a:ext cx="272750" cy="4571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5273826" y="5530595"/>
            <a:ext cx="288774" cy="755703"/>
            <a:chOff x="-1371598" y="3060258"/>
            <a:chExt cx="288774" cy="755703"/>
          </a:xfrm>
        </p:grpSpPr>
        <p:sp>
          <p:nvSpPr>
            <p:cNvPr id="137" name="Rounded Rectangle 136"/>
            <p:cNvSpPr/>
            <p:nvPr/>
          </p:nvSpPr>
          <p:spPr>
            <a:xfrm rot="16200000">
              <a:off x="-1605063" y="3293723"/>
              <a:ext cx="755703" cy="288774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dirty="0">
                  <a:latin typeface="Gill Sans Light"/>
                  <a:cs typeface="Gill Sans Light"/>
                </a:rPr>
                <a:t> </a:t>
              </a:r>
              <a:r>
                <a:rPr lang="en-US" dirty="0" err="1">
                  <a:latin typeface="Lucida Grande"/>
                  <a:ea typeface="Lucida Grande"/>
                  <a:cs typeface="Lucida Grande"/>
                </a:rPr>
                <a:t>δ</a:t>
              </a:r>
              <a:endParaRPr lang="en-US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-1363587" y="3558044"/>
              <a:ext cx="272750" cy="4571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-1363587" y="3154681"/>
              <a:ext cx="272750" cy="4571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095232" y="5564314"/>
            <a:ext cx="288774" cy="755703"/>
            <a:chOff x="-1371598" y="3060258"/>
            <a:chExt cx="288774" cy="755703"/>
          </a:xfrm>
        </p:grpSpPr>
        <p:sp>
          <p:nvSpPr>
            <p:cNvPr id="141" name="Rounded Rectangle 140"/>
            <p:cNvSpPr/>
            <p:nvPr/>
          </p:nvSpPr>
          <p:spPr>
            <a:xfrm rot="16200000">
              <a:off x="-1605063" y="3293723"/>
              <a:ext cx="755703" cy="288774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dirty="0">
                  <a:latin typeface="Gill Sans Light"/>
                  <a:cs typeface="Gill Sans Light"/>
                </a:rPr>
                <a:t> </a:t>
              </a:r>
              <a:r>
                <a:rPr lang="en-US" dirty="0" err="1">
                  <a:latin typeface="Lucida Grande"/>
                  <a:ea typeface="Lucida Grande"/>
                  <a:cs typeface="Lucida Grande"/>
                </a:rPr>
                <a:t>δ</a:t>
              </a:r>
              <a:endParaRPr lang="en-US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-1363587" y="3558044"/>
              <a:ext cx="272750" cy="4571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-1363587" y="3154681"/>
              <a:ext cx="272750" cy="4571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2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68357E-8 -4.68179E-6 L 0.04168 -0.4221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4" y="-2110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9062E-6 -4.68179E-6 L -0.15718 -0.4281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67" y="-2140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34908E-7 -4.68179E-6 L -0.09257 -0.4281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37" y="-2140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782E-6 3.50162E-6 L -0.04165 -0.4555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" y="-2278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3351970" y="4953000"/>
            <a:ext cx="1039981" cy="1111183"/>
            <a:chOff x="2135428" y="4953000"/>
            <a:chExt cx="1039981" cy="1111183"/>
          </a:xfrm>
        </p:grpSpPr>
        <p:sp>
          <p:nvSpPr>
            <p:cNvPr id="58" name="Folded Corner 57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olded Corner 58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61" name="Folded Corner 60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5200070" y="4953000"/>
            <a:ext cx="1039981" cy="1111183"/>
            <a:chOff x="2135428" y="4953000"/>
            <a:chExt cx="1039981" cy="1111183"/>
          </a:xfrm>
        </p:grpSpPr>
        <p:sp>
          <p:nvSpPr>
            <p:cNvPr id="71" name="Folded Corner 70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olded Corner 71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74" name="Folded Corner 73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76" name="Rounded Rectangle 75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7010400" y="4953000"/>
            <a:ext cx="1039981" cy="1111183"/>
            <a:chOff x="2135428" y="4953000"/>
            <a:chExt cx="1039981" cy="1111183"/>
          </a:xfrm>
        </p:grpSpPr>
        <p:sp>
          <p:nvSpPr>
            <p:cNvPr id="84" name="Folded Corner 83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olded Corner 84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87" name="Folded Corner 86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8" name="Group 87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89" name="Rounded Rectangle 88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9" name="Group 8"/>
          <p:cNvGrpSpPr/>
          <p:nvPr/>
        </p:nvGrpSpPr>
        <p:grpSpPr>
          <a:xfrm>
            <a:off x="1472791" y="4953000"/>
            <a:ext cx="1039981" cy="1111183"/>
            <a:chOff x="2135428" y="4953000"/>
            <a:chExt cx="1039981" cy="1111183"/>
          </a:xfrm>
        </p:grpSpPr>
        <p:sp>
          <p:nvSpPr>
            <p:cNvPr id="56" name="Folded Corner 55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olded Corner 54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48" name="Folded Corner 47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Rectangle 3"/>
          <p:cNvSpPr/>
          <p:nvPr/>
        </p:nvSpPr>
        <p:spPr>
          <a:xfrm>
            <a:off x="845601" y="1905000"/>
            <a:ext cx="2362200" cy="1676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Parameter Server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357861" y="1905000"/>
            <a:ext cx="2362200" cy="1676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Parameter Server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867400" y="1905000"/>
            <a:ext cx="2362200" cy="1676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Parameter Server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4400" i="1" dirty="0" smtClean="0"/>
              <a:t>Ex:</a:t>
            </a:r>
            <a:r>
              <a:rPr lang="en-US" sz="4400" dirty="0" smtClean="0"/>
              <a:t> Collapsed Gibbs Sampler for LDA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10200"/>
          </a:xfrm>
        </p:spPr>
        <p:txBody>
          <a:bodyPr/>
          <a:lstStyle/>
          <a:p>
            <a:r>
              <a:rPr lang="en-US" dirty="0" smtClean="0"/>
              <a:t>Adding a caching layer to collect updates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47450" y="5663871"/>
            <a:ext cx="875577" cy="83999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00400" y="5663871"/>
            <a:ext cx="875577" cy="83999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43873" y="5663871"/>
            <a:ext cx="875577" cy="83999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96823" y="5663871"/>
            <a:ext cx="875577" cy="839996"/>
          </a:xfrm>
          <a:prstGeom prst="rect">
            <a:avLst/>
          </a:prstGeom>
        </p:spPr>
      </p:pic>
      <p:sp>
        <p:nvSpPr>
          <p:cNvPr id="43" name="Rounded Rectangle 42"/>
          <p:cNvSpPr/>
          <p:nvPr/>
        </p:nvSpPr>
        <p:spPr>
          <a:xfrm>
            <a:off x="1396080" y="2523557"/>
            <a:ext cx="1275087" cy="755703"/>
          </a:xfrm>
          <a:prstGeom prst="roundRect">
            <a:avLst>
              <a:gd name="adj" fmla="val 10772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  <a:latin typeface="Gill Sans Light"/>
                <a:cs typeface="Gill Sans Light"/>
              </a:rPr>
              <a:t>W</a:t>
            </a:r>
            <a:r>
              <a:rPr lang="en-US" baseline="-25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1:10K</a:t>
            </a:r>
            <a:endParaRPr lang="en-US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916512" y="2514600"/>
            <a:ext cx="1275087" cy="755703"/>
          </a:xfrm>
          <a:prstGeom prst="roundRect">
            <a:avLst>
              <a:gd name="adj" fmla="val 10772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  <a:latin typeface="Gill Sans Light"/>
                <a:cs typeface="Gill Sans Light"/>
              </a:rPr>
              <a:t>W</a:t>
            </a:r>
            <a:r>
              <a:rPr lang="en-US" baseline="-25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10k:</a:t>
            </a:r>
            <a:r>
              <a:rPr lang="en-US" baseline="-25000" dirty="0">
                <a:solidFill>
                  <a:schemeClr val="bg1"/>
                </a:solidFill>
                <a:latin typeface="Gill Sans Light"/>
                <a:cs typeface="Gill Sans Light"/>
              </a:rPr>
              <a:t>2</a:t>
            </a:r>
            <a:r>
              <a:rPr lang="en-US" baseline="-25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0K</a:t>
            </a:r>
            <a:endParaRPr lang="en-US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6428939" y="2514600"/>
            <a:ext cx="1275087" cy="755703"/>
          </a:xfrm>
          <a:prstGeom prst="roundRect">
            <a:avLst>
              <a:gd name="adj" fmla="val 10772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  <a:latin typeface="Gill Sans Light"/>
                <a:cs typeface="Gill Sans Light"/>
              </a:rPr>
              <a:t>W</a:t>
            </a:r>
            <a:r>
              <a:rPr lang="en-US" baseline="-25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20k:30K</a:t>
            </a:r>
            <a:endParaRPr lang="en-US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447800" y="5576550"/>
            <a:ext cx="5948097" cy="367050"/>
            <a:chOff x="1447800" y="5576550"/>
            <a:chExt cx="5948097" cy="367050"/>
          </a:xfrm>
        </p:grpSpPr>
        <p:sp>
          <p:nvSpPr>
            <p:cNvPr id="144" name="Up Arrow 143"/>
            <p:cNvSpPr/>
            <p:nvPr/>
          </p:nvSpPr>
          <p:spPr>
            <a:xfrm>
              <a:off x="1447800" y="5576550"/>
              <a:ext cx="367050" cy="367050"/>
            </a:xfrm>
            <a:prstGeom prst="upArrow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Up Arrow 144"/>
            <p:cNvSpPr/>
            <p:nvPr/>
          </p:nvSpPr>
          <p:spPr>
            <a:xfrm>
              <a:off x="3302360" y="5576550"/>
              <a:ext cx="367050" cy="367050"/>
            </a:xfrm>
            <a:prstGeom prst="upArrow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Up Arrow 145"/>
            <p:cNvSpPr/>
            <p:nvPr/>
          </p:nvSpPr>
          <p:spPr>
            <a:xfrm>
              <a:off x="5192349" y="5576550"/>
              <a:ext cx="367050" cy="367050"/>
            </a:xfrm>
            <a:prstGeom prst="upArrow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Up Arrow 146"/>
            <p:cNvSpPr/>
            <p:nvPr/>
          </p:nvSpPr>
          <p:spPr>
            <a:xfrm>
              <a:off x="7028847" y="5576550"/>
              <a:ext cx="367050" cy="367050"/>
            </a:xfrm>
            <a:prstGeom prst="upArrow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911815" y="4325719"/>
            <a:ext cx="1602785" cy="925499"/>
            <a:chOff x="769936" y="4408501"/>
            <a:chExt cx="1602785" cy="925499"/>
          </a:xfrm>
        </p:grpSpPr>
        <p:sp>
          <p:nvSpPr>
            <p:cNvPr id="100" name="Rectangle 99"/>
            <p:cNvSpPr/>
            <p:nvPr/>
          </p:nvSpPr>
          <p:spPr>
            <a:xfrm>
              <a:off x="769936" y="4408501"/>
              <a:ext cx="1602785" cy="9254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 smtClean="0">
                  <a:latin typeface="Gill Sans Light"/>
                  <a:cs typeface="Gill Sans Light"/>
                </a:rPr>
                <a:t>Parameter Cache</a:t>
              </a:r>
              <a:endParaRPr lang="en-US" sz="1600" dirty="0">
                <a:latin typeface="Gill Sans Light"/>
                <a:cs typeface="Gill Sans Light"/>
              </a:endParaRPr>
            </a:p>
          </p:txBody>
        </p:sp>
        <p:sp>
          <p:nvSpPr>
            <p:cNvPr id="101" name="Rounded Rectangle 100"/>
            <p:cNvSpPr/>
            <p:nvPr/>
          </p:nvSpPr>
          <p:spPr>
            <a:xfrm rot="16200000">
              <a:off x="78741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Car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 rot="16200000">
              <a:off x="113108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Dog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 rot="16200000">
              <a:off x="1818428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Pig</a:t>
              </a:r>
              <a:endParaRPr lang="en-US" sz="1400" i="1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4" name="Rounded Rectangle 103"/>
            <p:cNvSpPr/>
            <p:nvPr/>
          </p:nvSpPr>
          <p:spPr>
            <a:xfrm rot="16200000">
              <a:off x="147475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Bat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2763979" y="4325719"/>
            <a:ext cx="1602785" cy="925499"/>
            <a:chOff x="769936" y="4408501"/>
            <a:chExt cx="1602785" cy="925499"/>
          </a:xfrm>
        </p:grpSpPr>
        <p:sp>
          <p:nvSpPr>
            <p:cNvPr id="106" name="Rectangle 105"/>
            <p:cNvSpPr/>
            <p:nvPr/>
          </p:nvSpPr>
          <p:spPr>
            <a:xfrm>
              <a:off x="769936" y="4408501"/>
              <a:ext cx="1602785" cy="9254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 smtClean="0">
                  <a:latin typeface="Gill Sans Light"/>
                  <a:cs typeface="Gill Sans Light"/>
                </a:rPr>
                <a:t>Parameter Cache</a:t>
              </a:r>
              <a:endParaRPr lang="en-US" sz="1600" dirty="0">
                <a:latin typeface="Gill Sans Light"/>
                <a:cs typeface="Gill Sans Light"/>
              </a:endParaRPr>
            </a:p>
          </p:txBody>
        </p:sp>
        <p:sp>
          <p:nvSpPr>
            <p:cNvPr id="107" name="Rounded Rectangle 106"/>
            <p:cNvSpPr/>
            <p:nvPr/>
          </p:nvSpPr>
          <p:spPr>
            <a:xfrm rot="16200000">
              <a:off x="78741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Cat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8" name="Rounded Rectangle 107"/>
            <p:cNvSpPr/>
            <p:nvPr/>
          </p:nvSpPr>
          <p:spPr>
            <a:xfrm rot="16200000">
              <a:off x="113108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Gas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9" name="Rounded Rectangle 108"/>
            <p:cNvSpPr/>
            <p:nvPr/>
          </p:nvSpPr>
          <p:spPr>
            <a:xfrm rot="16200000">
              <a:off x="1818428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Zoo</a:t>
              </a:r>
              <a:endParaRPr lang="en-US" sz="1400" i="1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0" name="Rounded Rectangle 109"/>
            <p:cNvSpPr/>
            <p:nvPr/>
          </p:nvSpPr>
          <p:spPr>
            <a:xfrm rot="16200000">
              <a:off x="147475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VW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616143" y="4325719"/>
            <a:ext cx="1602785" cy="925499"/>
            <a:chOff x="769936" y="4408501"/>
            <a:chExt cx="1602785" cy="925499"/>
          </a:xfrm>
        </p:grpSpPr>
        <p:sp>
          <p:nvSpPr>
            <p:cNvPr id="112" name="Rectangle 111"/>
            <p:cNvSpPr/>
            <p:nvPr/>
          </p:nvSpPr>
          <p:spPr>
            <a:xfrm>
              <a:off x="769936" y="4408501"/>
              <a:ext cx="1602785" cy="9254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 smtClean="0">
                  <a:latin typeface="Gill Sans Light"/>
                  <a:cs typeface="Gill Sans Light"/>
                </a:rPr>
                <a:t>Parameter Cache</a:t>
              </a:r>
              <a:endParaRPr lang="en-US" sz="1600" dirty="0">
                <a:latin typeface="Gill Sans Light"/>
                <a:cs typeface="Gill Sans Light"/>
              </a:endParaRPr>
            </a:p>
          </p:txBody>
        </p:sp>
        <p:sp>
          <p:nvSpPr>
            <p:cNvPr id="113" name="Rounded Rectangle 112"/>
            <p:cNvSpPr/>
            <p:nvPr/>
          </p:nvSpPr>
          <p:spPr>
            <a:xfrm rot="16200000">
              <a:off x="78741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Car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4" name="Rounded Rectangle 113"/>
            <p:cNvSpPr/>
            <p:nvPr/>
          </p:nvSpPr>
          <p:spPr>
            <a:xfrm rot="16200000">
              <a:off x="113108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Rim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5" name="Rounded Rectangle 114"/>
            <p:cNvSpPr/>
            <p:nvPr/>
          </p:nvSpPr>
          <p:spPr>
            <a:xfrm rot="16200000">
              <a:off x="1818428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 dirty="0" err="1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bmw</a:t>
              </a:r>
              <a:endParaRPr lang="en-US" sz="1200" i="1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8" name="Rounded Rectangle 147"/>
            <p:cNvSpPr/>
            <p:nvPr/>
          </p:nvSpPr>
          <p:spPr>
            <a:xfrm rot="16200000">
              <a:off x="147475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$$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6468306" y="4325719"/>
            <a:ext cx="1602785" cy="925499"/>
            <a:chOff x="769936" y="4408501"/>
            <a:chExt cx="1602785" cy="925499"/>
          </a:xfrm>
        </p:grpSpPr>
        <p:sp>
          <p:nvSpPr>
            <p:cNvPr id="150" name="Rectangle 149"/>
            <p:cNvSpPr/>
            <p:nvPr/>
          </p:nvSpPr>
          <p:spPr>
            <a:xfrm>
              <a:off x="769936" y="4408501"/>
              <a:ext cx="1602785" cy="9254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 smtClean="0">
                  <a:latin typeface="Gill Sans Light"/>
                  <a:cs typeface="Gill Sans Light"/>
                </a:rPr>
                <a:t>Parameter Cache</a:t>
              </a:r>
              <a:endParaRPr lang="en-US" sz="1600" dirty="0">
                <a:latin typeface="Gill Sans Light"/>
                <a:cs typeface="Gill Sans Light"/>
              </a:endParaRPr>
            </a:p>
          </p:txBody>
        </p:sp>
        <p:sp>
          <p:nvSpPr>
            <p:cNvPr id="151" name="Rounded Rectangle 150"/>
            <p:cNvSpPr/>
            <p:nvPr/>
          </p:nvSpPr>
          <p:spPr>
            <a:xfrm rot="16200000">
              <a:off x="78741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Mac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2" name="Rounded Rectangle 151"/>
            <p:cNvSpPr/>
            <p:nvPr/>
          </p:nvSpPr>
          <p:spPr>
            <a:xfrm rot="16200000">
              <a:off x="113108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err="1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iOS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3" name="Rounded Rectangle 152"/>
            <p:cNvSpPr/>
            <p:nvPr/>
          </p:nvSpPr>
          <p:spPr>
            <a:xfrm rot="16200000">
              <a:off x="1818428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Gill Sans Light"/>
                  <a:cs typeface="Gill Sans Light"/>
                </a:rPr>
                <a:t>iPod</a:t>
              </a:r>
              <a:endParaRPr lang="en-US" sz="1400" i="1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4" name="Rounded Rectangle 153"/>
            <p:cNvSpPr/>
            <p:nvPr/>
          </p:nvSpPr>
          <p:spPr>
            <a:xfrm rot="16200000">
              <a:off x="147475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Cat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1713208" y="3581400"/>
            <a:ext cx="5556491" cy="744319"/>
            <a:chOff x="1713208" y="3581400"/>
            <a:chExt cx="5556491" cy="744319"/>
          </a:xfrm>
        </p:grpSpPr>
        <p:cxnSp>
          <p:nvCxnSpPr>
            <p:cNvPr id="156" name="Straight Arrow Connector 155"/>
            <p:cNvCxnSpPr>
              <a:endCxn id="100" idx="0"/>
            </p:cNvCxnSpPr>
            <p:nvPr/>
          </p:nvCxnSpPr>
          <p:spPr>
            <a:xfrm flipH="1">
              <a:off x="1713208" y="3581400"/>
              <a:ext cx="313493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endCxn id="106" idx="0"/>
            </p:cNvCxnSpPr>
            <p:nvPr/>
          </p:nvCxnSpPr>
          <p:spPr>
            <a:xfrm>
              <a:off x="2026701" y="3581400"/>
              <a:ext cx="1538671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endCxn id="112" idx="0"/>
            </p:cNvCxnSpPr>
            <p:nvPr/>
          </p:nvCxnSpPr>
          <p:spPr>
            <a:xfrm>
              <a:off x="2026701" y="3581400"/>
              <a:ext cx="3390835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0" idx="0"/>
            </p:cNvCxnSpPr>
            <p:nvPr/>
          </p:nvCxnSpPr>
          <p:spPr>
            <a:xfrm>
              <a:off x="2026701" y="3581400"/>
              <a:ext cx="5242998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endCxn id="100" idx="0"/>
            </p:cNvCxnSpPr>
            <p:nvPr/>
          </p:nvCxnSpPr>
          <p:spPr>
            <a:xfrm flipH="1">
              <a:off x="1713208" y="3581400"/>
              <a:ext cx="2825753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endCxn id="106" idx="0"/>
            </p:cNvCxnSpPr>
            <p:nvPr/>
          </p:nvCxnSpPr>
          <p:spPr>
            <a:xfrm flipH="1">
              <a:off x="3565372" y="3581400"/>
              <a:ext cx="973589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endCxn id="112" idx="0"/>
            </p:cNvCxnSpPr>
            <p:nvPr/>
          </p:nvCxnSpPr>
          <p:spPr>
            <a:xfrm>
              <a:off x="4538961" y="3581400"/>
              <a:ext cx="878575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endCxn id="150" idx="0"/>
            </p:cNvCxnSpPr>
            <p:nvPr/>
          </p:nvCxnSpPr>
          <p:spPr>
            <a:xfrm>
              <a:off x="4538961" y="3581400"/>
              <a:ext cx="2730738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50" idx="0"/>
            </p:cNvCxnSpPr>
            <p:nvPr/>
          </p:nvCxnSpPr>
          <p:spPr>
            <a:xfrm>
              <a:off x="7048500" y="3581400"/>
              <a:ext cx="221199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endCxn id="112" idx="0"/>
            </p:cNvCxnSpPr>
            <p:nvPr/>
          </p:nvCxnSpPr>
          <p:spPr>
            <a:xfrm flipH="1">
              <a:off x="5417536" y="3581400"/>
              <a:ext cx="1630964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endCxn id="106" idx="0"/>
            </p:cNvCxnSpPr>
            <p:nvPr/>
          </p:nvCxnSpPr>
          <p:spPr>
            <a:xfrm flipH="1">
              <a:off x="3565372" y="3581400"/>
              <a:ext cx="3483128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endCxn id="100" idx="0"/>
            </p:cNvCxnSpPr>
            <p:nvPr/>
          </p:nvCxnSpPr>
          <p:spPr>
            <a:xfrm flipH="1">
              <a:off x="1713208" y="3581400"/>
              <a:ext cx="5335292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2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3351970" y="4953000"/>
            <a:ext cx="1039981" cy="1111183"/>
            <a:chOff x="2135428" y="4953000"/>
            <a:chExt cx="1039981" cy="1111183"/>
          </a:xfrm>
        </p:grpSpPr>
        <p:sp>
          <p:nvSpPr>
            <p:cNvPr id="58" name="Folded Corner 57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olded Corner 58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61" name="Folded Corner 60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5200070" y="4953000"/>
            <a:ext cx="1039981" cy="1111183"/>
            <a:chOff x="2135428" y="4953000"/>
            <a:chExt cx="1039981" cy="1111183"/>
          </a:xfrm>
        </p:grpSpPr>
        <p:sp>
          <p:nvSpPr>
            <p:cNvPr id="71" name="Folded Corner 70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olded Corner 71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74" name="Folded Corner 73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76" name="Rounded Rectangle 75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7010400" y="4953000"/>
            <a:ext cx="1039981" cy="1111183"/>
            <a:chOff x="2135428" y="4953000"/>
            <a:chExt cx="1039981" cy="1111183"/>
          </a:xfrm>
        </p:grpSpPr>
        <p:sp>
          <p:nvSpPr>
            <p:cNvPr id="84" name="Folded Corner 83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olded Corner 84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87" name="Folded Corner 86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8" name="Group 87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89" name="Rounded Rectangle 88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9" name="Group 8"/>
          <p:cNvGrpSpPr/>
          <p:nvPr/>
        </p:nvGrpSpPr>
        <p:grpSpPr>
          <a:xfrm>
            <a:off x="1472791" y="4953000"/>
            <a:ext cx="1039981" cy="1111183"/>
            <a:chOff x="2135428" y="4953000"/>
            <a:chExt cx="1039981" cy="1111183"/>
          </a:xfrm>
        </p:grpSpPr>
        <p:sp>
          <p:nvSpPr>
            <p:cNvPr id="56" name="Folded Corner 55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olded Corner 54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48" name="Folded Corner 47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Rectangle 3"/>
          <p:cNvSpPr/>
          <p:nvPr/>
        </p:nvSpPr>
        <p:spPr>
          <a:xfrm>
            <a:off x="845601" y="1905000"/>
            <a:ext cx="2362200" cy="1676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Parameter Server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357861" y="1905000"/>
            <a:ext cx="2362200" cy="1676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Parameter Server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867400" y="1905000"/>
            <a:ext cx="2362200" cy="1676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Parameter Server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4400" i="1" dirty="0" smtClean="0"/>
              <a:t>Ex:</a:t>
            </a:r>
            <a:r>
              <a:rPr lang="en-US" sz="4400" dirty="0" smtClean="0"/>
              <a:t> Collapsed Gibbs Sampler for LDA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10200"/>
          </a:xfrm>
        </p:spPr>
        <p:txBody>
          <a:bodyPr/>
          <a:lstStyle/>
          <a:p>
            <a:r>
              <a:rPr lang="en-US" dirty="0" smtClean="0"/>
              <a:t>Inconsistent model replicas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47450" y="5663871"/>
            <a:ext cx="875577" cy="83999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00400" y="5663871"/>
            <a:ext cx="875577" cy="83999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43873" y="5663871"/>
            <a:ext cx="875577" cy="83999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96823" y="5663871"/>
            <a:ext cx="875577" cy="839996"/>
          </a:xfrm>
          <a:prstGeom prst="rect">
            <a:avLst/>
          </a:prstGeom>
        </p:spPr>
      </p:pic>
      <p:sp>
        <p:nvSpPr>
          <p:cNvPr id="43" name="Rounded Rectangle 42"/>
          <p:cNvSpPr/>
          <p:nvPr/>
        </p:nvSpPr>
        <p:spPr>
          <a:xfrm>
            <a:off x="1396080" y="2523557"/>
            <a:ext cx="1275087" cy="755703"/>
          </a:xfrm>
          <a:prstGeom prst="roundRect">
            <a:avLst>
              <a:gd name="adj" fmla="val 10772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  <a:latin typeface="Gill Sans Light"/>
                <a:cs typeface="Gill Sans Light"/>
              </a:rPr>
              <a:t>W</a:t>
            </a:r>
            <a:r>
              <a:rPr lang="en-US" baseline="-25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1:10K</a:t>
            </a:r>
            <a:endParaRPr lang="en-US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916512" y="2514600"/>
            <a:ext cx="1275087" cy="755703"/>
          </a:xfrm>
          <a:prstGeom prst="roundRect">
            <a:avLst>
              <a:gd name="adj" fmla="val 10772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  <a:latin typeface="Gill Sans Light"/>
                <a:cs typeface="Gill Sans Light"/>
              </a:rPr>
              <a:t>W</a:t>
            </a:r>
            <a:r>
              <a:rPr lang="en-US" baseline="-25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10k:</a:t>
            </a:r>
            <a:r>
              <a:rPr lang="en-US" baseline="-25000" dirty="0">
                <a:solidFill>
                  <a:schemeClr val="bg1"/>
                </a:solidFill>
                <a:latin typeface="Gill Sans Light"/>
                <a:cs typeface="Gill Sans Light"/>
              </a:rPr>
              <a:t>2</a:t>
            </a:r>
            <a:r>
              <a:rPr lang="en-US" baseline="-25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0K</a:t>
            </a:r>
            <a:endParaRPr lang="en-US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6428939" y="2514600"/>
            <a:ext cx="1275087" cy="755703"/>
          </a:xfrm>
          <a:prstGeom prst="roundRect">
            <a:avLst>
              <a:gd name="adj" fmla="val 10772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  <a:latin typeface="Gill Sans Light"/>
                <a:cs typeface="Gill Sans Light"/>
              </a:rPr>
              <a:t>W</a:t>
            </a:r>
            <a:r>
              <a:rPr lang="en-US" baseline="-25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20k:30K</a:t>
            </a:r>
            <a:endParaRPr lang="en-US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447800" y="5576550"/>
            <a:ext cx="5948097" cy="367050"/>
            <a:chOff x="1447800" y="5576550"/>
            <a:chExt cx="5948097" cy="367050"/>
          </a:xfrm>
        </p:grpSpPr>
        <p:sp>
          <p:nvSpPr>
            <p:cNvPr id="144" name="Up Arrow 143"/>
            <p:cNvSpPr/>
            <p:nvPr/>
          </p:nvSpPr>
          <p:spPr>
            <a:xfrm>
              <a:off x="1447800" y="5576550"/>
              <a:ext cx="367050" cy="367050"/>
            </a:xfrm>
            <a:prstGeom prst="upArrow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Up Arrow 144"/>
            <p:cNvSpPr/>
            <p:nvPr/>
          </p:nvSpPr>
          <p:spPr>
            <a:xfrm>
              <a:off x="3302360" y="5576550"/>
              <a:ext cx="367050" cy="367050"/>
            </a:xfrm>
            <a:prstGeom prst="upArrow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Up Arrow 145"/>
            <p:cNvSpPr/>
            <p:nvPr/>
          </p:nvSpPr>
          <p:spPr>
            <a:xfrm>
              <a:off x="5192349" y="5576550"/>
              <a:ext cx="367050" cy="367050"/>
            </a:xfrm>
            <a:prstGeom prst="upArrow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Up Arrow 146"/>
            <p:cNvSpPr/>
            <p:nvPr/>
          </p:nvSpPr>
          <p:spPr>
            <a:xfrm>
              <a:off x="7028847" y="5576550"/>
              <a:ext cx="367050" cy="367050"/>
            </a:xfrm>
            <a:prstGeom prst="upArrow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1713208" y="3581400"/>
            <a:ext cx="5556491" cy="744319"/>
            <a:chOff x="1713208" y="3581400"/>
            <a:chExt cx="5556491" cy="744319"/>
          </a:xfrm>
        </p:grpSpPr>
        <p:cxnSp>
          <p:nvCxnSpPr>
            <p:cNvPr id="156" name="Straight Arrow Connector 155"/>
            <p:cNvCxnSpPr>
              <a:endCxn id="100" idx="0"/>
            </p:cNvCxnSpPr>
            <p:nvPr/>
          </p:nvCxnSpPr>
          <p:spPr>
            <a:xfrm flipH="1">
              <a:off x="1713208" y="3581400"/>
              <a:ext cx="313493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endCxn id="106" idx="0"/>
            </p:cNvCxnSpPr>
            <p:nvPr/>
          </p:nvCxnSpPr>
          <p:spPr>
            <a:xfrm>
              <a:off x="2026701" y="3581400"/>
              <a:ext cx="1538671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endCxn id="112" idx="0"/>
            </p:cNvCxnSpPr>
            <p:nvPr/>
          </p:nvCxnSpPr>
          <p:spPr>
            <a:xfrm>
              <a:off x="2026701" y="3581400"/>
              <a:ext cx="3390835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0" idx="0"/>
            </p:cNvCxnSpPr>
            <p:nvPr/>
          </p:nvCxnSpPr>
          <p:spPr>
            <a:xfrm>
              <a:off x="2026701" y="3581400"/>
              <a:ext cx="5242998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endCxn id="100" idx="0"/>
            </p:cNvCxnSpPr>
            <p:nvPr/>
          </p:nvCxnSpPr>
          <p:spPr>
            <a:xfrm flipH="1">
              <a:off x="1713208" y="3581400"/>
              <a:ext cx="2825753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endCxn id="106" idx="0"/>
            </p:cNvCxnSpPr>
            <p:nvPr/>
          </p:nvCxnSpPr>
          <p:spPr>
            <a:xfrm flipH="1">
              <a:off x="3565372" y="3581400"/>
              <a:ext cx="973589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endCxn id="112" idx="0"/>
            </p:cNvCxnSpPr>
            <p:nvPr/>
          </p:nvCxnSpPr>
          <p:spPr>
            <a:xfrm>
              <a:off x="4538961" y="3581400"/>
              <a:ext cx="878575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endCxn id="150" idx="0"/>
            </p:cNvCxnSpPr>
            <p:nvPr/>
          </p:nvCxnSpPr>
          <p:spPr>
            <a:xfrm>
              <a:off x="4538961" y="3581400"/>
              <a:ext cx="2730738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50" idx="0"/>
            </p:cNvCxnSpPr>
            <p:nvPr/>
          </p:nvCxnSpPr>
          <p:spPr>
            <a:xfrm>
              <a:off x="7048500" y="3581400"/>
              <a:ext cx="221199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endCxn id="112" idx="0"/>
            </p:cNvCxnSpPr>
            <p:nvPr/>
          </p:nvCxnSpPr>
          <p:spPr>
            <a:xfrm flipH="1">
              <a:off x="5417536" y="3581400"/>
              <a:ext cx="1630964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endCxn id="106" idx="0"/>
            </p:cNvCxnSpPr>
            <p:nvPr/>
          </p:nvCxnSpPr>
          <p:spPr>
            <a:xfrm flipH="1">
              <a:off x="3565372" y="3581400"/>
              <a:ext cx="3483128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endCxn id="100" idx="0"/>
            </p:cNvCxnSpPr>
            <p:nvPr/>
          </p:nvCxnSpPr>
          <p:spPr>
            <a:xfrm flipH="1">
              <a:off x="1713208" y="3581400"/>
              <a:ext cx="5335292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Rectangle 115"/>
          <p:cNvSpPr/>
          <p:nvPr/>
        </p:nvSpPr>
        <p:spPr>
          <a:xfrm>
            <a:off x="-337839" y="1676400"/>
            <a:ext cx="9753600" cy="51816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1832795" y="5334000"/>
            <a:ext cx="533000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“Model </a:t>
            </a:r>
            <a:r>
              <a:rPr lang="en-US" sz="2800" dirty="0">
                <a:latin typeface="Gill Sans Light"/>
                <a:cs typeface="Gill Sans Light"/>
              </a:rPr>
              <a:t>Replicas”</a:t>
            </a:r>
            <a:br>
              <a:rPr lang="en-US" sz="2800" dirty="0">
                <a:latin typeface="Gill Sans Light"/>
                <a:cs typeface="Gill Sans Light"/>
              </a:rPr>
            </a:br>
            <a:r>
              <a:rPr lang="en-US" sz="1600" dirty="0">
                <a:latin typeface="Gill Sans Light"/>
                <a:cs typeface="Gill Sans Light"/>
              </a:rPr>
              <a:t>[Dean et al., “Large Scale Distributed Deep Networks” NIPS’12]</a:t>
            </a:r>
          </a:p>
          <a:p>
            <a:pPr algn="ctr"/>
            <a:endParaRPr lang="en-US" sz="2800" dirty="0">
              <a:latin typeface="Gill Sans Light"/>
              <a:cs typeface="Gill Sans Light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911815" y="4325719"/>
            <a:ext cx="1602785" cy="925499"/>
            <a:chOff x="769936" y="4408501"/>
            <a:chExt cx="1602785" cy="925499"/>
          </a:xfrm>
        </p:grpSpPr>
        <p:sp>
          <p:nvSpPr>
            <p:cNvPr id="100" name="Rectangle 99"/>
            <p:cNvSpPr/>
            <p:nvPr/>
          </p:nvSpPr>
          <p:spPr>
            <a:xfrm>
              <a:off x="769936" y="4408501"/>
              <a:ext cx="1602785" cy="9254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 smtClean="0">
                  <a:latin typeface="Gill Sans Light"/>
                  <a:cs typeface="Gill Sans Light"/>
                </a:rPr>
                <a:t>Parameter Cache</a:t>
              </a:r>
              <a:endParaRPr lang="en-US" sz="1600" dirty="0">
                <a:latin typeface="Gill Sans Light"/>
                <a:cs typeface="Gill Sans Light"/>
              </a:endParaRPr>
            </a:p>
          </p:txBody>
        </p:sp>
        <p:sp>
          <p:nvSpPr>
            <p:cNvPr id="101" name="Rounded Rectangle 100"/>
            <p:cNvSpPr/>
            <p:nvPr/>
          </p:nvSpPr>
          <p:spPr>
            <a:xfrm rot="16200000">
              <a:off x="78741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Car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 rot="16200000">
              <a:off x="113108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Dog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 rot="16200000">
              <a:off x="1818428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Pig</a:t>
              </a:r>
              <a:endParaRPr lang="en-US" sz="1400" i="1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4" name="Rounded Rectangle 103"/>
            <p:cNvSpPr/>
            <p:nvPr/>
          </p:nvSpPr>
          <p:spPr>
            <a:xfrm rot="16200000">
              <a:off x="147475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Bat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2763979" y="4325719"/>
            <a:ext cx="1602785" cy="925499"/>
            <a:chOff x="769936" y="4408501"/>
            <a:chExt cx="1602785" cy="925499"/>
          </a:xfrm>
        </p:grpSpPr>
        <p:sp>
          <p:nvSpPr>
            <p:cNvPr id="106" name="Rectangle 105"/>
            <p:cNvSpPr/>
            <p:nvPr/>
          </p:nvSpPr>
          <p:spPr>
            <a:xfrm>
              <a:off x="769936" y="4408501"/>
              <a:ext cx="1602785" cy="9254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 smtClean="0">
                  <a:latin typeface="Gill Sans Light"/>
                  <a:cs typeface="Gill Sans Light"/>
                </a:rPr>
                <a:t>Parameter Cache</a:t>
              </a:r>
              <a:endParaRPr lang="en-US" sz="1600" dirty="0">
                <a:latin typeface="Gill Sans Light"/>
                <a:cs typeface="Gill Sans Light"/>
              </a:endParaRPr>
            </a:p>
          </p:txBody>
        </p:sp>
        <p:sp>
          <p:nvSpPr>
            <p:cNvPr id="107" name="Rounded Rectangle 106"/>
            <p:cNvSpPr/>
            <p:nvPr/>
          </p:nvSpPr>
          <p:spPr>
            <a:xfrm rot="16200000">
              <a:off x="78741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Cat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8" name="Rounded Rectangle 107"/>
            <p:cNvSpPr/>
            <p:nvPr/>
          </p:nvSpPr>
          <p:spPr>
            <a:xfrm rot="16200000">
              <a:off x="113108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Gas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9" name="Rounded Rectangle 108"/>
            <p:cNvSpPr/>
            <p:nvPr/>
          </p:nvSpPr>
          <p:spPr>
            <a:xfrm rot="16200000">
              <a:off x="1818428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Zoo</a:t>
              </a:r>
              <a:endParaRPr lang="en-US" sz="1400" i="1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0" name="Rounded Rectangle 109"/>
            <p:cNvSpPr/>
            <p:nvPr/>
          </p:nvSpPr>
          <p:spPr>
            <a:xfrm rot="16200000">
              <a:off x="147475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VW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616143" y="4325719"/>
            <a:ext cx="1602785" cy="925499"/>
            <a:chOff x="769936" y="4408501"/>
            <a:chExt cx="1602785" cy="925499"/>
          </a:xfrm>
        </p:grpSpPr>
        <p:sp>
          <p:nvSpPr>
            <p:cNvPr id="112" name="Rectangle 111"/>
            <p:cNvSpPr/>
            <p:nvPr/>
          </p:nvSpPr>
          <p:spPr>
            <a:xfrm>
              <a:off x="769936" y="4408501"/>
              <a:ext cx="1602785" cy="9254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 smtClean="0">
                  <a:latin typeface="Gill Sans Light"/>
                  <a:cs typeface="Gill Sans Light"/>
                </a:rPr>
                <a:t>Parameter Cache</a:t>
              </a:r>
              <a:endParaRPr lang="en-US" sz="1600" dirty="0">
                <a:latin typeface="Gill Sans Light"/>
                <a:cs typeface="Gill Sans Light"/>
              </a:endParaRPr>
            </a:p>
          </p:txBody>
        </p:sp>
        <p:sp>
          <p:nvSpPr>
            <p:cNvPr id="113" name="Rounded Rectangle 112"/>
            <p:cNvSpPr/>
            <p:nvPr/>
          </p:nvSpPr>
          <p:spPr>
            <a:xfrm rot="16200000">
              <a:off x="78741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Car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4" name="Rounded Rectangle 113"/>
            <p:cNvSpPr/>
            <p:nvPr/>
          </p:nvSpPr>
          <p:spPr>
            <a:xfrm rot="16200000">
              <a:off x="113108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Rim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5" name="Rounded Rectangle 114"/>
            <p:cNvSpPr/>
            <p:nvPr/>
          </p:nvSpPr>
          <p:spPr>
            <a:xfrm rot="16200000">
              <a:off x="1818428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200" dirty="0" err="1">
                  <a:solidFill>
                    <a:prstClr val="white"/>
                  </a:solidFill>
                  <a:latin typeface="Gill Sans Light"/>
                  <a:cs typeface="Gill Sans Light"/>
                </a:rPr>
                <a:t>bmw</a:t>
              </a:r>
              <a:endParaRPr lang="en-US" sz="1400" i="1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8" name="Rounded Rectangle 147"/>
            <p:cNvSpPr/>
            <p:nvPr/>
          </p:nvSpPr>
          <p:spPr>
            <a:xfrm rot="16200000">
              <a:off x="147475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$$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6468306" y="4325719"/>
            <a:ext cx="1602785" cy="925499"/>
            <a:chOff x="769936" y="4408501"/>
            <a:chExt cx="1602785" cy="925499"/>
          </a:xfrm>
        </p:grpSpPr>
        <p:sp>
          <p:nvSpPr>
            <p:cNvPr id="150" name="Rectangle 149"/>
            <p:cNvSpPr/>
            <p:nvPr/>
          </p:nvSpPr>
          <p:spPr>
            <a:xfrm>
              <a:off x="769936" y="4408501"/>
              <a:ext cx="1602785" cy="9254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 smtClean="0">
                  <a:latin typeface="Gill Sans Light"/>
                  <a:cs typeface="Gill Sans Light"/>
                </a:rPr>
                <a:t>Parameter Cache</a:t>
              </a:r>
              <a:endParaRPr lang="en-US" sz="1600" dirty="0">
                <a:latin typeface="Gill Sans Light"/>
                <a:cs typeface="Gill Sans Light"/>
              </a:endParaRPr>
            </a:p>
          </p:txBody>
        </p:sp>
        <p:sp>
          <p:nvSpPr>
            <p:cNvPr id="151" name="Rounded Rectangle 150"/>
            <p:cNvSpPr/>
            <p:nvPr/>
          </p:nvSpPr>
          <p:spPr>
            <a:xfrm rot="16200000">
              <a:off x="78741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Mac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2" name="Rounded Rectangle 151"/>
            <p:cNvSpPr/>
            <p:nvPr/>
          </p:nvSpPr>
          <p:spPr>
            <a:xfrm rot="16200000">
              <a:off x="113108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err="1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iOS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3" name="Rounded Rectangle 152"/>
            <p:cNvSpPr/>
            <p:nvPr/>
          </p:nvSpPr>
          <p:spPr>
            <a:xfrm rot="16200000">
              <a:off x="1818428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iPod</a:t>
              </a:r>
              <a:endParaRPr lang="en-US" sz="1400" i="1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4" name="Rounded Rectangle 153"/>
            <p:cNvSpPr/>
            <p:nvPr/>
          </p:nvSpPr>
          <p:spPr>
            <a:xfrm rot="16200000">
              <a:off x="147475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Cat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921676" y="3124200"/>
            <a:ext cx="4638339" cy="2047668"/>
            <a:chOff x="2921676" y="3124200"/>
            <a:chExt cx="4638339" cy="2047668"/>
          </a:xfrm>
        </p:grpSpPr>
        <p:sp>
          <p:nvSpPr>
            <p:cNvPr id="119" name="Right Bracket 118"/>
            <p:cNvSpPr/>
            <p:nvPr/>
          </p:nvSpPr>
          <p:spPr>
            <a:xfrm rot="16200000">
              <a:off x="4911885" y="2022318"/>
              <a:ext cx="685800" cy="4413564"/>
            </a:xfrm>
            <a:prstGeom prst="rightBracket">
              <a:avLst/>
            </a:prstGeom>
            <a:ln>
              <a:solidFill>
                <a:schemeClr val="tx1"/>
              </a:solidFill>
              <a:headEnd type="triangl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541059" y="3124200"/>
              <a:ext cx="3525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Gill Sans Light"/>
                  <a:cs typeface="Gill Sans Light"/>
                </a:rPr>
                <a:t>Inconsistent Values</a:t>
              </a:r>
            </a:p>
          </p:txBody>
        </p:sp>
        <p:sp>
          <p:nvSpPr>
            <p:cNvPr id="121" name="Rounded Rectangle 120"/>
            <p:cNvSpPr/>
            <p:nvPr/>
          </p:nvSpPr>
          <p:spPr>
            <a:xfrm rot="16200000">
              <a:off x="2781462" y="4784980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Cat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22" name="Rounded Rectangle 121"/>
            <p:cNvSpPr/>
            <p:nvPr/>
          </p:nvSpPr>
          <p:spPr>
            <a:xfrm rot="16200000">
              <a:off x="7173128" y="4784981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Cat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Bounding Staleness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1524000"/>
          </a:xfrm>
        </p:spPr>
        <p:txBody>
          <a:bodyPr/>
          <a:lstStyle/>
          <a:p>
            <a:r>
              <a:rPr lang="en-US" dirty="0" smtClean="0"/>
              <a:t>Slow-down fast workers</a:t>
            </a:r>
          </a:p>
          <a:p>
            <a:r>
              <a:rPr lang="en-US" dirty="0"/>
              <a:t>F</a:t>
            </a:r>
            <a:r>
              <a:rPr lang="en-US" dirty="0" smtClean="0"/>
              <a:t>orce periodic cache synchronization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" y="990600"/>
            <a:ext cx="6505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Ho et al</a:t>
            </a:r>
            <a:r>
              <a:rPr lang="en-US" dirty="0">
                <a:latin typeface="Gill Sans Light"/>
                <a:cs typeface="Gill Sans Light"/>
              </a:rPr>
              <a:t>. </a:t>
            </a:r>
            <a:r>
              <a:rPr lang="en-US" i="1" dirty="0">
                <a:latin typeface="Gill Sans Light"/>
                <a:cs typeface="Gill Sans Light"/>
              </a:rPr>
              <a:t>“More Effective Distributed ML via a Stale Synchronous Parallel Parameter </a:t>
            </a:r>
            <a:r>
              <a:rPr lang="en-US" i="1" dirty="0" smtClean="0">
                <a:latin typeface="Gill Sans Light"/>
                <a:cs typeface="Gill Sans Light"/>
              </a:rPr>
              <a:t>Server.”</a:t>
            </a:r>
            <a:r>
              <a:rPr lang="en-US" dirty="0" smtClean="0">
                <a:latin typeface="Gill Sans Light"/>
                <a:cs typeface="Gill Sans Light"/>
              </a:rPr>
              <a:t> NIPS’13</a:t>
            </a:r>
            <a:endParaRPr lang="en-US" dirty="0">
              <a:latin typeface="Gill Sans Light"/>
              <a:cs typeface="Gill Sans Light"/>
            </a:endParaRPr>
          </a:p>
          <a:p>
            <a:pPr algn="ctr"/>
            <a:endParaRPr lang="en-US" sz="1800" dirty="0" smtClean="0">
              <a:latin typeface="Gill Sans Light"/>
              <a:cs typeface="Gill 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92905" y="3582665"/>
            <a:ext cx="7974430" cy="461665"/>
            <a:chOff x="178970" y="2253734"/>
            <a:chExt cx="7974430" cy="461665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752600" y="2484566"/>
              <a:ext cx="64008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8970" y="2253734"/>
              <a:ext cx="1431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 smtClean="0">
                  <a:latin typeface="Gill Sans Light"/>
                  <a:cs typeface="Gill Sans Light"/>
                </a:rPr>
                <a:t>Machine 1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92905" y="4639062"/>
            <a:ext cx="7974430" cy="461665"/>
            <a:chOff x="178970" y="3184267"/>
            <a:chExt cx="7974430" cy="461665"/>
          </a:xfrm>
        </p:grpSpPr>
        <p:sp>
          <p:nvSpPr>
            <p:cNvPr id="10" name="TextBox 9"/>
            <p:cNvSpPr txBox="1"/>
            <p:nvPr/>
          </p:nvSpPr>
          <p:spPr>
            <a:xfrm>
              <a:off x="178970" y="3184267"/>
              <a:ext cx="1431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 smtClean="0">
                  <a:latin typeface="Gill Sans Light"/>
                  <a:cs typeface="Gill Sans Light"/>
                </a:rPr>
                <a:t>Machine 2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1752600" y="3415099"/>
              <a:ext cx="64008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14498" y="5710786"/>
            <a:ext cx="7974430" cy="461665"/>
            <a:chOff x="178970" y="4114800"/>
            <a:chExt cx="7974430" cy="461665"/>
          </a:xfrm>
        </p:grpSpPr>
        <p:sp>
          <p:nvSpPr>
            <p:cNvPr id="13" name="TextBox 12"/>
            <p:cNvSpPr txBox="1"/>
            <p:nvPr/>
          </p:nvSpPr>
          <p:spPr>
            <a:xfrm>
              <a:off x="178970" y="4114800"/>
              <a:ext cx="1431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 smtClean="0">
                  <a:latin typeface="Gill Sans Light"/>
                  <a:cs typeface="Gill Sans Light"/>
                </a:rPr>
                <a:t>Machine 3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52600" y="4345632"/>
              <a:ext cx="64008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/>
          <p:cNvSpPr/>
          <p:nvPr/>
        </p:nvSpPr>
        <p:spPr>
          <a:xfrm>
            <a:off x="2202323" y="3582665"/>
            <a:ext cx="11139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Tick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16279" y="3582665"/>
            <a:ext cx="11139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Tick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30659" y="3582665"/>
            <a:ext cx="11139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Tick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44615" y="3582665"/>
            <a:ext cx="11139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Tick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02323" y="4639061"/>
            <a:ext cx="11139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Tick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02323" y="5710786"/>
            <a:ext cx="11139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Tick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16279" y="5710786"/>
            <a:ext cx="11139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Tick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430659" y="5710786"/>
            <a:ext cx="1113956" cy="46166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Tick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91400" y="3362980"/>
            <a:ext cx="730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Fast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91400" y="4429780"/>
            <a:ext cx="864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Slow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3316279" y="4105662"/>
            <a:ext cx="3342292" cy="626122"/>
            <a:chOff x="3316279" y="4105662"/>
            <a:chExt cx="3342292" cy="626122"/>
          </a:xfrm>
        </p:grpSpPr>
        <p:sp>
          <p:nvSpPr>
            <p:cNvPr id="25" name="Left Brace 24"/>
            <p:cNvSpPr/>
            <p:nvPr/>
          </p:nvSpPr>
          <p:spPr>
            <a:xfrm rot="16200000">
              <a:off x="4813058" y="2608883"/>
              <a:ext cx="348733" cy="3342292"/>
            </a:xfrm>
            <a:prstGeom prst="leftBrac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67200" y="4362452"/>
              <a:ext cx="1426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Staleness of 3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257691" y="3582665"/>
            <a:ext cx="801759" cy="1137882"/>
            <a:chOff x="5542720" y="4946450"/>
            <a:chExt cx="801759" cy="1137882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5943600" y="4946450"/>
              <a:ext cx="0" cy="844750"/>
            </a:xfrm>
            <a:prstGeom prst="line">
              <a:avLst/>
            </a:prstGeom>
            <a:ln>
              <a:prstDash val="sysDash"/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542720" y="5715000"/>
              <a:ext cx="801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Barrier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72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1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Bounding Staleness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745" y="1752600"/>
            <a:ext cx="8229600" cy="4724400"/>
          </a:xfrm>
        </p:spPr>
        <p:txBody>
          <a:bodyPr/>
          <a:lstStyle/>
          <a:p>
            <a:r>
              <a:rPr lang="en-US" dirty="0" smtClean="0"/>
              <a:t>Slow-down fast workers</a:t>
            </a:r>
          </a:p>
          <a:p>
            <a:r>
              <a:rPr lang="en-US" dirty="0"/>
              <a:t>F</a:t>
            </a:r>
            <a:r>
              <a:rPr lang="en-US" dirty="0" smtClean="0"/>
              <a:t>orce periodic cache synchronization</a:t>
            </a:r>
          </a:p>
          <a:p>
            <a:r>
              <a:rPr lang="en-US" dirty="0" smtClean="0"/>
              <a:t>Currently the analysis only: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sym typeface="Wingdings"/>
              </a:rPr>
              <a:t>applies to </a:t>
            </a:r>
            <a:r>
              <a:rPr lang="en-US" dirty="0" smtClean="0">
                <a:solidFill>
                  <a:srgbClr val="3366FF"/>
                </a:solidFill>
                <a:sym typeface="Wingdings"/>
              </a:rPr>
              <a:t>convex functions 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sym typeface="Wingdings"/>
              </a:rPr>
              <a:t>characterizes the </a:t>
            </a:r>
            <a:r>
              <a:rPr lang="en-US" dirty="0" smtClean="0">
                <a:solidFill>
                  <a:srgbClr val="3366FF"/>
                </a:solidFill>
                <a:sym typeface="Wingdings"/>
              </a:rPr>
              <a:t>average objective value</a:t>
            </a:r>
          </a:p>
          <a:p>
            <a:r>
              <a:rPr lang="en-US" dirty="0" smtClean="0">
                <a:solidFill>
                  <a:srgbClr val="3366FF"/>
                </a:solidFill>
                <a:sym typeface="Wingdings"/>
              </a:rPr>
              <a:t>Opportunity </a:t>
            </a:r>
            <a:r>
              <a:rPr lang="en-US" dirty="0" smtClean="0">
                <a:sym typeface="Wingdings"/>
              </a:rPr>
              <a:t>for more research.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990600"/>
            <a:ext cx="6505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Ho et al</a:t>
            </a:r>
            <a:r>
              <a:rPr lang="en-US" dirty="0">
                <a:latin typeface="Gill Sans Light"/>
                <a:cs typeface="Gill Sans Light"/>
              </a:rPr>
              <a:t>. </a:t>
            </a:r>
            <a:r>
              <a:rPr lang="en-US" i="1" dirty="0">
                <a:latin typeface="Gill Sans Light"/>
                <a:cs typeface="Gill Sans Light"/>
              </a:rPr>
              <a:t>“More Effective Distributed ML via a Stale Synchronous Parallel Parameter </a:t>
            </a:r>
            <a:r>
              <a:rPr lang="en-US" i="1" dirty="0" smtClean="0">
                <a:latin typeface="Gill Sans Light"/>
                <a:cs typeface="Gill Sans Light"/>
              </a:rPr>
              <a:t>Server.”</a:t>
            </a:r>
            <a:r>
              <a:rPr lang="en-US" dirty="0" smtClean="0">
                <a:latin typeface="Gill Sans Light"/>
                <a:cs typeface="Gill Sans Light"/>
              </a:rPr>
              <a:t> NIPS’13</a:t>
            </a:r>
            <a:endParaRPr lang="en-US" dirty="0">
              <a:latin typeface="Gill Sans Light"/>
              <a:cs typeface="Gill Sans Light"/>
            </a:endParaRPr>
          </a:p>
          <a:p>
            <a:pPr algn="ctr"/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30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84640" y="493693"/>
            <a:ext cx="17747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Application</a:t>
            </a:r>
          </a:p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Idea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93641" y="1016913"/>
            <a:ext cx="15967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Model +</a:t>
            </a:r>
          </a:p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65011" y="3229276"/>
            <a:ext cx="15979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Serial</a:t>
            </a:r>
          </a:p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Prototype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3600" y="4724400"/>
            <a:ext cx="15979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Parallel</a:t>
            </a:r>
          </a:p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Prototype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14763" y="6029980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Debug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35453" y="3962400"/>
            <a:ext cx="1492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Optimize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5000" y="4949623"/>
            <a:ext cx="1344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Evaluate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43799" y="3298779"/>
            <a:ext cx="17684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Distributed</a:t>
            </a:r>
          </a:p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Prototype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55935" y="2436793"/>
            <a:ext cx="1492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Optimize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8291" y="2436793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Debug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55859" y="1447800"/>
            <a:ext cx="1344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Evaluate</a:t>
            </a:r>
          </a:p>
        </p:txBody>
      </p:sp>
      <p:cxnSp>
        <p:nvCxnSpPr>
          <p:cNvPr id="19" name="Straight Arrow Connector 18"/>
          <p:cNvCxnSpPr>
            <a:stCxn id="5" idx="3"/>
            <a:endCxn id="7" idx="1"/>
          </p:cNvCxnSpPr>
          <p:nvPr/>
        </p:nvCxnSpPr>
        <p:spPr>
          <a:xfrm>
            <a:off x="5459360" y="970747"/>
            <a:ext cx="1034281" cy="5232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2"/>
            <a:endCxn id="8" idx="0"/>
          </p:cNvCxnSpPr>
          <p:nvPr/>
        </p:nvCxnSpPr>
        <p:spPr>
          <a:xfrm>
            <a:off x="7292022" y="1971020"/>
            <a:ext cx="671984" cy="12582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2"/>
          </p:cNvCxnSpPr>
          <p:nvPr/>
        </p:nvCxnSpPr>
        <p:spPr>
          <a:xfrm flipH="1">
            <a:off x="7391400" y="4183383"/>
            <a:ext cx="572606" cy="54101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0" idx="3"/>
          </p:cNvCxnSpPr>
          <p:nvPr/>
        </p:nvCxnSpPr>
        <p:spPr>
          <a:xfrm flipH="1">
            <a:off x="5148407" y="5638800"/>
            <a:ext cx="795193" cy="65279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1"/>
          </p:cNvCxnSpPr>
          <p:nvPr/>
        </p:nvCxnSpPr>
        <p:spPr>
          <a:xfrm flipH="1" flipV="1">
            <a:off x="3312207" y="5472843"/>
            <a:ext cx="702556" cy="81874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312207" y="4485621"/>
            <a:ext cx="589861" cy="54357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327718" y="4572000"/>
            <a:ext cx="692082" cy="37762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ircular Arrow 37"/>
          <p:cNvSpPr/>
          <p:nvPr/>
        </p:nvSpPr>
        <p:spPr>
          <a:xfrm>
            <a:off x="1856503" y="2126903"/>
            <a:ext cx="1143000" cy="11430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84947"/>
              <a:gd name="adj5" fmla="val 12500"/>
            </a:avLst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cxnSp>
        <p:nvCxnSpPr>
          <p:cNvPr id="39" name="Straight Arrow Connector 38"/>
          <p:cNvCxnSpPr>
            <a:stCxn id="12" idx="0"/>
            <a:endCxn id="13" idx="2"/>
          </p:cNvCxnSpPr>
          <p:nvPr/>
        </p:nvCxnSpPr>
        <p:spPr>
          <a:xfrm flipH="1" flipV="1">
            <a:off x="2428003" y="4252886"/>
            <a:ext cx="149141" cy="69673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1"/>
            <a:endCxn id="15" idx="2"/>
          </p:cNvCxnSpPr>
          <p:nvPr/>
        </p:nvCxnSpPr>
        <p:spPr>
          <a:xfrm flipH="1" flipV="1">
            <a:off x="1065113" y="2960013"/>
            <a:ext cx="478686" cy="8158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0"/>
            <a:endCxn id="16" idx="1"/>
          </p:cNvCxnSpPr>
          <p:nvPr/>
        </p:nvCxnSpPr>
        <p:spPr>
          <a:xfrm flipV="1">
            <a:off x="1065113" y="1709410"/>
            <a:ext cx="690746" cy="7273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6" idx="3"/>
            <a:endCxn id="14" idx="0"/>
          </p:cNvCxnSpPr>
          <p:nvPr/>
        </p:nvCxnSpPr>
        <p:spPr>
          <a:xfrm>
            <a:off x="3100147" y="1709410"/>
            <a:ext cx="801921" cy="7273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2"/>
            <a:endCxn id="13" idx="3"/>
          </p:cNvCxnSpPr>
          <p:nvPr/>
        </p:nvCxnSpPr>
        <p:spPr>
          <a:xfrm flipH="1">
            <a:off x="3312207" y="2960013"/>
            <a:ext cx="589861" cy="8158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Circular Arrow 58"/>
          <p:cNvSpPr/>
          <p:nvPr/>
        </p:nvSpPr>
        <p:spPr>
          <a:xfrm>
            <a:off x="4010085" y="4724400"/>
            <a:ext cx="1143000" cy="11430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84947"/>
              <a:gd name="adj5" fmla="val 12500"/>
            </a:avLst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5327718" y="2126904"/>
            <a:ext cx="1301682" cy="191169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4" idx="3"/>
          </p:cNvCxnSpPr>
          <p:nvPr/>
        </p:nvCxnSpPr>
        <p:spPr>
          <a:xfrm flipV="1">
            <a:off x="4648200" y="1828800"/>
            <a:ext cx="1676400" cy="8696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498291" y="381000"/>
            <a:ext cx="1635309" cy="1219200"/>
            <a:chOff x="498291" y="381000"/>
            <a:chExt cx="1635309" cy="1219200"/>
          </a:xfrm>
        </p:grpSpPr>
        <p:cxnSp>
          <p:nvCxnSpPr>
            <p:cNvPr id="21" name="Straight Arrow Connector 20"/>
            <p:cNvCxnSpPr/>
            <p:nvPr/>
          </p:nvCxnSpPr>
          <p:spPr>
            <a:xfrm flipH="1" flipV="1">
              <a:off x="1543799" y="970748"/>
              <a:ext cx="589801" cy="4770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olded Corner 35"/>
            <p:cNvSpPr/>
            <p:nvPr/>
          </p:nvSpPr>
          <p:spPr>
            <a:xfrm>
              <a:off x="498291" y="381000"/>
              <a:ext cx="949509" cy="1219200"/>
            </a:xfrm>
            <a:prstGeom prst="foldedCorner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ML</a:t>
              </a:r>
            </a:p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Paper</a:t>
              </a:r>
              <a:endParaRPr lang="en-US" sz="24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98291" y="5413373"/>
            <a:ext cx="1780877" cy="1219200"/>
            <a:chOff x="498291" y="5413373"/>
            <a:chExt cx="1780877" cy="1219200"/>
          </a:xfrm>
        </p:grpSpPr>
        <p:sp>
          <p:nvSpPr>
            <p:cNvPr id="47" name="Folded Corner 46"/>
            <p:cNvSpPr/>
            <p:nvPr/>
          </p:nvSpPr>
          <p:spPr>
            <a:xfrm>
              <a:off x="498291" y="5413373"/>
              <a:ext cx="949509" cy="1219200"/>
            </a:xfrm>
            <a:prstGeom prst="foldedCorner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ML</a:t>
              </a:r>
            </a:p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Paper</a:t>
              </a:r>
              <a:endParaRPr lang="en-US" sz="2400" dirty="0">
                <a:latin typeface="Gill Sans Light"/>
                <a:cs typeface="Gill Sans Light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H="1">
              <a:off x="1631935" y="5499449"/>
              <a:ext cx="647233" cy="38417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683E74-89E2-C64C-9005-6CEB91907F0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2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7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3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38" grpId="0" animBg="1"/>
      <p:bldP spid="38" grpId="1" animBg="1"/>
      <p:bldP spid="59" grpId="0" animBg="1"/>
      <p:bldP spid="59" grpId="1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lock Arc 32"/>
          <p:cNvSpPr/>
          <p:nvPr/>
        </p:nvSpPr>
        <p:spPr>
          <a:xfrm>
            <a:off x="4191000" y="3048000"/>
            <a:ext cx="2971800" cy="2971800"/>
          </a:xfrm>
          <a:prstGeom prst="blockArc">
            <a:avLst>
              <a:gd name="adj1" fmla="val 15660448"/>
              <a:gd name="adj2" fmla="val 21491519"/>
              <a:gd name="adj3" fmla="val 6173"/>
            </a:avLst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Block Arc 31"/>
          <p:cNvSpPr/>
          <p:nvPr/>
        </p:nvSpPr>
        <p:spPr>
          <a:xfrm>
            <a:off x="4191000" y="3048000"/>
            <a:ext cx="2971800" cy="2971800"/>
          </a:xfrm>
          <a:prstGeom prst="blockArc">
            <a:avLst>
              <a:gd name="adj1" fmla="val 21512323"/>
              <a:gd name="adj2" fmla="val 7940081"/>
              <a:gd name="adj3" fmla="val 6229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Block Arc 30"/>
          <p:cNvSpPr/>
          <p:nvPr/>
        </p:nvSpPr>
        <p:spPr>
          <a:xfrm>
            <a:off x="4188430" y="3047678"/>
            <a:ext cx="2971156" cy="2971156"/>
          </a:xfrm>
          <a:prstGeom prst="blockArc">
            <a:avLst>
              <a:gd name="adj1" fmla="val 7965784"/>
              <a:gd name="adj2" fmla="val 15640949"/>
              <a:gd name="adj3" fmla="val 6281"/>
            </a:avLst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Fault Tolerance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6858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sym typeface="Wingdings"/>
              </a:rPr>
              <a:t>Consistent 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H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ashing: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990600"/>
            <a:ext cx="6505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M. Li </a:t>
            </a:r>
            <a:r>
              <a:rPr lang="en-US" dirty="0">
                <a:latin typeface="Gill Sans Light"/>
                <a:cs typeface="Gill Sans Light"/>
              </a:rPr>
              <a:t>e</a:t>
            </a:r>
            <a:r>
              <a:rPr lang="en-US" dirty="0" smtClean="0">
                <a:latin typeface="Gill Sans Light"/>
                <a:cs typeface="Gill Sans Light"/>
              </a:rPr>
              <a:t>t al. </a:t>
            </a:r>
            <a:r>
              <a:rPr lang="en-US" i="1" dirty="0" smtClean="0">
                <a:latin typeface="Gill Sans Light"/>
                <a:cs typeface="Gill Sans Light"/>
              </a:rPr>
              <a:t>Parameter </a:t>
            </a:r>
            <a:r>
              <a:rPr lang="en-US" i="1" dirty="0">
                <a:latin typeface="Gill Sans Light"/>
                <a:cs typeface="Gill Sans Light"/>
              </a:rPr>
              <a:t>Server for Distributed Machine </a:t>
            </a:r>
            <a:r>
              <a:rPr lang="en-US" i="1" dirty="0" smtClean="0">
                <a:latin typeface="Gill Sans Light"/>
                <a:cs typeface="Gill Sans Light"/>
              </a:rPr>
              <a:t>Learning, Big Learning</a:t>
            </a:r>
            <a:r>
              <a:rPr lang="en-US" dirty="0" smtClean="0">
                <a:latin typeface="Gill Sans Light"/>
                <a:cs typeface="Gill Sans Light"/>
              </a:rPr>
              <a:t> Workshop, NIPS’13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6" name="Donut 5"/>
          <p:cNvSpPr/>
          <p:nvPr/>
        </p:nvSpPr>
        <p:spPr>
          <a:xfrm>
            <a:off x="4105551" y="2971800"/>
            <a:ext cx="3124200" cy="3124200"/>
          </a:xfrm>
          <a:prstGeom prst="donut">
            <a:avLst>
              <a:gd name="adj" fmla="val 6192"/>
            </a:avLst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lock Arc 6"/>
          <p:cNvSpPr/>
          <p:nvPr/>
        </p:nvSpPr>
        <p:spPr>
          <a:xfrm>
            <a:off x="4105551" y="2971800"/>
            <a:ext cx="3124200" cy="3124200"/>
          </a:xfrm>
          <a:prstGeom prst="blockArc">
            <a:avLst>
              <a:gd name="adj1" fmla="val 15660448"/>
              <a:gd name="adj2" fmla="val 21491519"/>
              <a:gd name="adj3" fmla="val 6173"/>
            </a:avLst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29751" y="5634335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ill Sans Light"/>
                <a:cs typeface="Gill Sans Light"/>
              </a:rPr>
              <a:t>Key-Space</a:t>
            </a:r>
          </a:p>
        </p:txBody>
      </p:sp>
      <p:sp>
        <p:nvSpPr>
          <p:cNvPr id="9" name="Block Arc 8"/>
          <p:cNvSpPr/>
          <p:nvPr/>
        </p:nvSpPr>
        <p:spPr>
          <a:xfrm>
            <a:off x="4105551" y="2971800"/>
            <a:ext cx="3124200" cy="3124200"/>
          </a:xfrm>
          <a:prstGeom prst="blockArc">
            <a:avLst>
              <a:gd name="adj1" fmla="val 21512323"/>
              <a:gd name="adj2" fmla="val 7940081"/>
              <a:gd name="adj3" fmla="val 6229"/>
            </a:avLst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lock Arc 9"/>
          <p:cNvSpPr/>
          <p:nvPr/>
        </p:nvSpPr>
        <p:spPr>
          <a:xfrm>
            <a:off x="4105551" y="2971800"/>
            <a:ext cx="3124200" cy="3124200"/>
          </a:xfrm>
          <a:prstGeom prst="blockArc">
            <a:avLst>
              <a:gd name="adj1" fmla="val 7965784"/>
              <a:gd name="adj2" fmla="val 15640949"/>
              <a:gd name="adj3" fmla="val 6281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3222695">
            <a:off x="5709088" y="3334839"/>
            <a:ext cx="1839860" cy="91885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014112"/>
              </a:avLst>
            </a:prstTxWarp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  <a:latin typeface="Gill Sans Light"/>
                <a:cs typeface="Gill Sans Light"/>
              </a:rPr>
              <a:t>Machine 1</a:t>
            </a:r>
          </a:p>
        </p:txBody>
      </p:sp>
      <p:sp>
        <p:nvSpPr>
          <p:cNvPr id="12" name="TextBox 11"/>
          <p:cNvSpPr txBox="1"/>
          <p:nvPr/>
        </p:nvSpPr>
        <p:spPr>
          <a:xfrm rot="10080339">
            <a:off x="4958039" y="5286546"/>
            <a:ext cx="1839860" cy="91885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014112"/>
              </a:avLst>
            </a:prstTxWarp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Gill Sans Light"/>
                <a:cs typeface="Gill Sans Light"/>
              </a:rPr>
              <a:t>Machine 2</a:t>
            </a:r>
          </a:p>
        </p:txBody>
      </p:sp>
      <p:sp>
        <p:nvSpPr>
          <p:cNvPr id="13" name="TextBox 12"/>
          <p:cNvSpPr txBox="1"/>
          <p:nvPr/>
        </p:nvSpPr>
        <p:spPr>
          <a:xfrm rot="17651646">
            <a:off x="3608733" y="3618559"/>
            <a:ext cx="1839860" cy="91885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1014112"/>
              </a:avLst>
            </a:prstTxWarp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Gill Sans Light"/>
                <a:cs typeface="Gill Sans Light"/>
              </a:rPr>
              <a:t>Machine 3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914400" y="3948480"/>
            <a:ext cx="3191151" cy="775920"/>
            <a:chOff x="914400" y="3948480"/>
            <a:chExt cx="3191151" cy="775920"/>
          </a:xfrm>
        </p:grpSpPr>
        <p:sp>
          <p:nvSpPr>
            <p:cNvPr id="14" name="TextBox 13"/>
            <p:cNvSpPr txBox="1"/>
            <p:nvPr/>
          </p:nvSpPr>
          <p:spPr>
            <a:xfrm>
              <a:off x="914400" y="3948480"/>
              <a:ext cx="174859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Gill Sans Light"/>
                  <a:cs typeface="Gill Sans Light"/>
                </a:rPr>
                <a:t>get(“cat”)</a:t>
              </a:r>
            </a:p>
          </p:txBody>
        </p:sp>
        <p:cxnSp>
          <p:nvCxnSpPr>
            <p:cNvPr id="16" name="Elbow Connector 15"/>
            <p:cNvCxnSpPr>
              <a:stCxn id="14" idx="3"/>
            </p:cNvCxnSpPr>
            <p:nvPr/>
          </p:nvCxnSpPr>
          <p:spPr>
            <a:xfrm>
              <a:off x="2662996" y="4240868"/>
              <a:ext cx="1442555" cy="483532"/>
            </a:xfrm>
            <a:prstGeom prst="bentConnector3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2302505">
            <a:off x="4508529" y="4743674"/>
            <a:ext cx="831290" cy="1312236"/>
            <a:chOff x="2943778" y="5350171"/>
            <a:chExt cx="831290" cy="1312236"/>
          </a:xfrm>
        </p:grpSpPr>
        <p:sp>
          <p:nvSpPr>
            <p:cNvPr id="19" name="Circular Arrow 18"/>
            <p:cNvSpPr/>
            <p:nvPr/>
          </p:nvSpPr>
          <p:spPr>
            <a:xfrm>
              <a:off x="2971497" y="5668820"/>
              <a:ext cx="770695" cy="993587"/>
            </a:xfrm>
            <a:prstGeom prst="circularArrow">
              <a:avLst>
                <a:gd name="adj1" fmla="val 13121"/>
                <a:gd name="adj2" fmla="val 1142319"/>
                <a:gd name="adj3" fmla="val 19710406"/>
                <a:gd name="adj4" fmla="val 11135341"/>
                <a:gd name="adj5" fmla="val 12500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43778" y="5350171"/>
              <a:ext cx="8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Backup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 rot="16200000">
            <a:off x="6362009" y="3798128"/>
            <a:ext cx="831290" cy="1312236"/>
            <a:chOff x="2943778" y="5350171"/>
            <a:chExt cx="831290" cy="1312236"/>
          </a:xfrm>
        </p:grpSpPr>
        <p:sp>
          <p:nvSpPr>
            <p:cNvPr id="23" name="Circular Arrow 22"/>
            <p:cNvSpPr/>
            <p:nvPr/>
          </p:nvSpPr>
          <p:spPr>
            <a:xfrm>
              <a:off x="2971497" y="5668820"/>
              <a:ext cx="770695" cy="99358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1135341"/>
                <a:gd name="adj5" fmla="val 12500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43778" y="5350171"/>
              <a:ext cx="8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Backup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 rot="10173209">
            <a:off x="5066348" y="2757245"/>
            <a:ext cx="831290" cy="1312236"/>
            <a:chOff x="2943778" y="5350171"/>
            <a:chExt cx="831290" cy="1312236"/>
          </a:xfrm>
        </p:grpSpPr>
        <p:sp>
          <p:nvSpPr>
            <p:cNvPr id="26" name="Circular Arrow 25"/>
            <p:cNvSpPr/>
            <p:nvPr/>
          </p:nvSpPr>
          <p:spPr>
            <a:xfrm>
              <a:off x="2971497" y="5668820"/>
              <a:ext cx="770695" cy="993587"/>
            </a:xfrm>
            <a:prstGeom prst="circularArrow">
              <a:avLst>
                <a:gd name="adj1" fmla="val 12488"/>
                <a:gd name="adj2" fmla="val 1142319"/>
                <a:gd name="adj3" fmla="val 19972640"/>
                <a:gd name="adj4" fmla="val 11135341"/>
                <a:gd name="adj5" fmla="val 12500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43778" y="5350171"/>
              <a:ext cx="8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Backup</a:t>
              </a:r>
            </a:p>
          </p:txBody>
        </p:sp>
      </p:grpSp>
      <p:sp>
        <p:nvSpPr>
          <p:cNvPr id="35" name="&quot;No&quot; Symbol 34"/>
          <p:cNvSpPr/>
          <p:nvPr/>
        </p:nvSpPr>
        <p:spPr>
          <a:xfrm>
            <a:off x="3962400" y="4477903"/>
            <a:ext cx="538203" cy="538203"/>
          </a:xfrm>
          <a:prstGeom prst="noSmoking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Elbow Connector 36"/>
          <p:cNvCxnSpPr>
            <a:stCxn id="14" idx="3"/>
          </p:cNvCxnSpPr>
          <p:nvPr/>
        </p:nvCxnSpPr>
        <p:spPr>
          <a:xfrm>
            <a:off x="2662996" y="4240868"/>
            <a:ext cx="2219650" cy="1702732"/>
          </a:xfrm>
          <a:prstGeom prst="bentConnector3">
            <a:avLst>
              <a:gd name="adj1" fmla="val 19640"/>
            </a:avLst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2" grpId="0" animBg="1"/>
      <p:bldP spid="31" grpId="0" animBg="1"/>
      <p:bldP spid="31" grpId="1" animBg="1"/>
      <p:bldP spid="7" grpId="0" animBg="1"/>
      <p:bldP spid="9" grpId="0" animBg="1"/>
      <p:bldP spid="10" grpId="0" animBg="1"/>
      <p:bldP spid="10" grpId="1" animBg="1"/>
      <p:bldP spid="11" grpId="0"/>
      <p:bldP spid="12" grpId="0"/>
      <p:bldP spid="13" grpId="0"/>
      <p:bldP spid="13" grpId="1"/>
      <p:bldP spid="3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 smtClean="0"/>
              <a:t>Parameter Server Implementations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7238"/>
            <a:ext cx="8229600" cy="4221162"/>
          </a:xfrm>
        </p:spPr>
        <p:txBody>
          <a:bodyPr/>
          <a:lstStyle/>
          <a:p>
            <a:r>
              <a:rPr lang="en-US" dirty="0" err="1" smtClean="0"/>
              <a:t>ParameterServer.org</a:t>
            </a:r>
            <a:r>
              <a:rPr lang="en-US" dirty="0" smtClean="0"/>
              <a:t>: Alex </a:t>
            </a:r>
            <a:r>
              <a:rPr lang="en-US" dirty="0" err="1" smtClean="0"/>
              <a:t>Smola’s</a:t>
            </a:r>
            <a:r>
              <a:rPr lang="en-US" dirty="0" smtClean="0"/>
              <a:t> Lab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C++, Apache License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Code: </a:t>
            </a:r>
            <a:r>
              <a:rPr lang="en-US" dirty="0">
                <a:hlinkClick r:id="rId2"/>
              </a:rPr>
              <a:t>https://github.com/mli/</a:t>
            </a:r>
            <a:r>
              <a:rPr lang="en-US" dirty="0" smtClean="0">
                <a:hlinkClick r:id="rId2"/>
              </a:rPr>
              <a:t>parameter_server</a:t>
            </a:r>
            <a:endParaRPr lang="en-US" dirty="0" smtClean="0"/>
          </a:p>
          <a:p>
            <a:r>
              <a:rPr lang="en-US" dirty="0" err="1" smtClean="0"/>
              <a:t>Petuum.org</a:t>
            </a:r>
            <a:r>
              <a:rPr lang="en-US" dirty="0" smtClean="0"/>
              <a:t>: Eric Xing’s Lab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C++, BSD License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Code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://github.com/sailinglab/</a:t>
            </a:r>
            <a:r>
              <a:rPr lang="en-US" dirty="0" smtClean="0">
                <a:hlinkClick r:id="rId3"/>
              </a:rPr>
              <a:t>petuum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sz="4400" dirty="0" smtClean="0"/>
              <a:t>Applications of Parameter Servers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3983"/>
            <a:ext cx="8001000" cy="4221162"/>
          </a:xfrm>
        </p:spPr>
        <p:txBody>
          <a:bodyPr/>
          <a:lstStyle/>
          <a:p>
            <a:r>
              <a:rPr lang="en-US" dirty="0">
                <a:solidFill>
                  <a:srgbClr val="3366FF"/>
                </a:solidFill>
              </a:rPr>
              <a:t>Distributed Gibbs Sampling: </a:t>
            </a:r>
            <a:r>
              <a:rPr lang="en-US" dirty="0"/>
              <a:t>A. Ahmed et al., </a:t>
            </a:r>
            <a:r>
              <a:rPr lang="en-US" i="1" dirty="0"/>
              <a:t>Scalable inference in latent variable models</a:t>
            </a:r>
            <a:r>
              <a:rPr lang="en-US" dirty="0"/>
              <a:t>. WSDM '</a:t>
            </a:r>
            <a:r>
              <a:rPr lang="en-US" dirty="0" smtClean="0"/>
              <a:t>12</a:t>
            </a:r>
            <a:endParaRPr lang="en-US" dirty="0" smtClean="0">
              <a:solidFill>
                <a:srgbClr val="3366FF"/>
              </a:solidFill>
            </a:endParaRPr>
          </a:p>
          <a:p>
            <a:r>
              <a:rPr lang="en-US" dirty="0" smtClean="0">
                <a:solidFill>
                  <a:srgbClr val="3366FF"/>
                </a:solidFill>
              </a:rPr>
              <a:t>Deep </a:t>
            </a:r>
            <a:r>
              <a:rPr lang="en-US" dirty="0">
                <a:solidFill>
                  <a:srgbClr val="3366FF"/>
                </a:solidFill>
              </a:rPr>
              <a:t>L</a:t>
            </a:r>
            <a:r>
              <a:rPr lang="en-US" dirty="0" smtClean="0">
                <a:solidFill>
                  <a:srgbClr val="3366FF"/>
                </a:solidFill>
              </a:rPr>
              <a:t>earning: </a:t>
            </a:r>
            <a:r>
              <a:rPr lang="en-US" dirty="0" smtClean="0"/>
              <a:t>Dean </a:t>
            </a:r>
            <a:r>
              <a:rPr lang="en-US" dirty="0"/>
              <a:t>et al., </a:t>
            </a:r>
            <a:r>
              <a:rPr lang="en-US" i="1" dirty="0" smtClean="0"/>
              <a:t>Large </a:t>
            </a:r>
            <a:r>
              <a:rPr lang="en-US" i="1" dirty="0"/>
              <a:t>Scale Distributed Deep </a:t>
            </a:r>
            <a:r>
              <a:rPr lang="en-US" i="1" dirty="0" smtClean="0"/>
              <a:t>Networks. </a:t>
            </a:r>
            <a:r>
              <a:rPr lang="en-US" dirty="0"/>
              <a:t>NIPS’</a:t>
            </a:r>
            <a:r>
              <a:rPr lang="en-US" dirty="0" smtClean="0"/>
              <a:t>12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Matrix Factorization: </a:t>
            </a:r>
            <a:r>
              <a:rPr lang="en-US" dirty="0"/>
              <a:t>Ho et al. </a:t>
            </a:r>
            <a:r>
              <a:rPr lang="en-US" i="1" dirty="0" smtClean="0"/>
              <a:t>More </a:t>
            </a:r>
            <a:r>
              <a:rPr lang="en-US" i="1" dirty="0"/>
              <a:t>Effective Distributed ML via a Stale Synchronous Parallel Parameter Server</a:t>
            </a:r>
            <a:r>
              <a:rPr lang="en-US" i="1" dirty="0" smtClean="0"/>
              <a:t>.</a:t>
            </a:r>
            <a:r>
              <a:rPr lang="en-US" dirty="0" smtClean="0"/>
              <a:t> </a:t>
            </a:r>
            <a:r>
              <a:rPr lang="en-US" dirty="0"/>
              <a:t>NIPS’13</a:t>
            </a:r>
          </a:p>
          <a:p>
            <a:r>
              <a:rPr lang="en-US" dirty="0" smtClean="0"/>
              <a:t>  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04800" y="3030570"/>
            <a:ext cx="8153400" cy="3446430"/>
            <a:chOff x="304800" y="3030570"/>
            <a:chExt cx="8153400" cy="3446430"/>
          </a:xfrm>
        </p:grpSpPr>
        <p:sp>
          <p:nvSpPr>
            <p:cNvPr id="4" name="Rectangle 3"/>
            <p:cNvSpPr/>
            <p:nvPr/>
          </p:nvSpPr>
          <p:spPr>
            <a:xfrm>
              <a:off x="304800" y="3429000"/>
              <a:ext cx="8153400" cy="3048000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54713" y="3030570"/>
              <a:ext cx="3203487" cy="40011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2000" dirty="0" smtClean="0">
                  <a:latin typeface="Gill Sans Light"/>
                  <a:cs typeface="Gill Sans Light"/>
                </a:rPr>
                <a:t>Stochastic Gradient Descent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68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Specialization for SGD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458200" cy="4221162"/>
          </a:xfrm>
        </p:spPr>
        <p:txBody>
          <a:bodyPr/>
          <a:lstStyle/>
          <a:p>
            <a:r>
              <a:rPr lang="en-US" dirty="0" err="1"/>
              <a:t>Vowpal</a:t>
            </a:r>
            <a:r>
              <a:rPr lang="en-US" dirty="0"/>
              <a:t> </a:t>
            </a:r>
            <a:r>
              <a:rPr lang="en-US" dirty="0" err="1"/>
              <a:t>Wabbit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http://hunch.net/~vw/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Primary </a:t>
            </a:r>
            <a:r>
              <a:rPr lang="en-US" dirty="0" smtClean="0"/>
              <a:t>use is </a:t>
            </a:r>
            <a:r>
              <a:rPr lang="en-US" dirty="0" smtClean="0"/>
              <a:t>fast </a:t>
            </a:r>
            <a:r>
              <a:rPr lang="en-US" dirty="0">
                <a:solidFill>
                  <a:srgbClr val="3366FF"/>
                </a:solidFill>
              </a:rPr>
              <a:t>online</a:t>
            </a:r>
            <a:r>
              <a:rPr lang="en-US" dirty="0"/>
              <a:t> </a:t>
            </a:r>
            <a:r>
              <a:rPr lang="en-US" dirty="0" smtClean="0"/>
              <a:t>linear optimization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Distributed optimization tools</a:t>
            </a:r>
            <a:endParaRPr lang="en-US" dirty="0" smtClean="0">
              <a:solidFill>
                <a:srgbClr val="3366FF"/>
              </a:solidFill>
            </a:endParaRPr>
          </a:p>
          <a:p>
            <a:r>
              <a:rPr lang="en-US" dirty="0" err="1" smtClean="0"/>
              <a:t>Bismark</a:t>
            </a:r>
            <a:r>
              <a:rPr lang="en-US" dirty="0" smtClean="0"/>
              <a:t>: X. </a:t>
            </a:r>
            <a:r>
              <a:rPr lang="en-US" dirty="0" err="1"/>
              <a:t>Feng</a:t>
            </a:r>
            <a:r>
              <a:rPr lang="en-US" dirty="0"/>
              <a:t>, </a:t>
            </a:r>
            <a:r>
              <a:rPr lang="en-US" dirty="0" smtClean="0"/>
              <a:t>A. </a:t>
            </a:r>
            <a:r>
              <a:rPr lang="en-US" dirty="0"/>
              <a:t>Kumar, </a:t>
            </a:r>
            <a:r>
              <a:rPr lang="en-US" dirty="0" smtClean="0"/>
              <a:t>B. </a:t>
            </a:r>
            <a:r>
              <a:rPr lang="en-US" dirty="0" err="1"/>
              <a:t>Recht</a:t>
            </a:r>
            <a:r>
              <a:rPr lang="en-US" dirty="0"/>
              <a:t>, and </a:t>
            </a:r>
            <a:r>
              <a:rPr lang="en-US" dirty="0" smtClean="0"/>
              <a:t>C. </a:t>
            </a:r>
            <a:r>
              <a:rPr lang="en-US" dirty="0" err="1"/>
              <a:t>Ré</a:t>
            </a:r>
            <a:r>
              <a:rPr lang="en-US" dirty="0"/>
              <a:t>. </a:t>
            </a:r>
            <a:r>
              <a:rPr lang="en-US" i="1" dirty="0" smtClean="0"/>
              <a:t>Towards </a:t>
            </a:r>
            <a:r>
              <a:rPr lang="en-US" i="1" dirty="0"/>
              <a:t>a unified architecture for in-RDBMS analytics.</a:t>
            </a:r>
            <a:r>
              <a:rPr lang="en-US" dirty="0"/>
              <a:t> </a:t>
            </a:r>
            <a:r>
              <a:rPr lang="en-US" dirty="0" smtClean="0"/>
              <a:t>SIGMOD’12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In database incremental gradient descent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685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8055"/>
            <a:ext cx="9144000" cy="1143000"/>
          </a:xfrm>
        </p:spPr>
        <p:txBody>
          <a:bodyPr/>
          <a:lstStyle/>
          <a:p>
            <a:r>
              <a:rPr lang="en-US" dirty="0" smtClean="0"/>
              <a:t>Limitations of the </a:t>
            </a:r>
            <a:br>
              <a:rPr lang="en-US" dirty="0" smtClean="0"/>
            </a:br>
            <a:r>
              <a:rPr lang="en-US" dirty="0" smtClean="0"/>
              <a:t>Parameter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3962400"/>
          </a:xfrm>
        </p:spPr>
        <p:txBody>
          <a:bodyPr/>
          <a:lstStyle/>
          <a:p>
            <a:r>
              <a:rPr lang="en-US" dirty="0" smtClean="0"/>
              <a:t>Does not address the data/worker management: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Data-partitioning, recovery, stragglers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Opportunity: </a:t>
            </a:r>
            <a:r>
              <a:rPr lang="en-US" i="1" dirty="0" smtClean="0"/>
              <a:t>Dataflow Integration (e.g., Spark)</a:t>
            </a:r>
          </a:p>
          <a:p>
            <a:r>
              <a:rPr lang="en-US" dirty="0" smtClean="0"/>
              <a:t>Asynchronous model is </a:t>
            </a:r>
            <a:r>
              <a:rPr lang="en-US" dirty="0" smtClean="0">
                <a:solidFill>
                  <a:srgbClr val="3366FF"/>
                </a:solidFill>
              </a:rPr>
              <a:t>complicated to debug</a:t>
            </a:r>
          </a:p>
          <a:p>
            <a:r>
              <a:rPr lang="en-US" dirty="0" smtClean="0"/>
              <a:t>Does not capture </a:t>
            </a:r>
            <a:r>
              <a:rPr lang="en-US" dirty="0" smtClean="0">
                <a:solidFill>
                  <a:srgbClr val="3366FF"/>
                </a:solidFill>
              </a:rPr>
              <a:t>static dependency structure </a:t>
            </a:r>
            <a:r>
              <a:rPr lang="en-US" dirty="0" smtClean="0"/>
              <a:t>between data and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76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Static Data Dependencies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219200" y="4800600"/>
            <a:ext cx="813209" cy="897335"/>
            <a:chOff x="4114800" y="1401062"/>
            <a:chExt cx="4419600" cy="4876800"/>
          </a:xfrm>
        </p:grpSpPr>
        <p:sp>
          <p:nvSpPr>
            <p:cNvPr id="8" name="Folded Corner 7"/>
            <p:cNvSpPr/>
            <p:nvPr/>
          </p:nvSpPr>
          <p:spPr>
            <a:xfrm>
              <a:off x="4114800" y="1401062"/>
              <a:ext cx="4419600" cy="4876800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419600" y="1676400"/>
              <a:ext cx="3810000" cy="3957156"/>
              <a:chOff x="4419600" y="1676400"/>
              <a:chExt cx="3810000" cy="3957156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4419600" y="1676400"/>
                <a:ext cx="3810000" cy="6096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i="1" dirty="0">
                  <a:latin typeface="Arial"/>
                  <a:cs typeface="Arial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4876800" y="2963991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303242" y="2943046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562600" y="3932085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7162800" y="3932085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4852657" y="5014586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6279099" y="5023956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2736952" y="4800600"/>
            <a:ext cx="813209" cy="897335"/>
            <a:chOff x="4114800" y="1401062"/>
            <a:chExt cx="4419600" cy="4876800"/>
          </a:xfrm>
        </p:grpSpPr>
        <p:sp>
          <p:nvSpPr>
            <p:cNvPr id="18" name="Folded Corner 17"/>
            <p:cNvSpPr/>
            <p:nvPr/>
          </p:nvSpPr>
          <p:spPr>
            <a:xfrm>
              <a:off x="4114800" y="1401062"/>
              <a:ext cx="4419600" cy="4876800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419600" y="1676400"/>
              <a:ext cx="3810000" cy="3957156"/>
              <a:chOff x="4419600" y="1676400"/>
              <a:chExt cx="3810000" cy="3957156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4419600" y="1676400"/>
                <a:ext cx="3810000" cy="6096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i="1" dirty="0">
                  <a:latin typeface="Arial"/>
                  <a:cs typeface="Arial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876800" y="2963991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303242" y="2943046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5562600" y="3932085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162800" y="3932085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852657" y="5014586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279099" y="5023956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4254704" y="4800600"/>
            <a:ext cx="813209" cy="897335"/>
            <a:chOff x="4114800" y="1401062"/>
            <a:chExt cx="4419600" cy="4876800"/>
          </a:xfrm>
        </p:grpSpPr>
        <p:sp>
          <p:nvSpPr>
            <p:cNvPr id="28" name="Folded Corner 27"/>
            <p:cNvSpPr/>
            <p:nvPr/>
          </p:nvSpPr>
          <p:spPr>
            <a:xfrm>
              <a:off x="4114800" y="1401062"/>
              <a:ext cx="4419600" cy="4876800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4419600" y="1676400"/>
              <a:ext cx="3810000" cy="3957156"/>
              <a:chOff x="4419600" y="1676400"/>
              <a:chExt cx="3810000" cy="3957156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4419600" y="1676400"/>
                <a:ext cx="3810000" cy="6096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i="1" dirty="0">
                  <a:latin typeface="Arial"/>
                  <a:cs typeface="Arial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876800" y="2963991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6303242" y="2943046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562600" y="3932085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7162800" y="3932085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852657" y="5014586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6279099" y="5023956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5772456" y="4800600"/>
            <a:ext cx="813209" cy="897335"/>
            <a:chOff x="4114800" y="1401062"/>
            <a:chExt cx="4419600" cy="4876800"/>
          </a:xfrm>
        </p:grpSpPr>
        <p:sp>
          <p:nvSpPr>
            <p:cNvPr id="38" name="Folded Corner 37"/>
            <p:cNvSpPr/>
            <p:nvPr/>
          </p:nvSpPr>
          <p:spPr>
            <a:xfrm>
              <a:off x="4114800" y="1401062"/>
              <a:ext cx="4419600" cy="4876800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419600" y="1676400"/>
              <a:ext cx="3810000" cy="3957156"/>
              <a:chOff x="4419600" y="1676400"/>
              <a:chExt cx="3810000" cy="3957156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4419600" y="1676400"/>
                <a:ext cx="3810000" cy="6096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i="1" dirty="0">
                  <a:latin typeface="Arial"/>
                  <a:cs typeface="Arial"/>
                </a:endParaRP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4876800" y="2963991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6303242" y="2943046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562600" y="3932085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7162800" y="3932085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852657" y="5014586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6279099" y="5023956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7290209" y="4800600"/>
            <a:ext cx="813209" cy="897335"/>
            <a:chOff x="4114800" y="1401062"/>
            <a:chExt cx="4419600" cy="4876800"/>
          </a:xfrm>
        </p:grpSpPr>
        <p:sp>
          <p:nvSpPr>
            <p:cNvPr id="48" name="Folded Corner 47"/>
            <p:cNvSpPr/>
            <p:nvPr/>
          </p:nvSpPr>
          <p:spPr>
            <a:xfrm>
              <a:off x="4114800" y="1401062"/>
              <a:ext cx="4419600" cy="4876800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4419600" y="1676400"/>
              <a:ext cx="3810000" cy="3957156"/>
              <a:chOff x="4419600" y="1676400"/>
              <a:chExt cx="3810000" cy="3957156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4419600" y="1676400"/>
                <a:ext cx="3810000" cy="6096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i="1" dirty="0">
                  <a:latin typeface="Arial"/>
                  <a:cs typeface="Arial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4876800" y="2963991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6303242" y="2943046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562600" y="3932085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7162800" y="3932085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852657" y="5014586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279099" y="5023956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7" name="Rounded Rectangle 56"/>
          <p:cNvSpPr/>
          <p:nvPr/>
        </p:nvSpPr>
        <p:spPr>
          <a:xfrm>
            <a:off x="1752600" y="2229432"/>
            <a:ext cx="1047027" cy="459654"/>
          </a:xfrm>
          <a:prstGeom prst="roundRect">
            <a:avLst>
              <a:gd name="adj" fmla="val 10772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Apple</a:t>
            </a:r>
            <a:endParaRPr lang="en-US" sz="2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3304877" y="2229432"/>
            <a:ext cx="1047027" cy="459654"/>
          </a:xfrm>
          <a:prstGeom prst="roundRect">
            <a:avLst>
              <a:gd name="adj" fmla="val 10772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Cat</a:t>
            </a:r>
            <a:endParaRPr lang="en-US" sz="2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857154" y="2229432"/>
            <a:ext cx="1047027" cy="459654"/>
          </a:xfrm>
          <a:prstGeom prst="roundRect">
            <a:avLst>
              <a:gd name="adj" fmla="val 10772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Dog</a:t>
            </a:r>
            <a:endParaRPr lang="en-US" sz="2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6409431" y="2229432"/>
            <a:ext cx="1047027" cy="459654"/>
          </a:xfrm>
          <a:prstGeom prst="roundRect">
            <a:avLst>
              <a:gd name="adj" fmla="val 10772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The</a:t>
            </a:r>
            <a:endParaRPr lang="en-US" sz="2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cxnSp>
        <p:nvCxnSpPr>
          <p:cNvPr id="62" name="Straight Connector 61"/>
          <p:cNvCxnSpPr>
            <a:stCxn id="57" idx="2"/>
            <a:endCxn id="8" idx="0"/>
          </p:cNvCxnSpPr>
          <p:nvPr/>
        </p:nvCxnSpPr>
        <p:spPr>
          <a:xfrm flipH="1">
            <a:off x="1625805" y="2689086"/>
            <a:ext cx="650309" cy="211151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7" idx="2"/>
            <a:endCxn id="28" idx="0"/>
          </p:cNvCxnSpPr>
          <p:nvPr/>
        </p:nvCxnSpPr>
        <p:spPr>
          <a:xfrm>
            <a:off x="2276114" y="2689086"/>
            <a:ext cx="2385195" cy="211151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60" idx="2"/>
            <a:endCxn id="28" idx="0"/>
          </p:cNvCxnSpPr>
          <p:nvPr/>
        </p:nvCxnSpPr>
        <p:spPr>
          <a:xfrm flipH="1">
            <a:off x="4661309" y="2689086"/>
            <a:ext cx="2271636" cy="211151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0" idx="2"/>
            <a:endCxn id="38" idx="0"/>
          </p:cNvCxnSpPr>
          <p:nvPr/>
        </p:nvCxnSpPr>
        <p:spPr>
          <a:xfrm flipH="1">
            <a:off x="6179061" y="2689086"/>
            <a:ext cx="753884" cy="211151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0" idx="2"/>
            <a:endCxn id="48" idx="0"/>
          </p:cNvCxnSpPr>
          <p:nvPr/>
        </p:nvCxnSpPr>
        <p:spPr>
          <a:xfrm>
            <a:off x="6932945" y="2689086"/>
            <a:ext cx="763869" cy="211151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0" idx="2"/>
            <a:endCxn id="18" idx="0"/>
          </p:cNvCxnSpPr>
          <p:nvPr/>
        </p:nvCxnSpPr>
        <p:spPr>
          <a:xfrm flipH="1">
            <a:off x="3143557" y="2689086"/>
            <a:ext cx="3789388" cy="211151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0" idx="2"/>
            <a:endCxn id="8" idx="0"/>
          </p:cNvCxnSpPr>
          <p:nvPr/>
        </p:nvCxnSpPr>
        <p:spPr>
          <a:xfrm flipH="1">
            <a:off x="1625805" y="2689086"/>
            <a:ext cx="5307140" cy="211151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58" idx="2"/>
            <a:endCxn id="8" idx="0"/>
          </p:cNvCxnSpPr>
          <p:nvPr/>
        </p:nvCxnSpPr>
        <p:spPr>
          <a:xfrm flipH="1">
            <a:off x="1625805" y="2689086"/>
            <a:ext cx="2202586" cy="211151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58" idx="2"/>
            <a:endCxn id="38" idx="0"/>
          </p:cNvCxnSpPr>
          <p:nvPr/>
        </p:nvCxnSpPr>
        <p:spPr>
          <a:xfrm>
            <a:off x="3828391" y="2689086"/>
            <a:ext cx="2350670" cy="211151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9" idx="2"/>
            <a:endCxn id="28" idx="0"/>
          </p:cNvCxnSpPr>
          <p:nvPr/>
        </p:nvCxnSpPr>
        <p:spPr>
          <a:xfrm flipH="1">
            <a:off x="4661309" y="2689086"/>
            <a:ext cx="719359" cy="211151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58" idx="2"/>
            <a:endCxn id="18" idx="0"/>
          </p:cNvCxnSpPr>
          <p:nvPr/>
        </p:nvCxnSpPr>
        <p:spPr>
          <a:xfrm flipH="1">
            <a:off x="3143557" y="2689086"/>
            <a:ext cx="684834" cy="211151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59" idx="2"/>
            <a:endCxn id="48" idx="0"/>
          </p:cNvCxnSpPr>
          <p:nvPr/>
        </p:nvCxnSpPr>
        <p:spPr>
          <a:xfrm>
            <a:off x="5380668" y="2689086"/>
            <a:ext cx="2316146" cy="211151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3352800" y="5715000"/>
            <a:ext cx="25368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Gill Sans Light"/>
                <a:cs typeface="Gill Sans Light"/>
              </a:rPr>
              <a:t>Documents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868181" y="1447800"/>
            <a:ext cx="1569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Gill Sans Light"/>
                <a:cs typeface="Gill Sans Light"/>
              </a:rPr>
              <a:t>Words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75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57200" y="3810000"/>
            <a:ext cx="8305800" cy="9144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1879"/>
            <a:ext cx="8229600" cy="1143000"/>
          </a:xfrm>
        </p:spPr>
        <p:txBody>
          <a:bodyPr/>
          <a:lstStyle/>
          <a:p>
            <a:r>
              <a:rPr lang="en-US" dirty="0" smtClean="0"/>
              <a:t>Outline of the Tutorial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57200" y="4876800"/>
            <a:ext cx="8305800" cy="900545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3400" y="2011742"/>
            <a:ext cx="8229600" cy="4258804"/>
          </a:xfrm>
        </p:spPr>
        <p:txBody>
          <a:bodyPr/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Distributed Aggregation: </a:t>
            </a:r>
            <a:r>
              <a:rPr lang="en-US" dirty="0" smtClean="0">
                <a:solidFill>
                  <a:srgbClr val="3366FF"/>
                </a:solidFill>
              </a:rPr>
              <a:t>Map-Reduce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Iterative Machine Learning: </a:t>
            </a:r>
            <a:r>
              <a:rPr lang="en-US" dirty="0" smtClean="0">
                <a:solidFill>
                  <a:srgbClr val="3366FF"/>
                </a:solidFill>
              </a:rPr>
              <a:t>Spark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Large </a:t>
            </a:r>
            <a:r>
              <a:rPr lang="en-US" smtClean="0"/>
              <a:t>Shared Models</a:t>
            </a:r>
            <a:r>
              <a:rPr lang="en-US" dirty="0"/>
              <a:t>: </a:t>
            </a:r>
            <a:r>
              <a:rPr lang="en-US" dirty="0">
                <a:solidFill>
                  <a:srgbClr val="3366FF"/>
                </a:solidFill>
              </a:rPr>
              <a:t>Parameter </a:t>
            </a:r>
            <a:r>
              <a:rPr lang="en-US" dirty="0" smtClean="0">
                <a:solidFill>
                  <a:srgbClr val="3366FF"/>
                </a:solidFill>
              </a:rPr>
              <a:t>Server</a:t>
            </a:r>
            <a:endParaRPr lang="en-US" dirty="0">
              <a:solidFill>
                <a:srgbClr val="3366FF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Graphical Computation: </a:t>
            </a:r>
            <a:r>
              <a:rPr lang="en-US" dirty="0" err="1" smtClean="0">
                <a:solidFill>
                  <a:srgbClr val="3366FF"/>
                </a:solidFill>
              </a:rPr>
              <a:t>GraphLab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to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err="1" smtClean="0">
                <a:solidFill>
                  <a:srgbClr val="3366FF"/>
                </a:solidFill>
              </a:rPr>
              <a:t>GraphX</a:t>
            </a:r>
            <a:endParaRPr lang="en-US" dirty="0" smtClean="0">
              <a:solidFill>
                <a:srgbClr val="3366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28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 bwMode="auto">
          <a:xfrm>
            <a:off x="1" y="493168"/>
            <a:ext cx="9143999" cy="2499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8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pPr algn="ctr"/>
            <a:r>
              <a:rPr lang="en-US" sz="7200" dirty="0" smtClean="0"/>
              <a:t>Graph-Structured</a:t>
            </a:r>
            <a:br>
              <a:rPr lang="en-US" sz="7200" dirty="0" smtClean="0"/>
            </a:br>
            <a:r>
              <a:rPr lang="en-US" sz="7200" dirty="0" smtClean="0"/>
              <a:t>Big Models</a:t>
            </a:r>
            <a:endParaRPr lang="en-US" sz="7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20"/>
          <a:stretch/>
        </p:blipFill>
        <p:spPr>
          <a:xfrm>
            <a:off x="5248630" y="3688912"/>
            <a:ext cx="3361970" cy="9707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30" y="3505200"/>
            <a:ext cx="3657600" cy="13381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" y="5550694"/>
            <a:ext cx="7543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600" dirty="0">
                <a:latin typeface="Gill Sans Light"/>
                <a:cs typeface="Gill Sans Light"/>
              </a:rPr>
              <a:t>R. </a:t>
            </a:r>
            <a:r>
              <a:rPr lang="en-US" sz="1600" dirty="0" err="1">
                <a:latin typeface="Gill Sans Light"/>
                <a:cs typeface="Gill Sans Light"/>
              </a:rPr>
              <a:t>Xin</a:t>
            </a:r>
            <a:r>
              <a:rPr lang="en-US" sz="1600" dirty="0">
                <a:latin typeface="Gill Sans Light"/>
                <a:cs typeface="Gill Sans Light"/>
              </a:rPr>
              <a:t>, J. Gonzalez, M. Franklin, I. </a:t>
            </a:r>
            <a:r>
              <a:rPr lang="en-US" sz="1600" dirty="0" err="1">
                <a:latin typeface="Gill Sans Light"/>
                <a:cs typeface="Gill Sans Light"/>
              </a:rPr>
              <a:t>Stoica</a:t>
            </a:r>
            <a:r>
              <a:rPr lang="en-US" sz="1600" dirty="0">
                <a:latin typeface="Gill Sans Light"/>
                <a:cs typeface="Gill Sans Light"/>
              </a:rPr>
              <a:t>., </a:t>
            </a:r>
            <a:r>
              <a:rPr lang="en-US" sz="1600" i="1" dirty="0" err="1">
                <a:latin typeface="Gill Sans Light"/>
                <a:cs typeface="Gill Sans Light"/>
              </a:rPr>
              <a:t>GraphX</a:t>
            </a:r>
            <a:r>
              <a:rPr lang="en-US" sz="1600" i="1" dirty="0">
                <a:latin typeface="Gill Sans Light"/>
                <a:cs typeface="Gill Sans Light"/>
              </a:rPr>
              <a:t>: A Resilient Distributed Graph System on Spark. </a:t>
            </a:r>
            <a:r>
              <a:rPr lang="en-US" sz="1600" dirty="0">
                <a:latin typeface="Gill Sans Light"/>
                <a:cs typeface="Gill Sans Light"/>
              </a:rPr>
              <a:t>SIGMOD GRADES’13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latin typeface="Gill Sans Light"/>
                <a:cs typeface="Gill Sans Light"/>
              </a:rPr>
              <a:t>J. Gonzalez, Y. Low, H. </a:t>
            </a:r>
            <a:r>
              <a:rPr lang="en-US" sz="1600" dirty="0" err="1">
                <a:latin typeface="Gill Sans Light"/>
                <a:cs typeface="Gill Sans Light"/>
              </a:rPr>
              <a:t>Gu</a:t>
            </a:r>
            <a:r>
              <a:rPr lang="en-US" sz="1600" dirty="0">
                <a:latin typeface="Gill Sans Light"/>
                <a:cs typeface="Gill Sans Light"/>
              </a:rPr>
              <a:t>, D. </a:t>
            </a:r>
            <a:r>
              <a:rPr lang="en-US" sz="1600" dirty="0" err="1">
                <a:latin typeface="Gill Sans Light"/>
                <a:cs typeface="Gill Sans Light"/>
              </a:rPr>
              <a:t>Bickson</a:t>
            </a:r>
            <a:r>
              <a:rPr lang="en-US" sz="1600" dirty="0">
                <a:latin typeface="Gill Sans Light"/>
                <a:cs typeface="Gill Sans Light"/>
              </a:rPr>
              <a:t>, C. </a:t>
            </a:r>
            <a:r>
              <a:rPr lang="en-US" sz="1600" dirty="0" err="1" smtClean="0">
                <a:latin typeface="Gill Sans Light"/>
                <a:cs typeface="Gill Sans Light"/>
              </a:rPr>
              <a:t>Guestrin</a:t>
            </a:r>
            <a:r>
              <a:rPr lang="en-US" sz="1600" dirty="0" smtClean="0">
                <a:latin typeface="Gill Sans Light"/>
                <a:cs typeface="Gill Sans Light"/>
              </a:rPr>
              <a:t>. </a:t>
            </a:r>
            <a:r>
              <a:rPr lang="en-US" sz="1600" i="1" dirty="0" smtClean="0">
                <a:latin typeface="Gill Sans Light"/>
                <a:cs typeface="Gill Sans Light"/>
              </a:rPr>
              <a:t>PowerGraph</a:t>
            </a:r>
            <a:r>
              <a:rPr lang="en-US" sz="1600" i="1" dirty="0">
                <a:latin typeface="Gill Sans Light"/>
                <a:cs typeface="Gill Sans Light"/>
              </a:rPr>
              <a:t>: Distributed Graph-Parallel Computation on Natural Graphs.</a:t>
            </a:r>
            <a:r>
              <a:rPr lang="en-US" sz="1600" dirty="0">
                <a:latin typeface="Gill Sans Light"/>
                <a:cs typeface="Gill Sans Light"/>
              </a:rPr>
              <a:t> OSDI’</a:t>
            </a:r>
            <a:r>
              <a:rPr lang="en-US" sz="1600" dirty="0" smtClean="0">
                <a:latin typeface="Gill Sans Light"/>
                <a:cs typeface="Gill Sans Light"/>
              </a:rPr>
              <a:t>12</a:t>
            </a:r>
            <a:endParaRPr lang="en-US" sz="16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006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/>
          <a:p>
            <a:r>
              <a:rPr lang="en-US" sz="4400" dirty="0" smtClean="0"/>
              <a:t>Graphs are Central to Analytics</a:t>
            </a:r>
            <a:endParaRPr lang="en-US" sz="4400" dirty="0"/>
          </a:p>
        </p:txBody>
      </p:sp>
      <p:grpSp>
        <p:nvGrpSpPr>
          <p:cNvPr id="420" name="Group 419"/>
          <p:cNvGrpSpPr/>
          <p:nvPr/>
        </p:nvGrpSpPr>
        <p:grpSpPr>
          <a:xfrm>
            <a:off x="178699" y="1905000"/>
            <a:ext cx="1399392" cy="1905000"/>
            <a:chOff x="178699" y="1905000"/>
            <a:chExt cx="1399392" cy="1905000"/>
          </a:xfrm>
        </p:grpSpPr>
        <p:sp>
          <p:nvSpPr>
            <p:cNvPr id="6" name="TextBox 5"/>
            <p:cNvSpPr txBox="1"/>
            <p:nvPr/>
          </p:nvSpPr>
          <p:spPr>
            <a:xfrm>
              <a:off x="178699" y="1905000"/>
              <a:ext cx="13993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Raw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Wikipedia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392" y="2831994"/>
              <a:ext cx="978006" cy="978006"/>
              <a:chOff x="473540" y="2519906"/>
              <a:chExt cx="1166725" cy="1166725"/>
            </a:xfrm>
          </p:grpSpPr>
          <p:sp>
            <p:nvSpPr>
              <p:cNvPr id="8" name="Folded Corner 7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9" name="Folded Corner 8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0" name="Folded Corner 9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smtClean="0">
                    <a:solidFill>
                      <a:prstClr val="white"/>
                    </a:solidFill>
                    <a:latin typeface="Helvetica"/>
                    <a:cs typeface="Helvetica"/>
                  </a:rPr>
                  <a:t>XML</a:t>
                </a:r>
                <a:endParaRPr lang="en-US" sz="1200" dirty="0">
                  <a:solidFill>
                    <a:prstClr val="white"/>
                  </a:solidFill>
                  <a:latin typeface="Helvetica"/>
                  <a:cs typeface="Helvetica"/>
                </a:endParaRPr>
              </a:p>
            </p:txBody>
          </p:sp>
        </p:grpSp>
      </p:grpSp>
      <p:grpSp>
        <p:nvGrpSpPr>
          <p:cNvPr id="409" name="Group 408"/>
          <p:cNvGrpSpPr/>
          <p:nvPr/>
        </p:nvGrpSpPr>
        <p:grpSpPr>
          <a:xfrm>
            <a:off x="3352800" y="1228288"/>
            <a:ext cx="1916471" cy="1794463"/>
            <a:chOff x="3352800" y="1228288"/>
            <a:chExt cx="1916471" cy="1794463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3352800" y="2705947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808865" y="1228288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Hyperlinks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20880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40" name="Straight Connector 39"/>
              <p:cNvCxnSpPr>
                <a:stCxn id="47" idx="5"/>
                <a:endCxn id="4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49" idx="3"/>
                <a:endCxn id="4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7" idx="4"/>
                <a:endCxn id="5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6" idx="5"/>
                <a:endCxn id="5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47" idx="2"/>
                <a:endCxn id="4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8" idx="3"/>
                <a:endCxn id="5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2" name="Straight Connector 51"/>
              <p:cNvCxnSpPr>
                <a:stCxn id="51" idx="3"/>
                <a:endCxn id="4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5"/>
                <a:endCxn id="4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6"/>
                <a:endCxn id="55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7" name="Straight Connector 56"/>
              <p:cNvCxnSpPr>
                <a:stCxn id="56" idx="6"/>
                <a:endCxn id="4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9" idx="4"/>
                <a:endCxn id="55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6" idx="3"/>
                <a:endCxn id="4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6" idx="5"/>
                <a:endCxn id="4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8" name="Group 407"/>
          <p:cNvGrpSpPr/>
          <p:nvPr/>
        </p:nvGrpSpPr>
        <p:grpSpPr>
          <a:xfrm>
            <a:off x="5181600" y="1228288"/>
            <a:ext cx="1821962" cy="1595656"/>
            <a:chOff x="5181600" y="1228288"/>
            <a:chExt cx="1821962" cy="1595656"/>
          </a:xfrm>
        </p:grpSpPr>
        <p:sp>
          <p:nvSpPr>
            <p:cNvPr id="64" name="TextBox 63"/>
            <p:cNvSpPr txBox="1"/>
            <p:nvPr/>
          </p:nvSpPr>
          <p:spPr>
            <a:xfrm>
              <a:off x="5651910" y="1228288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PageRank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809548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66" name="Straight Connector 65"/>
              <p:cNvCxnSpPr>
                <a:stCxn id="73" idx="5"/>
                <a:endCxn id="7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5" idx="3"/>
                <a:endCxn id="7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73" idx="4"/>
                <a:endCxn id="7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2" idx="5"/>
                <a:endCxn id="7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3" idx="2"/>
                <a:endCxn id="7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74" idx="3"/>
                <a:endCxn id="7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8" name="Straight Connector 77"/>
              <p:cNvCxnSpPr>
                <a:stCxn id="77" idx="3"/>
                <a:endCxn id="7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7" idx="5"/>
                <a:endCxn id="7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76" idx="6"/>
                <a:endCxn id="81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6"/>
                <a:endCxn id="7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5" idx="4"/>
                <a:endCxn id="81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2" idx="3"/>
                <a:endCxn id="7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2" idx="5"/>
                <a:endCxn id="7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Straight Arrow Connector 113"/>
            <p:cNvCxnSpPr/>
            <p:nvPr/>
          </p:nvCxnSpPr>
          <p:spPr>
            <a:xfrm>
              <a:off x="51816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7" name="Group 406"/>
          <p:cNvGrpSpPr/>
          <p:nvPr/>
        </p:nvGrpSpPr>
        <p:grpSpPr>
          <a:xfrm>
            <a:off x="7239000" y="1228288"/>
            <a:ext cx="1905000" cy="1498808"/>
            <a:chOff x="7239000" y="1228288"/>
            <a:chExt cx="1905000" cy="1498808"/>
          </a:xfrm>
        </p:grpSpPr>
        <p:sp>
          <p:nvSpPr>
            <p:cNvPr id="89" name="TextBox 88"/>
            <p:cNvSpPr txBox="1"/>
            <p:nvPr/>
          </p:nvSpPr>
          <p:spPr>
            <a:xfrm>
              <a:off x="7353726" y="1228288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Top 20 Pages</a:t>
              </a:r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>
              <a:off x="72390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>
              <a:off x="7791663" y="1824035"/>
              <a:ext cx="914400" cy="903061"/>
              <a:chOff x="7848600" y="2449739"/>
              <a:chExt cx="914400" cy="903061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PR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190" name="Straight Connector 189"/>
                <p:cNvCxnSpPr>
                  <a:stCxn id="189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Rectangle 195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0" name="Group 409"/>
          <p:cNvGrpSpPr/>
          <p:nvPr/>
        </p:nvGrpSpPr>
        <p:grpSpPr>
          <a:xfrm>
            <a:off x="1562100" y="1905000"/>
            <a:ext cx="1531197" cy="1809621"/>
            <a:chOff x="1562100" y="1905000"/>
            <a:chExt cx="1531197" cy="1809621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562100" y="3352800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231104" y="1905000"/>
              <a:ext cx="80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Text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Table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2178897" y="2811560"/>
              <a:ext cx="914400" cy="903061"/>
              <a:chOff x="8001000" y="2602139"/>
              <a:chExt cx="914400" cy="903061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09" name="Rectangle 208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Body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12" name="Straight Connector 211"/>
                <p:cNvCxnSpPr>
                  <a:stCxn id="211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Rectangle 21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2" name="Group 411"/>
          <p:cNvGrpSpPr/>
          <p:nvPr/>
        </p:nvGrpSpPr>
        <p:grpSpPr>
          <a:xfrm>
            <a:off x="5181600" y="2895600"/>
            <a:ext cx="1987472" cy="1843613"/>
            <a:chOff x="5181600" y="2895600"/>
            <a:chExt cx="1987472" cy="1843613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1816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5486400" y="2895600"/>
              <a:ext cx="16826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Topic Model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(LDA)</a:t>
              </a: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699356" y="3757006"/>
              <a:ext cx="1256760" cy="982207"/>
              <a:chOff x="5764677" y="4199393"/>
              <a:chExt cx="1256760" cy="982207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040445" y="4199393"/>
                <a:ext cx="706364" cy="982207"/>
                <a:chOff x="4038600" y="3429000"/>
                <a:chExt cx="706364" cy="982207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4038600" y="342900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0" name="Straight Connector 169"/>
                <p:cNvCxnSpPr>
                  <a:stCxn id="169" idx="6"/>
                  <a:endCxn id="171" idx="2"/>
                </p:cNvCxnSpPr>
                <p:nvPr/>
              </p:nvCxnSpPr>
              <p:spPr>
                <a:xfrm>
                  <a:off x="4207484" y="3513443"/>
                  <a:ext cx="368596" cy="7718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/>
                <p:cNvSpPr/>
                <p:nvPr/>
              </p:nvSpPr>
              <p:spPr>
                <a:xfrm>
                  <a:off x="4576080" y="350618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038600" y="3700107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4576080" y="381801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4038600" y="3971214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576080" y="412984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4038600" y="4242322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7" name="Straight Connector 176"/>
                <p:cNvCxnSpPr>
                  <a:stCxn id="172" idx="6"/>
                  <a:endCxn id="171" idx="3"/>
                </p:cNvCxnSpPr>
                <p:nvPr/>
              </p:nvCxnSpPr>
              <p:spPr>
                <a:xfrm flipV="1">
                  <a:off x="4207484" y="3650332"/>
                  <a:ext cx="393328" cy="13421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74" idx="7"/>
                  <a:endCxn id="171" idx="4"/>
                </p:cNvCxnSpPr>
                <p:nvPr/>
              </p:nvCxnSpPr>
              <p:spPr>
                <a:xfrm flipV="1">
                  <a:off x="4182752" y="3675065"/>
                  <a:ext cx="477770" cy="32088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69" idx="5"/>
                  <a:endCxn id="173" idx="1"/>
                </p:cNvCxnSpPr>
                <p:nvPr/>
              </p:nvCxnSpPr>
              <p:spPr>
                <a:xfrm>
                  <a:off x="4182752" y="3573152"/>
                  <a:ext cx="418060" cy="26959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6" idx="7"/>
                  <a:endCxn id="173" idx="3"/>
                </p:cNvCxnSpPr>
                <p:nvPr/>
              </p:nvCxnSpPr>
              <p:spPr>
                <a:xfrm flipV="1">
                  <a:off x="4182752" y="3962162"/>
                  <a:ext cx="418060" cy="30489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5" idx="1"/>
                  <a:endCxn id="172" idx="5"/>
                </p:cNvCxnSpPr>
                <p:nvPr/>
              </p:nvCxnSpPr>
              <p:spPr>
                <a:xfrm flipH="1" flipV="1">
                  <a:off x="4182752" y="3844259"/>
                  <a:ext cx="418060" cy="31031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>
                  <a:stCxn id="175" idx="2"/>
                  <a:endCxn id="174" idx="5"/>
                </p:cNvCxnSpPr>
                <p:nvPr/>
              </p:nvCxnSpPr>
              <p:spPr>
                <a:xfrm flipH="1" flipV="1">
                  <a:off x="4182752" y="4115366"/>
                  <a:ext cx="393328" cy="9891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>
                  <a:stCxn id="173" idx="2"/>
                  <a:endCxn id="174" idx="6"/>
                </p:cNvCxnSpPr>
                <p:nvPr/>
              </p:nvCxnSpPr>
              <p:spPr>
                <a:xfrm flipH="1">
                  <a:off x="4207484" y="3902453"/>
                  <a:ext cx="368596" cy="15320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>
                  <a:stCxn id="176" idx="6"/>
                  <a:endCxn id="175" idx="3"/>
                </p:cNvCxnSpPr>
                <p:nvPr/>
              </p:nvCxnSpPr>
              <p:spPr>
                <a:xfrm flipV="1">
                  <a:off x="4207484" y="4273992"/>
                  <a:ext cx="393328" cy="5277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Rectangle 184"/>
              <p:cNvSpPr/>
              <p:nvPr/>
            </p:nvSpPr>
            <p:spPr>
              <a:xfrm>
                <a:off x="5764677" y="4247913"/>
                <a:ext cx="228594" cy="84444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764677" y="4512589"/>
                <a:ext cx="228594" cy="8444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764677" y="4777265"/>
                <a:ext cx="228594" cy="8444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64677" y="5041941"/>
                <a:ext cx="228594" cy="84444"/>
              </a:xfrm>
              <a:prstGeom prst="rect">
                <a:avLst/>
              </a:prstGeom>
              <a:solidFill>
                <a:srgbClr val="FF008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792843" y="4332357"/>
                <a:ext cx="228594" cy="8444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792843" y="4638556"/>
                <a:ext cx="228594" cy="8444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792843" y="4944756"/>
                <a:ext cx="228594" cy="844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3" name="Group 412"/>
          <p:cNvGrpSpPr/>
          <p:nvPr/>
        </p:nvGrpSpPr>
        <p:grpSpPr>
          <a:xfrm>
            <a:off x="7239000" y="3264932"/>
            <a:ext cx="1860442" cy="1434708"/>
            <a:chOff x="7239000" y="3264932"/>
            <a:chExt cx="1860442" cy="1434708"/>
          </a:xfrm>
        </p:grpSpPr>
        <p:sp>
          <p:nvSpPr>
            <p:cNvPr id="350" name="TextBox 349"/>
            <p:cNvSpPr txBox="1"/>
            <p:nvPr/>
          </p:nvSpPr>
          <p:spPr>
            <a:xfrm>
              <a:off x="7398285" y="3264932"/>
              <a:ext cx="1701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Word Topics</a:t>
              </a: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7791663" y="3796579"/>
              <a:ext cx="914400" cy="903061"/>
              <a:chOff x="7848600" y="2449739"/>
              <a:chExt cx="914400" cy="903061"/>
            </a:xfrm>
          </p:grpSpPr>
          <p:grpSp>
            <p:nvGrpSpPr>
              <p:cNvPr id="352" name="Group 351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61" name="Rectangle 36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Word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64" name="Straight Connector 363"/>
                <p:cNvCxnSpPr>
                  <a:stCxn id="36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3" name="Rectangle 352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80" name="Straight Arrow Connector 379"/>
            <p:cNvCxnSpPr/>
            <p:nvPr/>
          </p:nvCxnSpPr>
          <p:spPr>
            <a:xfrm>
              <a:off x="72390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Group 414"/>
          <p:cNvGrpSpPr/>
          <p:nvPr/>
        </p:nvGrpSpPr>
        <p:grpSpPr>
          <a:xfrm>
            <a:off x="1533707" y="5246132"/>
            <a:ext cx="2063726" cy="1459468"/>
            <a:chOff x="1533707" y="5246132"/>
            <a:chExt cx="2063726" cy="1459468"/>
          </a:xfrm>
        </p:grpSpPr>
        <p:sp>
          <p:nvSpPr>
            <p:cNvPr id="267" name="TextBox 266"/>
            <p:cNvSpPr txBox="1"/>
            <p:nvPr/>
          </p:nvSpPr>
          <p:spPr>
            <a:xfrm>
              <a:off x="1828800" y="5246132"/>
              <a:ext cx="1768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Editor Graph</a:t>
              </a:r>
            </a:p>
          </p:txBody>
        </p:sp>
        <p:cxnSp>
          <p:nvCxnSpPr>
            <p:cNvPr id="246" name="Straight Arrow Connector 245"/>
            <p:cNvCxnSpPr/>
            <p:nvPr/>
          </p:nvCxnSpPr>
          <p:spPr>
            <a:xfrm>
              <a:off x="1533707" y="6229297"/>
              <a:ext cx="4377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" name="Group 328"/>
            <p:cNvGrpSpPr/>
            <p:nvPr/>
          </p:nvGrpSpPr>
          <p:grpSpPr>
            <a:xfrm>
              <a:off x="2117909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269" name="Straight Connector 268"/>
              <p:cNvCxnSpPr>
                <a:stCxn id="276" idx="7"/>
                <a:endCxn id="278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>
                <a:stCxn id="276" idx="3"/>
                <a:endCxn id="279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>
                <a:stCxn id="276" idx="2"/>
                <a:endCxn id="275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5" name="Oval 274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1" name="Straight Connector 280"/>
              <p:cNvCxnSpPr>
                <a:stCxn id="280" idx="4"/>
                <a:endCxn id="276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79" idx="6"/>
                <a:endCxn id="284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4" name="Oval 283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6" name="Straight Connector 285"/>
              <p:cNvCxnSpPr>
                <a:stCxn id="285" idx="6"/>
                <a:endCxn id="280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78" idx="4"/>
                <a:endCxn id="284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>
                <a:stCxn id="285" idx="3"/>
                <a:endCxn id="275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>
                <a:stCxn id="275" idx="7"/>
                <a:endCxn id="280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285" idx="5"/>
                <a:endCxn id="276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>
                <a:stCxn id="276" idx="6"/>
                <a:endCxn id="284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6" name="Group 415"/>
          <p:cNvGrpSpPr/>
          <p:nvPr/>
        </p:nvGrpSpPr>
        <p:grpSpPr>
          <a:xfrm>
            <a:off x="3516614" y="4876800"/>
            <a:ext cx="1827723" cy="1828800"/>
            <a:chOff x="3516614" y="4876800"/>
            <a:chExt cx="1827723" cy="1828800"/>
          </a:xfrm>
        </p:grpSpPr>
        <p:sp>
          <p:nvSpPr>
            <p:cNvPr id="349" name="TextBox 348"/>
            <p:cNvSpPr txBox="1"/>
            <p:nvPr/>
          </p:nvSpPr>
          <p:spPr>
            <a:xfrm>
              <a:off x="3733800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Community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Detection</a:t>
              </a:r>
            </a:p>
          </p:txBody>
        </p:sp>
        <p:cxnSp>
          <p:nvCxnSpPr>
            <p:cNvPr id="318" name="Straight Arrow Connector 317"/>
            <p:cNvCxnSpPr/>
            <p:nvPr/>
          </p:nvCxnSpPr>
          <p:spPr>
            <a:xfrm>
              <a:off x="3516614" y="6241116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Group 329"/>
            <p:cNvGrpSpPr/>
            <p:nvPr/>
          </p:nvGrpSpPr>
          <p:grpSpPr>
            <a:xfrm>
              <a:off x="4020880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331" name="Straight Connector 330"/>
              <p:cNvCxnSpPr>
                <a:stCxn id="335" idx="7"/>
                <a:endCxn id="336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35" idx="3"/>
                <a:endCxn id="337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35" idx="2"/>
                <a:endCxn id="334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4" name="Oval 333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39" name="Straight Connector 338"/>
              <p:cNvCxnSpPr>
                <a:stCxn id="338" idx="4"/>
                <a:endCxn id="335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37" idx="6"/>
                <a:endCxn id="341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" name="Oval 340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43" name="Straight Connector 342"/>
              <p:cNvCxnSpPr>
                <a:stCxn id="342" idx="6"/>
                <a:endCxn id="338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36" idx="4"/>
                <a:endCxn id="341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>
                <a:stCxn id="342" idx="3"/>
                <a:endCxn id="334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>
                <a:stCxn id="334" idx="7"/>
                <a:endCxn id="338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>
                <a:stCxn id="342" idx="5"/>
                <a:endCxn id="335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>
                <a:stCxn id="335" idx="6"/>
                <a:endCxn id="341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7" name="Group 416"/>
          <p:cNvGrpSpPr/>
          <p:nvPr/>
        </p:nvGrpSpPr>
        <p:grpSpPr>
          <a:xfrm>
            <a:off x="5181600" y="4876800"/>
            <a:ext cx="1951405" cy="1804028"/>
            <a:chOff x="5181600" y="4876800"/>
            <a:chExt cx="1951405" cy="1804028"/>
          </a:xfrm>
        </p:grpSpPr>
        <p:sp>
          <p:nvSpPr>
            <p:cNvPr id="365" name="TextBox 364"/>
            <p:cNvSpPr txBox="1"/>
            <p:nvPr/>
          </p:nvSpPr>
          <p:spPr>
            <a:xfrm>
              <a:off x="5522468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User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Community</a:t>
              </a:r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5870536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67" name="Group 36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76" name="Rectangle 375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79" name="Straight Connector 378"/>
                <p:cNvCxnSpPr>
                  <a:stCxn id="378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8" name="Rectangle 367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81" name="Straight Arrow Connector 380"/>
            <p:cNvCxnSpPr/>
            <p:nvPr/>
          </p:nvCxnSpPr>
          <p:spPr>
            <a:xfrm>
              <a:off x="51816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" name="Group 410"/>
          <p:cNvGrpSpPr/>
          <p:nvPr/>
        </p:nvGrpSpPr>
        <p:grpSpPr>
          <a:xfrm>
            <a:off x="3352800" y="2895600"/>
            <a:ext cx="1903923" cy="1843613"/>
            <a:chOff x="3352800" y="2895600"/>
            <a:chExt cx="1903923" cy="1843613"/>
          </a:xfrm>
        </p:grpSpPr>
        <p:grpSp>
          <p:nvGrpSpPr>
            <p:cNvPr id="160" name="Group 159"/>
            <p:cNvGrpSpPr/>
            <p:nvPr/>
          </p:nvGrpSpPr>
          <p:grpSpPr>
            <a:xfrm>
              <a:off x="4185886" y="3757006"/>
              <a:ext cx="706364" cy="982207"/>
              <a:chOff x="4038600" y="3429000"/>
              <a:chExt cx="706364" cy="982207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4038600" y="342900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21" name="Straight Connector 120"/>
              <p:cNvCxnSpPr>
                <a:stCxn id="120" idx="6"/>
                <a:endCxn id="122" idx="2"/>
              </p:cNvCxnSpPr>
              <p:nvPr/>
            </p:nvCxnSpPr>
            <p:spPr>
              <a:xfrm>
                <a:off x="4207484" y="3513443"/>
                <a:ext cx="368596" cy="7718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/>
            </p:nvSpPr>
            <p:spPr>
              <a:xfrm>
                <a:off x="4576080" y="350618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038600" y="3700107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576080" y="381801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038600" y="3971214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76080" y="412984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038600" y="4242322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32" name="Straight Connector 131"/>
              <p:cNvCxnSpPr>
                <a:stCxn id="124" idx="6"/>
                <a:endCxn id="122" idx="3"/>
              </p:cNvCxnSpPr>
              <p:nvPr/>
            </p:nvCxnSpPr>
            <p:spPr>
              <a:xfrm flipV="1">
                <a:off x="4207484" y="3650332"/>
                <a:ext cx="393328" cy="13421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6" idx="7"/>
                <a:endCxn id="122" idx="4"/>
              </p:cNvCxnSpPr>
              <p:nvPr/>
            </p:nvCxnSpPr>
            <p:spPr>
              <a:xfrm flipV="1">
                <a:off x="4182752" y="3675065"/>
                <a:ext cx="477770" cy="32088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20" idx="5"/>
                <a:endCxn id="125" idx="1"/>
              </p:cNvCxnSpPr>
              <p:nvPr/>
            </p:nvCxnSpPr>
            <p:spPr>
              <a:xfrm>
                <a:off x="4182752" y="3573152"/>
                <a:ext cx="418060" cy="2695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28" idx="7"/>
                <a:endCxn id="125" idx="3"/>
              </p:cNvCxnSpPr>
              <p:nvPr/>
            </p:nvCxnSpPr>
            <p:spPr>
              <a:xfrm flipV="1">
                <a:off x="4182752" y="3962162"/>
                <a:ext cx="418060" cy="30489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27" idx="1"/>
                <a:endCxn id="124" idx="5"/>
              </p:cNvCxnSpPr>
              <p:nvPr/>
            </p:nvCxnSpPr>
            <p:spPr>
              <a:xfrm flipH="1" flipV="1">
                <a:off x="4182752" y="3844259"/>
                <a:ext cx="418060" cy="31031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27" idx="2"/>
                <a:endCxn id="126" idx="5"/>
              </p:cNvCxnSpPr>
              <p:nvPr/>
            </p:nvCxnSpPr>
            <p:spPr>
              <a:xfrm flipH="1" flipV="1">
                <a:off x="4182752" y="4115366"/>
                <a:ext cx="393328" cy="9891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25" idx="2"/>
                <a:endCxn id="126" idx="6"/>
              </p:cNvCxnSpPr>
              <p:nvPr/>
            </p:nvCxnSpPr>
            <p:spPr>
              <a:xfrm flipH="1">
                <a:off x="4207484" y="3902453"/>
                <a:ext cx="368596" cy="153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28" idx="6"/>
                <a:endCxn id="127" idx="3"/>
              </p:cNvCxnSpPr>
              <p:nvPr/>
            </p:nvCxnSpPr>
            <p:spPr>
              <a:xfrm flipV="1">
                <a:off x="4207484" y="4273992"/>
                <a:ext cx="393328" cy="527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2" name="TextBox 161"/>
            <p:cNvSpPr txBox="1"/>
            <p:nvPr/>
          </p:nvSpPr>
          <p:spPr>
            <a:xfrm>
              <a:off x="3821414" y="2895600"/>
              <a:ext cx="14353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Term-Doc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Graph</a:t>
              </a:r>
            </a:p>
          </p:txBody>
        </p:sp>
        <p:cxnSp>
          <p:nvCxnSpPr>
            <p:cNvPr id="401" name="Straight Arrow Connector 400"/>
            <p:cNvCxnSpPr/>
            <p:nvPr/>
          </p:nvCxnSpPr>
          <p:spPr>
            <a:xfrm>
              <a:off x="3352800" y="3721796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Group 413"/>
          <p:cNvGrpSpPr/>
          <p:nvPr/>
        </p:nvGrpSpPr>
        <p:grpSpPr>
          <a:xfrm>
            <a:off x="152400" y="4128493"/>
            <a:ext cx="1451990" cy="2552335"/>
            <a:chOff x="152400" y="4128493"/>
            <a:chExt cx="1451990" cy="2552335"/>
          </a:xfrm>
        </p:grpSpPr>
        <p:sp>
          <p:nvSpPr>
            <p:cNvPr id="230" name="TextBox 229"/>
            <p:cNvSpPr txBox="1"/>
            <p:nvPr/>
          </p:nvSpPr>
          <p:spPr>
            <a:xfrm>
              <a:off x="152400" y="4953000"/>
              <a:ext cx="14519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Discussion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Table</a:t>
              </a: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421195" y="5777767"/>
              <a:ext cx="914400" cy="903061"/>
              <a:chOff x="8001000" y="2602139"/>
              <a:chExt cx="914400" cy="903061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Disc.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Rectangle 23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402" name="Straight Arrow Connector 401"/>
            <p:cNvCxnSpPr/>
            <p:nvPr/>
          </p:nvCxnSpPr>
          <p:spPr>
            <a:xfrm flipH="1">
              <a:off x="860688" y="4128493"/>
              <a:ext cx="12624" cy="93313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Group 418"/>
          <p:cNvGrpSpPr/>
          <p:nvPr/>
        </p:nvGrpSpPr>
        <p:grpSpPr>
          <a:xfrm>
            <a:off x="6980605" y="4800600"/>
            <a:ext cx="2073527" cy="1880228"/>
            <a:chOff x="6980605" y="4800600"/>
            <a:chExt cx="2073527" cy="1880228"/>
          </a:xfrm>
        </p:grpSpPr>
        <p:sp>
          <p:nvSpPr>
            <p:cNvPr id="382" name="TextBox 381"/>
            <p:cNvSpPr txBox="1"/>
            <p:nvPr/>
          </p:nvSpPr>
          <p:spPr>
            <a:xfrm>
              <a:off x="7443595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Community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Gill Sans Light"/>
                  <a:ea typeface="ＭＳ Ｐゴシック" charset="-128"/>
                  <a:cs typeface="Gill Sans Light"/>
                </a:rPr>
                <a:t>Topic</a:t>
              </a: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7791663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84" name="Group 383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96" name="Straight Connector 395"/>
                <p:cNvCxnSpPr>
                  <a:stCxn id="395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97" name="Straight Arrow Connector 396"/>
            <p:cNvCxnSpPr/>
            <p:nvPr/>
          </p:nvCxnSpPr>
          <p:spPr>
            <a:xfrm>
              <a:off x="72390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/>
            <p:cNvCxnSpPr/>
            <p:nvPr/>
          </p:nvCxnSpPr>
          <p:spPr>
            <a:xfrm>
              <a:off x="6980605" y="4800600"/>
              <a:ext cx="486995" cy="5891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onut 1"/>
          <p:cNvSpPr/>
          <p:nvPr/>
        </p:nvSpPr>
        <p:spPr>
          <a:xfrm>
            <a:off x="-1371600" y="-5867400"/>
            <a:ext cx="15355131" cy="15812331"/>
          </a:xfrm>
          <a:prstGeom prst="donut">
            <a:avLst>
              <a:gd name="adj" fmla="val 45075"/>
            </a:avLst>
          </a:prstGeom>
          <a:solidFill>
            <a:schemeClr val="bg1">
              <a:alpha val="9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Corbe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64161-BD14-6B44-8A5D-DA5F390B3FBC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5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00"/>
            <a:ext cx="8382000" cy="1905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Update ranks in parallel </a:t>
            </a:r>
          </a:p>
          <a:p>
            <a:pPr marL="0" indent="0">
              <a:buNone/>
            </a:pPr>
            <a:r>
              <a:rPr lang="en-US" dirty="0" smtClean="0"/>
              <a:t>Iterate until convergence</a:t>
            </a:r>
          </a:p>
        </p:txBody>
      </p:sp>
      <p:sp>
        <p:nvSpPr>
          <p:cNvPr id="23" name="Rectangular Callout 22"/>
          <p:cNvSpPr/>
          <p:nvPr/>
        </p:nvSpPr>
        <p:spPr>
          <a:xfrm>
            <a:off x="762000" y="2971800"/>
            <a:ext cx="1828800" cy="990600"/>
          </a:xfrm>
          <a:prstGeom prst="wedgeRectCallout">
            <a:avLst>
              <a:gd name="adj1" fmla="val 29861"/>
              <a:gd name="adj2" fmla="val -7307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800" dirty="0" smtClean="0">
                <a:solidFill>
                  <a:prstClr val="black"/>
                </a:solidFill>
                <a:latin typeface="Gill Sans Light"/>
                <a:cs typeface="Gill Sans Light"/>
              </a:rPr>
              <a:t>Rank of user </a:t>
            </a:r>
            <a:r>
              <a:rPr lang="en-US" sz="2800" i="1" dirty="0" err="1" smtClean="0">
                <a:solidFill>
                  <a:prstClr val="black"/>
                </a:solidFill>
                <a:latin typeface="Gill Sans Light"/>
                <a:cs typeface="Gill Sans Light"/>
              </a:rPr>
              <a:t>i</a:t>
            </a:r>
            <a:endParaRPr lang="en-US" sz="2800" i="1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5486400" y="3276600"/>
            <a:ext cx="3352800" cy="1066800"/>
          </a:xfrm>
          <a:prstGeom prst="wedgeRectCallout">
            <a:avLst>
              <a:gd name="adj1" fmla="val -21053"/>
              <a:gd name="adj2" fmla="val -9182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800" dirty="0" smtClean="0">
                <a:solidFill>
                  <a:prstClr val="black"/>
                </a:solidFill>
                <a:latin typeface="Gill Sans Light"/>
                <a:cs typeface="Gill Sans Light"/>
              </a:rPr>
              <a:t>Weighted sum of neighbors’ ranks</a:t>
            </a:r>
            <a:endParaRPr lang="en-US" sz="2800" i="1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cs typeface="Gill Sans Light"/>
              </a:rPr>
              <a:pPr/>
              <a:t>99</a:t>
            </a:fld>
            <a:endParaRPr lang="en-US">
              <a:solidFill>
                <a:prstClr val="black">
                  <a:tint val="75000"/>
                </a:prstClr>
              </a:solidFill>
              <a:cs typeface="Gill Sans Light"/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1905000"/>
            <a:ext cx="5791200" cy="1092200"/>
          </a:xfrm>
          <a:prstGeom prst="rect">
            <a:avLst/>
          </a:prstGeom>
        </p:spPr>
      </p:pic>
      <p:sp>
        <p:nvSpPr>
          <p:cNvPr id="10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i="1" dirty="0" smtClean="0"/>
              <a:t>PageRank: Identifying Leaders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63503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7.7|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7.7|4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1|5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9.3|4.9|6.4|17.7|8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3.2|2.1|2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3.7|4.3|6.3|7.7|1.7|1.2|3.2"/>
</p:tagLst>
</file>

<file path=ppt/theme/theme1.xml><?xml version="1.0" encoding="utf-8"?>
<a:theme xmlns:a="http://schemas.openxmlformats.org/drawingml/2006/main" name="1_Office Theme">
  <a:themeElements>
    <a:clrScheme name="Custom 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80FF"/>
      </a:hlink>
      <a:folHlink>
        <a:srgbClr val="800080"/>
      </a:folHlink>
    </a:clrScheme>
    <a:fontScheme name="Exhibit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  <a:headEnd type="none" w="med" len="med"/>
          <a:tailEnd type="non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1"/>
          </a:solidFill>
          <a:headEnd type="none" w="med" len="med"/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Gill Sans Light"/>
            <a:cs typeface="Gill Sans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ustom 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80FF"/>
      </a:hlink>
      <a:folHlink>
        <a:srgbClr val="800080"/>
      </a:folHlink>
    </a:clrScheme>
    <a:fontScheme name="Exhibit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  <a:headEnd type="none" w="med" len="med"/>
          <a:tailEnd type="non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1"/>
          </a:solidFill>
          <a:headEnd type="none" w="med" len="med"/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Gill Sans Light"/>
            <a:cs typeface="Gill Sans Ligh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15276</TotalTime>
  <Words>6432</Words>
  <Application>Microsoft Macintosh PowerPoint</Application>
  <PresentationFormat>On-screen Show (4:3)</PresentationFormat>
  <Paragraphs>2383</Paragraphs>
  <Slides>156</Slides>
  <Notes>68</Notes>
  <HiddenSlides>12</HiddenSlides>
  <MMClips>1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156</vt:i4>
      </vt:variant>
    </vt:vector>
  </HeadingPairs>
  <TitlesOfParts>
    <vt:vector size="161" baseType="lpstr">
      <vt:lpstr>1_Office Theme</vt:lpstr>
      <vt:lpstr>Office Theme</vt:lpstr>
      <vt:lpstr>6_Office Theme</vt:lpstr>
      <vt:lpstr>2_Office Theme</vt:lpstr>
      <vt:lpstr>3_Office Theme</vt:lpstr>
      <vt:lpstr>EMERGING SYSTEMS  FOR LARGE-SCALE 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 of the Low-Level Approach</vt:lpstr>
      <vt:lpstr>Limitations of the Low-Level Approach</vt:lpstr>
      <vt:lpstr>Design Complexity</vt:lpstr>
      <vt:lpstr>Design Complexity</vt:lpstr>
      <vt:lpstr>Design Complexity</vt:lpstr>
      <vt:lpstr>PowerPoint Presentation</vt:lpstr>
      <vt:lpstr>PowerPoint Presentation</vt:lpstr>
      <vt:lpstr>PowerPoint Presentation</vt:lpstr>
      <vt:lpstr>Managing Complexity Through Abstraction</vt:lpstr>
      <vt:lpstr>PowerPoint Presentation</vt:lpstr>
      <vt:lpstr>Outline of the Tutorial</vt:lpstr>
      <vt:lpstr>What is not covered</vt:lpstr>
      <vt:lpstr>Elephant in the Room</vt:lpstr>
      <vt:lpstr>Aggregation Queries</vt:lpstr>
      <vt:lpstr>Learning from  Aggregation Statistics</vt:lpstr>
      <vt:lpstr>PowerPoint Presentation</vt:lpstr>
      <vt:lpstr>Example Statistics</vt:lpstr>
      <vt:lpstr>Map-Reduce Abstraction</vt:lpstr>
      <vt:lpstr>Map-Reduce System</vt:lpstr>
      <vt:lpstr>Map-Reduce System</vt:lpstr>
      <vt:lpstr>Map-Reduce Fault-Recovery</vt:lpstr>
      <vt:lpstr>Map-Reduce Fault-Recovery</vt:lpstr>
      <vt:lpstr>Distributed File Systems</vt:lpstr>
      <vt:lpstr>Distributed File Systems</vt:lpstr>
      <vt:lpstr>Important Systems Theme</vt:lpstr>
      <vt:lpstr>Least Squares Regression</vt:lpstr>
      <vt:lpstr>Least-Squares Regression with Aggregation Statistics</vt:lpstr>
      <vt:lpstr>PowerPoint Presentation</vt:lpstr>
      <vt:lpstr>PowerPoint Presentation</vt:lpstr>
      <vt:lpstr>Apache Mahout</vt:lpstr>
      <vt:lpstr>Limitations?</vt:lpstr>
      <vt:lpstr>Logistic Regression?</vt:lpstr>
      <vt:lpstr>Logistic Regression</vt:lpstr>
      <vt:lpstr>Logistic Regression in Map-Reduce</vt:lpstr>
      <vt:lpstr>Logistic Regression in Map-Reduce</vt:lpstr>
      <vt:lpstr>Iteration in Map-Reduce</vt:lpstr>
      <vt:lpstr>Cost of Iteration in Map-Reduce</vt:lpstr>
      <vt:lpstr>Cost of Iteration in Map-Reduce</vt:lpstr>
      <vt:lpstr>Iteration and Multi-stage computation</vt:lpstr>
      <vt:lpstr>Dataflow View</vt:lpstr>
      <vt:lpstr>Memory Opt. Dataflow</vt:lpstr>
      <vt:lpstr>Memory Opt. Dataflow View</vt:lpstr>
      <vt:lpstr>In-Memory Data-Flow Systems</vt:lpstr>
      <vt:lpstr>What is Spark?</vt:lpstr>
      <vt:lpstr>Spark Programming Abstraction</vt:lpstr>
      <vt:lpstr>Example: Log Mining</vt:lpstr>
      <vt:lpstr>Fault Tolerance</vt:lpstr>
      <vt:lpstr>Fault Tolerance</vt:lpstr>
      <vt:lpstr>Abstraction: Dataflow Operators</vt:lpstr>
      <vt:lpstr>Batch Gradient Logistic Regression</vt:lpstr>
      <vt:lpstr>Logistic Regression Performance</vt:lpstr>
      <vt:lpstr>PowerPoint Presentation</vt:lpstr>
      <vt:lpstr>Mahout Moves to Spark</vt:lpstr>
      <vt:lpstr>Other Related Systems</vt:lpstr>
      <vt:lpstr>Outline of the Tutorial</vt:lpstr>
      <vt:lpstr>Big Models and Online Algorithms </vt:lpstr>
      <vt:lpstr>Small  Big Models</vt:lpstr>
      <vt:lpstr>Examples</vt:lpstr>
      <vt:lpstr>Common Pattern Latent Var. Models</vt:lpstr>
      <vt:lpstr>Challenge of Big Models</vt:lpstr>
      <vt:lpstr>Challenge of Big Models</vt:lpstr>
      <vt:lpstr>Challenge of Big Models</vt:lpstr>
      <vt:lpstr>Challenge of Big Models</vt:lpstr>
      <vt:lpstr>Online Algorithms</vt:lpstr>
      <vt:lpstr>Bulk Synchronous Execution</vt:lpstr>
      <vt:lpstr>Asynchronous Execution</vt:lpstr>
      <vt:lpstr>Asynchronous Execution</vt:lpstr>
      <vt:lpstr>Parameter Server Abstraction</vt:lpstr>
      <vt:lpstr>Split Model Across Machines</vt:lpstr>
      <vt:lpstr>Split Model Across Machines</vt:lpstr>
      <vt:lpstr>Example: Topic Modeling with LDA</vt:lpstr>
      <vt:lpstr>Gibbs Sampling for LDA</vt:lpstr>
      <vt:lpstr>Gibbs Sampling for LDA</vt:lpstr>
      <vt:lpstr>Ex: Collapsed Gibbs Sampler for LDA</vt:lpstr>
      <vt:lpstr>Ex: Collapsed Gibbs Sampler for LDA</vt:lpstr>
      <vt:lpstr>Ex: Collapsed Gibbs Sampler for LDA</vt:lpstr>
      <vt:lpstr>Ex: Collapsed Gibbs Sampler for LDA</vt:lpstr>
      <vt:lpstr>Ex: Collapsed Gibbs Sampler for LDA</vt:lpstr>
      <vt:lpstr>Bounding Staleness</vt:lpstr>
      <vt:lpstr>Bounding Staleness</vt:lpstr>
      <vt:lpstr>Fault Tolerance</vt:lpstr>
      <vt:lpstr>Parameter Server Implementations</vt:lpstr>
      <vt:lpstr>Applications of Parameter Servers</vt:lpstr>
      <vt:lpstr>Specialization for SGD</vt:lpstr>
      <vt:lpstr>Limitations of the  Parameter Server</vt:lpstr>
      <vt:lpstr>Static Data Dependencies</vt:lpstr>
      <vt:lpstr>Outline of the Tutorial</vt:lpstr>
      <vt:lpstr>PowerPoint Presentation</vt:lpstr>
      <vt:lpstr>Graphs are Central to Analytics</vt:lpstr>
      <vt:lpstr>PageRank: Identifying Leaders</vt:lpstr>
      <vt:lpstr>Mean Field Algorithm</vt:lpstr>
      <vt:lpstr>Recommending Products</vt:lpstr>
      <vt:lpstr>The Graph-Parallel Pattern</vt:lpstr>
      <vt:lpstr>Many Graph-Parallel Algorithms</vt:lpstr>
      <vt:lpstr>Graph-Parallel Systems</vt:lpstr>
      <vt:lpstr>PowerPoint Presentation</vt:lpstr>
      <vt:lpstr>The Pregel (Push) Abstraction</vt:lpstr>
      <vt:lpstr>The GraphLab (Pull) Abstraction</vt:lpstr>
      <vt:lpstr>Iterative Bulk Synchronous Execution</vt:lpstr>
      <vt:lpstr>Graph-Parallel Systems</vt:lpstr>
      <vt:lpstr>Shrinking Working Sets</vt:lpstr>
      <vt:lpstr>The GraphLab (Pull) Abstraction</vt:lpstr>
      <vt:lpstr>PowerPoint Presentation</vt:lpstr>
      <vt:lpstr>Real-World Graphs</vt:lpstr>
      <vt:lpstr>Challenges of High-Degree  Vertices</vt:lpstr>
      <vt:lpstr>PowerPoint Presentation</vt:lpstr>
      <vt:lpstr>GAS Decomposition</vt:lpstr>
      <vt:lpstr>Minimizing Communication in PowerGraph</vt:lpstr>
      <vt:lpstr>2D Partitioning</vt:lpstr>
      <vt:lpstr>PowerPoint Presentation</vt:lpstr>
      <vt:lpstr>Triangle Counting on Twitter</vt:lpstr>
      <vt:lpstr>Graph Analytics Pipeline</vt:lpstr>
      <vt:lpstr>Tables</vt:lpstr>
      <vt:lpstr>Graphs</vt:lpstr>
      <vt:lpstr>Separate Systems to Support Each View</vt:lpstr>
      <vt:lpstr>Having separate systems  for each view is  difficult to use and inefficient</vt:lpstr>
      <vt:lpstr>Difficult to Program and Use</vt:lpstr>
      <vt:lpstr>Inefficient</vt:lpstr>
      <vt:lpstr>GraphX Solution: Tables and Graphs are  views of the same physical data</vt:lpstr>
      <vt:lpstr>Graphs  Dataflow</vt:lpstr>
      <vt:lpstr>Distributed Graphs as Distributed Tables</vt:lpstr>
      <vt:lpstr>Spark Dataflow Operators</vt:lpstr>
      <vt:lpstr>Graph Operators</vt:lpstr>
      <vt:lpstr>Triplets Join Vertices and Edges</vt:lpstr>
      <vt:lpstr>Example: Oldest Follower</vt:lpstr>
      <vt:lpstr>Caching for Iterative mrTriplets</vt:lpstr>
      <vt:lpstr>PowerPoint Presentation</vt:lpstr>
      <vt:lpstr>PowerPoint Presentation</vt:lpstr>
      <vt:lpstr>PageRank in GraphX</vt:lpstr>
      <vt:lpstr>Example Analytics Pipeline</vt:lpstr>
      <vt:lpstr>GraphX scales to larger graphs</vt:lpstr>
      <vt:lpstr>PageRank is just one stage….            What about a pipeline?</vt:lpstr>
      <vt:lpstr>A Small Pipeline in GraphX</vt:lpstr>
      <vt:lpstr>GraphX: Unified Graph Analytics</vt:lpstr>
      <vt:lpstr>Current Limitations of GraphX</vt:lpstr>
      <vt:lpstr>Outline of the Tutorial</vt:lpstr>
      <vt:lpstr>Outline of the Tutorial</vt:lpstr>
      <vt:lpstr>Future Directions</vt:lpstr>
      <vt:lpstr>Themes in Learning Systems</vt:lpstr>
      <vt:lpstr>Research Opportunities</vt:lpstr>
      <vt:lpstr>Concurrency Control</vt:lpstr>
      <vt:lpstr>PowerPoint Presentation</vt:lpstr>
      <vt:lpstr>Insight: A Declarative Approach to ML</vt:lpstr>
      <vt:lpstr>PowerPoint Presentation</vt:lpstr>
      <vt:lpstr>Thank You Questions?</vt:lpstr>
      <vt:lpstr>PowerPoint Presentation</vt:lpstr>
      <vt:lpstr>How Systems Researchers Build Systems</vt:lpstr>
    </vt:vector>
  </TitlesOfParts>
  <Company>AMPLab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Emerging Systems for Large-Scale Machine Learning</dc:title>
  <dc:creator>Joseph Gonzalez</dc:creator>
  <cp:lastModifiedBy>Joseph Gonzalez</cp:lastModifiedBy>
  <cp:revision>723</cp:revision>
  <dcterms:created xsi:type="dcterms:W3CDTF">2014-06-03T19:29:37Z</dcterms:created>
  <dcterms:modified xsi:type="dcterms:W3CDTF">2014-06-21T04:00:44Z</dcterms:modified>
</cp:coreProperties>
</file>